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4204275" cy="46805850"/>
  <p:notesSz cx="6858000" cy="9947275"/>
  <p:defaultTextStyle>
    <a:defPPr>
      <a:defRPr lang="ko-KR"/>
    </a:defPPr>
    <a:lvl1pPr marL="0" algn="l" defTabSz="4880482" rtl="0" eaLnBrk="1" latinLnBrk="1" hangingPunct="1">
      <a:defRPr sz="9600" kern="1200">
        <a:solidFill>
          <a:schemeClr val="tx1"/>
        </a:solidFill>
        <a:latin typeface="+mn-lt"/>
        <a:ea typeface="+mn-ea"/>
        <a:cs typeface="+mn-cs"/>
      </a:defRPr>
    </a:lvl1pPr>
    <a:lvl2pPr marL="2440241" algn="l" defTabSz="4880482" rtl="0" eaLnBrk="1" latinLnBrk="1" hangingPunct="1">
      <a:defRPr sz="9600" kern="1200">
        <a:solidFill>
          <a:schemeClr val="tx1"/>
        </a:solidFill>
        <a:latin typeface="+mn-lt"/>
        <a:ea typeface="+mn-ea"/>
        <a:cs typeface="+mn-cs"/>
      </a:defRPr>
    </a:lvl2pPr>
    <a:lvl3pPr marL="4880482" algn="l" defTabSz="4880482" rtl="0" eaLnBrk="1" latinLnBrk="1" hangingPunct="1">
      <a:defRPr sz="9600" kern="1200">
        <a:solidFill>
          <a:schemeClr val="tx1"/>
        </a:solidFill>
        <a:latin typeface="+mn-lt"/>
        <a:ea typeface="+mn-ea"/>
        <a:cs typeface="+mn-cs"/>
      </a:defRPr>
    </a:lvl3pPr>
    <a:lvl4pPr marL="7320723" algn="l" defTabSz="4880482" rtl="0" eaLnBrk="1" latinLnBrk="1" hangingPunct="1">
      <a:defRPr sz="9600" kern="1200">
        <a:solidFill>
          <a:schemeClr val="tx1"/>
        </a:solidFill>
        <a:latin typeface="+mn-lt"/>
        <a:ea typeface="+mn-ea"/>
        <a:cs typeface="+mn-cs"/>
      </a:defRPr>
    </a:lvl4pPr>
    <a:lvl5pPr marL="9760964" algn="l" defTabSz="4880482" rtl="0" eaLnBrk="1" latinLnBrk="1" hangingPunct="1">
      <a:defRPr sz="9600" kern="1200">
        <a:solidFill>
          <a:schemeClr val="tx1"/>
        </a:solidFill>
        <a:latin typeface="+mn-lt"/>
        <a:ea typeface="+mn-ea"/>
        <a:cs typeface="+mn-cs"/>
      </a:defRPr>
    </a:lvl5pPr>
    <a:lvl6pPr marL="12201205" algn="l" defTabSz="4880482" rtl="0" eaLnBrk="1" latinLnBrk="1" hangingPunct="1">
      <a:defRPr sz="9600" kern="1200">
        <a:solidFill>
          <a:schemeClr val="tx1"/>
        </a:solidFill>
        <a:latin typeface="+mn-lt"/>
        <a:ea typeface="+mn-ea"/>
        <a:cs typeface="+mn-cs"/>
      </a:defRPr>
    </a:lvl6pPr>
    <a:lvl7pPr marL="14641446" algn="l" defTabSz="4880482" rtl="0" eaLnBrk="1" latinLnBrk="1" hangingPunct="1">
      <a:defRPr sz="9600" kern="1200">
        <a:solidFill>
          <a:schemeClr val="tx1"/>
        </a:solidFill>
        <a:latin typeface="+mn-lt"/>
        <a:ea typeface="+mn-ea"/>
        <a:cs typeface="+mn-cs"/>
      </a:defRPr>
    </a:lvl7pPr>
    <a:lvl8pPr marL="17081687" algn="l" defTabSz="4880482" rtl="0" eaLnBrk="1" latinLnBrk="1" hangingPunct="1">
      <a:defRPr sz="9600" kern="1200">
        <a:solidFill>
          <a:schemeClr val="tx1"/>
        </a:solidFill>
        <a:latin typeface="+mn-lt"/>
        <a:ea typeface="+mn-ea"/>
        <a:cs typeface="+mn-cs"/>
      </a:defRPr>
    </a:lvl8pPr>
    <a:lvl9pPr marL="19521928" algn="l" defTabSz="4880482" rtl="0" eaLnBrk="1" latinLnBrk="1" hangingPunct="1">
      <a:defRPr sz="9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4742">
          <p15:clr>
            <a:srgbClr val="A4A3A4"/>
          </p15:clr>
        </p15:guide>
        <p15:guide id="2" pos="1077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D23E42"/>
    <a:srgbClr val="0000CC"/>
    <a:srgbClr val="FFC000"/>
    <a:srgbClr val="E7F71D"/>
    <a:srgbClr val="4383D1"/>
    <a:srgbClr val="FF0D1F"/>
    <a:srgbClr val="E3655B"/>
    <a:srgbClr val="367BC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6029" autoAdjust="0"/>
    <p:restoredTop sz="93407" autoAdjust="0"/>
  </p:normalViewPr>
  <p:slideViewPr>
    <p:cSldViewPr>
      <p:cViewPr>
        <p:scale>
          <a:sx n="17" d="100"/>
          <a:sy n="17" d="100"/>
        </p:scale>
        <p:origin x="-2238" y="-48"/>
      </p:cViewPr>
      <p:guideLst>
        <p:guide orient="horz" pos="14742"/>
        <p:guide pos="1077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178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565322" y="14540153"/>
            <a:ext cx="29073634" cy="10032921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5130643" y="26523315"/>
            <a:ext cx="23942993" cy="119614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4402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8804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3207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760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2012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4641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70816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9521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90FFD-50C6-451E-AB16-F1E8510B5F9A}" type="datetimeFigureOut">
              <a:rPr lang="ko-KR" altLang="en-US" smtClean="0"/>
              <a:pPr/>
              <a:t>2015-10-22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2FDA-5213-4708-94DD-2CD3913F4D0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85054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90FFD-50C6-451E-AB16-F1E8510B5F9A}" type="datetimeFigureOut">
              <a:rPr lang="ko-KR" altLang="en-US" smtClean="0"/>
              <a:pPr/>
              <a:t>2015-10-22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2FDA-5213-4708-94DD-2CD3913F4D0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93570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880048" y="11809812"/>
            <a:ext cx="27268408" cy="251603113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062951" y="11809812"/>
            <a:ext cx="81247029" cy="251603113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90FFD-50C6-451E-AB16-F1E8510B5F9A}" type="datetimeFigureOut">
              <a:rPr lang="ko-KR" altLang="en-US" smtClean="0"/>
              <a:pPr/>
              <a:t>2015-10-22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2FDA-5213-4708-94DD-2CD3913F4D0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623582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90FFD-50C6-451E-AB16-F1E8510B5F9A}" type="datetimeFigureOut">
              <a:rPr lang="ko-KR" altLang="en-US" smtClean="0"/>
              <a:pPr/>
              <a:t>2015-10-22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2FDA-5213-4708-94DD-2CD3913F4D0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583711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701902" y="30077096"/>
            <a:ext cx="29073634" cy="9296163"/>
          </a:xfrm>
        </p:spPr>
        <p:txBody>
          <a:bodyPr anchor="t"/>
          <a:lstStyle>
            <a:lvl1pPr algn="l">
              <a:defRPr sz="213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701902" y="19838320"/>
            <a:ext cx="29073634" cy="10238776"/>
          </a:xfrm>
        </p:spPr>
        <p:txBody>
          <a:bodyPr anchor="b"/>
          <a:lstStyle>
            <a:lvl1pPr marL="0" indent="0">
              <a:buNone/>
              <a:defRPr sz="10700">
                <a:solidFill>
                  <a:schemeClr val="tx1">
                    <a:tint val="75000"/>
                  </a:schemeClr>
                </a:solidFill>
              </a:defRPr>
            </a:lvl1pPr>
            <a:lvl2pPr marL="2440241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2pPr>
            <a:lvl3pPr marL="4880482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3pPr>
            <a:lvl4pPr marL="7320723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4pPr>
            <a:lvl5pPr marL="976096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5pPr>
            <a:lvl6pPr marL="12201205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6pPr>
            <a:lvl7pPr marL="14641446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7pPr>
            <a:lvl8pPr marL="17081687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8pPr>
            <a:lvl9pPr marL="19521928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90FFD-50C6-451E-AB16-F1E8510B5F9A}" type="datetimeFigureOut">
              <a:rPr lang="ko-KR" altLang="en-US" smtClean="0"/>
              <a:pPr/>
              <a:t>2015-10-22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2FDA-5213-4708-94DD-2CD3913F4D0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59037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062950" y="68800269"/>
            <a:ext cx="54257717" cy="194612657"/>
          </a:xfrm>
        </p:spPr>
        <p:txBody>
          <a:bodyPr/>
          <a:lstStyle>
            <a:lvl1pPr>
              <a:defRPr sz="14900"/>
            </a:lvl1pPr>
            <a:lvl2pPr>
              <a:defRPr sz="12800"/>
            </a:lvl2pPr>
            <a:lvl3pPr>
              <a:defRPr sz="107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0890737" y="68800269"/>
            <a:ext cx="54257721" cy="194612657"/>
          </a:xfrm>
        </p:spPr>
        <p:txBody>
          <a:bodyPr/>
          <a:lstStyle>
            <a:lvl1pPr>
              <a:defRPr sz="14900"/>
            </a:lvl1pPr>
            <a:lvl2pPr>
              <a:defRPr sz="12800"/>
            </a:lvl2pPr>
            <a:lvl3pPr>
              <a:defRPr sz="107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90FFD-50C6-451E-AB16-F1E8510B5F9A}" type="datetimeFigureOut">
              <a:rPr lang="ko-KR" altLang="en-US" smtClean="0"/>
              <a:pPr/>
              <a:t>2015-10-22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2FDA-5213-4708-94DD-2CD3913F4D0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30697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10215" y="1874404"/>
            <a:ext cx="30783848" cy="7800975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10214" y="10477147"/>
            <a:ext cx="15112828" cy="4366376"/>
          </a:xfrm>
        </p:spPr>
        <p:txBody>
          <a:bodyPr anchor="b"/>
          <a:lstStyle>
            <a:lvl1pPr marL="0" indent="0">
              <a:buNone/>
              <a:defRPr sz="12800" b="1"/>
            </a:lvl1pPr>
            <a:lvl2pPr marL="2440241" indent="0">
              <a:buNone/>
              <a:defRPr sz="10700" b="1"/>
            </a:lvl2pPr>
            <a:lvl3pPr marL="4880482" indent="0">
              <a:buNone/>
              <a:defRPr sz="9600" b="1"/>
            </a:lvl3pPr>
            <a:lvl4pPr marL="7320723" indent="0">
              <a:buNone/>
              <a:defRPr sz="8600" b="1"/>
            </a:lvl4pPr>
            <a:lvl5pPr marL="9760964" indent="0">
              <a:buNone/>
              <a:defRPr sz="8600" b="1"/>
            </a:lvl5pPr>
            <a:lvl6pPr marL="12201205" indent="0">
              <a:buNone/>
              <a:defRPr sz="8600" b="1"/>
            </a:lvl6pPr>
            <a:lvl7pPr marL="14641446" indent="0">
              <a:buNone/>
              <a:defRPr sz="8600" b="1"/>
            </a:lvl7pPr>
            <a:lvl8pPr marL="17081687" indent="0">
              <a:buNone/>
              <a:defRPr sz="8600" b="1"/>
            </a:lvl8pPr>
            <a:lvl9pPr marL="19521928" indent="0">
              <a:buNone/>
              <a:defRPr sz="8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710214" y="14843522"/>
            <a:ext cx="15112828" cy="26967540"/>
          </a:xfrm>
        </p:spPr>
        <p:txBody>
          <a:bodyPr/>
          <a:lstStyle>
            <a:lvl1pPr>
              <a:defRPr sz="12800"/>
            </a:lvl1pPr>
            <a:lvl2pPr>
              <a:defRPr sz="107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7375299" y="10477147"/>
            <a:ext cx="15118764" cy="4366376"/>
          </a:xfrm>
        </p:spPr>
        <p:txBody>
          <a:bodyPr anchor="b"/>
          <a:lstStyle>
            <a:lvl1pPr marL="0" indent="0">
              <a:buNone/>
              <a:defRPr sz="12800" b="1"/>
            </a:lvl1pPr>
            <a:lvl2pPr marL="2440241" indent="0">
              <a:buNone/>
              <a:defRPr sz="10700" b="1"/>
            </a:lvl2pPr>
            <a:lvl3pPr marL="4880482" indent="0">
              <a:buNone/>
              <a:defRPr sz="9600" b="1"/>
            </a:lvl3pPr>
            <a:lvl4pPr marL="7320723" indent="0">
              <a:buNone/>
              <a:defRPr sz="8600" b="1"/>
            </a:lvl4pPr>
            <a:lvl5pPr marL="9760964" indent="0">
              <a:buNone/>
              <a:defRPr sz="8600" b="1"/>
            </a:lvl5pPr>
            <a:lvl6pPr marL="12201205" indent="0">
              <a:buNone/>
              <a:defRPr sz="8600" b="1"/>
            </a:lvl6pPr>
            <a:lvl7pPr marL="14641446" indent="0">
              <a:buNone/>
              <a:defRPr sz="8600" b="1"/>
            </a:lvl7pPr>
            <a:lvl8pPr marL="17081687" indent="0">
              <a:buNone/>
              <a:defRPr sz="8600" b="1"/>
            </a:lvl8pPr>
            <a:lvl9pPr marL="19521928" indent="0">
              <a:buNone/>
              <a:defRPr sz="8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7375299" y="14843522"/>
            <a:ext cx="15118764" cy="26967540"/>
          </a:xfrm>
        </p:spPr>
        <p:txBody>
          <a:bodyPr/>
          <a:lstStyle>
            <a:lvl1pPr>
              <a:defRPr sz="12800"/>
            </a:lvl1pPr>
            <a:lvl2pPr>
              <a:defRPr sz="107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90FFD-50C6-451E-AB16-F1E8510B5F9A}" type="datetimeFigureOut">
              <a:rPr lang="ko-KR" altLang="en-US" smtClean="0"/>
              <a:pPr/>
              <a:t>2015-10-22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2FDA-5213-4708-94DD-2CD3913F4D0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195922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90FFD-50C6-451E-AB16-F1E8510B5F9A}" type="datetimeFigureOut">
              <a:rPr lang="ko-KR" altLang="en-US" smtClean="0"/>
              <a:pPr/>
              <a:t>2015-10-22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2FDA-5213-4708-94DD-2CD3913F4D0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045312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90FFD-50C6-451E-AB16-F1E8510B5F9A}" type="datetimeFigureOut">
              <a:rPr lang="ko-KR" altLang="en-US" smtClean="0"/>
              <a:pPr/>
              <a:t>2015-10-22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2FDA-5213-4708-94DD-2CD3913F4D0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82448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10217" y="1863567"/>
            <a:ext cx="11252971" cy="7930991"/>
          </a:xfrm>
        </p:spPr>
        <p:txBody>
          <a:bodyPr anchor="b"/>
          <a:lstStyle>
            <a:lvl1pPr algn="l">
              <a:defRPr sz="107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3372921" y="1863570"/>
            <a:ext cx="19121140" cy="39947496"/>
          </a:xfrm>
        </p:spPr>
        <p:txBody>
          <a:bodyPr/>
          <a:lstStyle>
            <a:lvl1pPr>
              <a:defRPr sz="17100"/>
            </a:lvl1pPr>
            <a:lvl2pPr>
              <a:defRPr sz="14900"/>
            </a:lvl2pPr>
            <a:lvl3pPr>
              <a:defRPr sz="12800"/>
            </a:lvl3pPr>
            <a:lvl4pPr>
              <a:defRPr sz="10700"/>
            </a:lvl4pPr>
            <a:lvl5pPr>
              <a:defRPr sz="10700"/>
            </a:lvl5pPr>
            <a:lvl6pPr>
              <a:defRPr sz="10700"/>
            </a:lvl6pPr>
            <a:lvl7pPr>
              <a:defRPr sz="10700"/>
            </a:lvl7pPr>
            <a:lvl8pPr>
              <a:defRPr sz="10700"/>
            </a:lvl8pPr>
            <a:lvl9pPr>
              <a:defRPr sz="107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10217" y="9794561"/>
            <a:ext cx="11252971" cy="32016505"/>
          </a:xfrm>
        </p:spPr>
        <p:txBody>
          <a:bodyPr/>
          <a:lstStyle>
            <a:lvl1pPr marL="0" indent="0">
              <a:buNone/>
              <a:defRPr sz="7500"/>
            </a:lvl1pPr>
            <a:lvl2pPr marL="2440241" indent="0">
              <a:buNone/>
              <a:defRPr sz="6400"/>
            </a:lvl2pPr>
            <a:lvl3pPr marL="4880482" indent="0">
              <a:buNone/>
              <a:defRPr sz="5300"/>
            </a:lvl3pPr>
            <a:lvl4pPr marL="7320723" indent="0">
              <a:buNone/>
              <a:defRPr sz="4900"/>
            </a:lvl4pPr>
            <a:lvl5pPr marL="9760964" indent="0">
              <a:buNone/>
              <a:defRPr sz="4900"/>
            </a:lvl5pPr>
            <a:lvl6pPr marL="12201205" indent="0">
              <a:buNone/>
              <a:defRPr sz="4900"/>
            </a:lvl6pPr>
            <a:lvl7pPr marL="14641446" indent="0">
              <a:buNone/>
              <a:defRPr sz="4900"/>
            </a:lvl7pPr>
            <a:lvl8pPr marL="17081687" indent="0">
              <a:buNone/>
              <a:defRPr sz="4900"/>
            </a:lvl8pPr>
            <a:lvl9pPr marL="19521928" indent="0">
              <a:buNone/>
              <a:defRPr sz="4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90FFD-50C6-451E-AB16-F1E8510B5F9A}" type="datetimeFigureOut">
              <a:rPr lang="ko-KR" altLang="en-US" smtClean="0"/>
              <a:pPr/>
              <a:t>2015-10-22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2FDA-5213-4708-94DD-2CD3913F4D0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32596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704279" y="32764096"/>
            <a:ext cx="20522565" cy="3867986"/>
          </a:xfrm>
        </p:spPr>
        <p:txBody>
          <a:bodyPr anchor="b"/>
          <a:lstStyle>
            <a:lvl1pPr algn="l">
              <a:defRPr sz="107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6704279" y="4182190"/>
            <a:ext cx="20522565" cy="28083510"/>
          </a:xfrm>
        </p:spPr>
        <p:txBody>
          <a:bodyPr/>
          <a:lstStyle>
            <a:lvl1pPr marL="0" indent="0">
              <a:buNone/>
              <a:defRPr sz="17100"/>
            </a:lvl1pPr>
            <a:lvl2pPr marL="2440241" indent="0">
              <a:buNone/>
              <a:defRPr sz="14900"/>
            </a:lvl2pPr>
            <a:lvl3pPr marL="4880482" indent="0">
              <a:buNone/>
              <a:defRPr sz="12800"/>
            </a:lvl3pPr>
            <a:lvl4pPr marL="7320723" indent="0">
              <a:buNone/>
              <a:defRPr sz="10700"/>
            </a:lvl4pPr>
            <a:lvl5pPr marL="9760964" indent="0">
              <a:buNone/>
              <a:defRPr sz="10700"/>
            </a:lvl5pPr>
            <a:lvl6pPr marL="12201205" indent="0">
              <a:buNone/>
              <a:defRPr sz="10700"/>
            </a:lvl6pPr>
            <a:lvl7pPr marL="14641446" indent="0">
              <a:buNone/>
              <a:defRPr sz="10700"/>
            </a:lvl7pPr>
            <a:lvl8pPr marL="17081687" indent="0">
              <a:buNone/>
              <a:defRPr sz="10700"/>
            </a:lvl8pPr>
            <a:lvl9pPr marL="19521928" indent="0">
              <a:buNone/>
              <a:defRPr sz="107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704279" y="36632082"/>
            <a:ext cx="20522565" cy="5493184"/>
          </a:xfrm>
        </p:spPr>
        <p:txBody>
          <a:bodyPr/>
          <a:lstStyle>
            <a:lvl1pPr marL="0" indent="0">
              <a:buNone/>
              <a:defRPr sz="7500"/>
            </a:lvl1pPr>
            <a:lvl2pPr marL="2440241" indent="0">
              <a:buNone/>
              <a:defRPr sz="6400"/>
            </a:lvl2pPr>
            <a:lvl3pPr marL="4880482" indent="0">
              <a:buNone/>
              <a:defRPr sz="5300"/>
            </a:lvl3pPr>
            <a:lvl4pPr marL="7320723" indent="0">
              <a:buNone/>
              <a:defRPr sz="4900"/>
            </a:lvl4pPr>
            <a:lvl5pPr marL="9760964" indent="0">
              <a:buNone/>
              <a:defRPr sz="4900"/>
            </a:lvl5pPr>
            <a:lvl6pPr marL="12201205" indent="0">
              <a:buNone/>
              <a:defRPr sz="4900"/>
            </a:lvl6pPr>
            <a:lvl7pPr marL="14641446" indent="0">
              <a:buNone/>
              <a:defRPr sz="4900"/>
            </a:lvl7pPr>
            <a:lvl8pPr marL="17081687" indent="0">
              <a:buNone/>
              <a:defRPr sz="4900"/>
            </a:lvl8pPr>
            <a:lvl9pPr marL="19521928" indent="0">
              <a:buNone/>
              <a:defRPr sz="4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90FFD-50C6-451E-AB16-F1E8510B5F9A}" type="datetimeFigureOut">
              <a:rPr lang="ko-KR" altLang="en-US" smtClean="0"/>
              <a:pPr/>
              <a:t>2015-10-22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2FDA-5213-4708-94DD-2CD3913F4D0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19585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1710215" y="1874404"/>
            <a:ext cx="30783848" cy="7800975"/>
          </a:xfrm>
          <a:prstGeom prst="rect">
            <a:avLst/>
          </a:prstGeom>
        </p:spPr>
        <p:txBody>
          <a:bodyPr vert="horz" lIns="488048" tIns="244024" rIns="488048" bIns="244024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10215" y="10921369"/>
            <a:ext cx="30783848" cy="30889697"/>
          </a:xfrm>
          <a:prstGeom prst="rect">
            <a:avLst/>
          </a:prstGeom>
        </p:spPr>
        <p:txBody>
          <a:bodyPr vert="horz" lIns="488048" tIns="244024" rIns="488048" bIns="244024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1710215" y="43382092"/>
            <a:ext cx="7980998" cy="2491978"/>
          </a:xfrm>
          <a:prstGeom prst="rect">
            <a:avLst/>
          </a:prstGeom>
        </p:spPr>
        <p:txBody>
          <a:bodyPr vert="horz" lIns="488048" tIns="244024" rIns="488048" bIns="244024" rtlCol="0" anchor="ctr"/>
          <a:lstStyle>
            <a:lvl1pPr algn="l">
              <a:defRPr sz="6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C90FFD-50C6-451E-AB16-F1E8510B5F9A}" type="datetimeFigureOut">
              <a:rPr lang="ko-KR" altLang="en-US" smtClean="0"/>
              <a:pPr/>
              <a:t>2015-10-22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11686462" y="43382092"/>
            <a:ext cx="10831354" cy="2491978"/>
          </a:xfrm>
          <a:prstGeom prst="rect">
            <a:avLst/>
          </a:prstGeom>
        </p:spPr>
        <p:txBody>
          <a:bodyPr vert="horz" lIns="488048" tIns="244024" rIns="488048" bIns="244024" rtlCol="0" anchor="ctr"/>
          <a:lstStyle>
            <a:lvl1pPr algn="ctr">
              <a:defRPr sz="6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24513065" y="43382092"/>
            <a:ext cx="7980998" cy="2491978"/>
          </a:xfrm>
          <a:prstGeom prst="rect">
            <a:avLst/>
          </a:prstGeom>
        </p:spPr>
        <p:txBody>
          <a:bodyPr vert="horz" lIns="488048" tIns="244024" rIns="488048" bIns="244024" rtlCol="0" anchor="ctr"/>
          <a:lstStyle>
            <a:lvl1pPr algn="r">
              <a:defRPr sz="6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F2FDA-5213-4708-94DD-2CD3913F4D0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152329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880482" rtl="0" eaLnBrk="1" latinLnBrk="1" hangingPunct="1">
        <a:spcBef>
          <a:spcPct val="0"/>
        </a:spcBef>
        <a:buNone/>
        <a:defRPr sz="2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30181" indent="-1830181" algn="l" defTabSz="4880482" rtl="0" eaLnBrk="1" latinLnBrk="1" hangingPunct="1">
        <a:spcBef>
          <a:spcPct val="20000"/>
        </a:spcBef>
        <a:buFont typeface="Arial" pitchFamily="34" charset="0"/>
        <a:buChar char="•"/>
        <a:defRPr sz="17100" kern="1200">
          <a:solidFill>
            <a:schemeClr val="tx1"/>
          </a:solidFill>
          <a:latin typeface="+mn-lt"/>
          <a:ea typeface="+mn-ea"/>
          <a:cs typeface="+mn-cs"/>
        </a:defRPr>
      </a:lvl1pPr>
      <a:lvl2pPr marL="3965392" indent="-1525151" algn="l" defTabSz="4880482" rtl="0" eaLnBrk="1" latinLnBrk="1" hangingPunct="1">
        <a:spcBef>
          <a:spcPct val="20000"/>
        </a:spcBef>
        <a:buFont typeface="Arial" pitchFamily="34" charset="0"/>
        <a:buChar char="–"/>
        <a:defRPr sz="14900" kern="1200">
          <a:solidFill>
            <a:schemeClr val="tx1"/>
          </a:solidFill>
          <a:latin typeface="+mn-lt"/>
          <a:ea typeface="+mn-ea"/>
          <a:cs typeface="+mn-cs"/>
        </a:defRPr>
      </a:lvl2pPr>
      <a:lvl3pPr marL="6100602" indent="-1220120" algn="l" defTabSz="4880482" rtl="0" eaLnBrk="1" latinLnBrk="1" hangingPunct="1">
        <a:spcBef>
          <a:spcPct val="20000"/>
        </a:spcBef>
        <a:buFont typeface="Arial" pitchFamily="34" charset="0"/>
        <a:buChar char="•"/>
        <a:defRPr sz="12800" kern="1200">
          <a:solidFill>
            <a:schemeClr val="tx1"/>
          </a:solidFill>
          <a:latin typeface="+mn-lt"/>
          <a:ea typeface="+mn-ea"/>
          <a:cs typeface="+mn-cs"/>
        </a:defRPr>
      </a:lvl3pPr>
      <a:lvl4pPr marL="8540843" indent="-1220120" algn="l" defTabSz="4880482" rtl="0" eaLnBrk="1" latinLnBrk="1" hangingPunct="1">
        <a:spcBef>
          <a:spcPct val="20000"/>
        </a:spcBef>
        <a:buFont typeface="Arial" pitchFamily="34" charset="0"/>
        <a:buChar char="–"/>
        <a:defRPr sz="10700" kern="1200">
          <a:solidFill>
            <a:schemeClr val="tx1"/>
          </a:solidFill>
          <a:latin typeface="+mn-lt"/>
          <a:ea typeface="+mn-ea"/>
          <a:cs typeface="+mn-cs"/>
        </a:defRPr>
      </a:lvl4pPr>
      <a:lvl5pPr marL="10981084" indent="-1220120" algn="l" defTabSz="4880482" rtl="0" eaLnBrk="1" latinLnBrk="1" hangingPunct="1">
        <a:spcBef>
          <a:spcPct val="20000"/>
        </a:spcBef>
        <a:buFont typeface="Arial" pitchFamily="34" charset="0"/>
        <a:buChar char="»"/>
        <a:defRPr sz="10700" kern="1200">
          <a:solidFill>
            <a:schemeClr val="tx1"/>
          </a:solidFill>
          <a:latin typeface="+mn-lt"/>
          <a:ea typeface="+mn-ea"/>
          <a:cs typeface="+mn-cs"/>
        </a:defRPr>
      </a:lvl5pPr>
      <a:lvl6pPr marL="13421325" indent="-1220120" algn="l" defTabSz="4880482" rtl="0" eaLnBrk="1" latinLnBrk="1" hangingPunct="1">
        <a:spcBef>
          <a:spcPct val="20000"/>
        </a:spcBef>
        <a:buFont typeface="Arial" pitchFamily="34" charset="0"/>
        <a:buChar char="•"/>
        <a:defRPr sz="10700" kern="1200">
          <a:solidFill>
            <a:schemeClr val="tx1"/>
          </a:solidFill>
          <a:latin typeface="+mn-lt"/>
          <a:ea typeface="+mn-ea"/>
          <a:cs typeface="+mn-cs"/>
        </a:defRPr>
      </a:lvl6pPr>
      <a:lvl7pPr marL="15861566" indent="-1220120" algn="l" defTabSz="4880482" rtl="0" eaLnBrk="1" latinLnBrk="1" hangingPunct="1">
        <a:spcBef>
          <a:spcPct val="20000"/>
        </a:spcBef>
        <a:buFont typeface="Arial" pitchFamily="34" charset="0"/>
        <a:buChar char="•"/>
        <a:defRPr sz="10700" kern="1200">
          <a:solidFill>
            <a:schemeClr val="tx1"/>
          </a:solidFill>
          <a:latin typeface="+mn-lt"/>
          <a:ea typeface="+mn-ea"/>
          <a:cs typeface="+mn-cs"/>
        </a:defRPr>
      </a:lvl7pPr>
      <a:lvl8pPr marL="18301807" indent="-1220120" algn="l" defTabSz="4880482" rtl="0" eaLnBrk="1" latinLnBrk="1" hangingPunct="1">
        <a:spcBef>
          <a:spcPct val="20000"/>
        </a:spcBef>
        <a:buFont typeface="Arial" pitchFamily="34" charset="0"/>
        <a:buChar char="•"/>
        <a:defRPr sz="10700" kern="1200">
          <a:solidFill>
            <a:schemeClr val="tx1"/>
          </a:solidFill>
          <a:latin typeface="+mn-lt"/>
          <a:ea typeface="+mn-ea"/>
          <a:cs typeface="+mn-cs"/>
        </a:defRPr>
      </a:lvl8pPr>
      <a:lvl9pPr marL="20742048" indent="-1220120" algn="l" defTabSz="4880482" rtl="0" eaLnBrk="1" latinLnBrk="1" hangingPunct="1">
        <a:spcBef>
          <a:spcPct val="20000"/>
        </a:spcBef>
        <a:buFont typeface="Arial" pitchFamily="34" charset="0"/>
        <a:buChar char="•"/>
        <a:defRPr sz="10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4880482" rtl="0" eaLnBrk="1" latinLnBrk="1" hangingPunct="1">
        <a:defRPr sz="9600" kern="1200">
          <a:solidFill>
            <a:schemeClr val="tx1"/>
          </a:solidFill>
          <a:latin typeface="+mn-lt"/>
          <a:ea typeface="+mn-ea"/>
          <a:cs typeface="+mn-cs"/>
        </a:defRPr>
      </a:lvl1pPr>
      <a:lvl2pPr marL="2440241" algn="l" defTabSz="4880482" rtl="0" eaLnBrk="1" latinLnBrk="1" hangingPunct="1">
        <a:defRPr sz="9600" kern="1200">
          <a:solidFill>
            <a:schemeClr val="tx1"/>
          </a:solidFill>
          <a:latin typeface="+mn-lt"/>
          <a:ea typeface="+mn-ea"/>
          <a:cs typeface="+mn-cs"/>
        </a:defRPr>
      </a:lvl2pPr>
      <a:lvl3pPr marL="4880482" algn="l" defTabSz="4880482" rtl="0" eaLnBrk="1" latinLnBrk="1" hangingPunct="1">
        <a:defRPr sz="9600" kern="1200">
          <a:solidFill>
            <a:schemeClr val="tx1"/>
          </a:solidFill>
          <a:latin typeface="+mn-lt"/>
          <a:ea typeface="+mn-ea"/>
          <a:cs typeface="+mn-cs"/>
        </a:defRPr>
      </a:lvl3pPr>
      <a:lvl4pPr marL="7320723" algn="l" defTabSz="4880482" rtl="0" eaLnBrk="1" latinLnBrk="1" hangingPunct="1">
        <a:defRPr sz="9600" kern="1200">
          <a:solidFill>
            <a:schemeClr val="tx1"/>
          </a:solidFill>
          <a:latin typeface="+mn-lt"/>
          <a:ea typeface="+mn-ea"/>
          <a:cs typeface="+mn-cs"/>
        </a:defRPr>
      </a:lvl4pPr>
      <a:lvl5pPr marL="9760964" algn="l" defTabSz="4880482" rtl="0" eaLnBrk="1" latinLnBrk="1" hangingPunct="1">
        <a:defRPr sz="9600" kern="1200">
          <a:solidFill>
            <a:schemeClr val="tx1"/>
          </a:solidFill>
          <a:latin typeface="+mn-lt"/>
          <a:ea typeface="+mn-ea"/>
          <a:cs typeface="+mn-cs"/>
        </a:defRPr>
      </a:lvl5pPr>
      <a:lvl6pPr marL="12201205" algn="l" defTabSz="4880482" rtl="0" eaLnBrk="1" latinLnBrk="1" hangingPunct="1"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641446" algn="l" defTabSz="4880482" rtl="0" eaLnBrk="1" latinLnBrk="1" hangingPunct="1"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7081687" algn="l" defTabSz="4880482" rtl="0" eaLnBrk="1" latinLnBrk="1" hangingPunct="1"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9521928" algn="l" defTabSz="4880482" rtl="0" eaLnBrk="1" latinLnBrk="1" hangingPunct="1"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hyperlink" Target="http://gsm.khu.ac.kr/" TargetMode="Externa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그림 6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8433" b="1370"/>
          <a:stretch/>
        </p:blipFill>
        <p:spPr>
          <a:xfrm>
            <a:off x="-1" y="-33867"/>
            <a:ext cx="34204276" cy="26561562"/>
          </a:xfrm>
          <a:prstGeom prst="rect">
            <a:avLst/>
          </a:prstGeom>
        </p:spPr>
      </p:pic>
      <p:sp>
        <p:nvSpPr>
          <p:cNvPr id="65" name="직사각형 64"/>
          <p:cNvSpPr/>
          <p:nvPr/>
        </p:nvSpPr>
        <p:spPr>
          <a:xfrm>
            <a:off x="3132585" y="15194013"/>
            <a:ext cx="28443160" cy="2082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200"/>
              </a:spcBef>
              <a:spcAft>
                <a:spcPts val="200"/>
              </a:spcAft>
            </a:pPr>
            <a:r>
              <a:rPr lang="ko-KR" altLang="en-US" sz="6100" b="1" spc="-100" smtClean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건강하고 활기찬 고령사회를 위한 더 가치있는 교육</a:t>
            </a:r>
            <a:r>
              <a:rPr lang="en-US" altLang="ko-KR" sz="6100" b="1" spc="-100" smtClean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sz="6100" b="1" spc="-100" smtClean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경희대학교가 시작합니다</a:t>
            </a:r>
            <a:r>
              <a:rPr lang="en-US" altLang="ko-KR" sz="6100" b="1" spc="-100" smtClean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</a:p>
          <a:p>
            <a:pPr algn="ctr">
              <a:spcBef>
                <a:spcPts val="200"/>
              </a:spcBef>
              <a:spcAft>
                <a:spcPts val="200"/>
              </a:spcAft>
            </a:pPr>
            <a:r>
              <a:rPr lang="en-US" altLang="ko-KR" sz="6100" b="1" spc="-100" smtClean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From Cells to Societies : Making Connections</a:t>
            </a:r>
            <a:endParaRPr lang="ko-KR" altLang="en-US" sz="6100" b="1" spc="-100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6" name="직사각형 65"/>
          <p:cNvSpPr/>
          <p:nvPr/>
        </p:nvSpPr>
        <p:spPr>
          <a:xfrm>
            <a:off x="3060577" y="4565510"/>
            <a:ext cx="28443160" cy="99165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133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고딕 Std B" panose="020B0800000000000000" pitchFamily="34" charset="-127"/>
                <a:ea typeface="Adobe 고딕 Std B" panose="020B0800000000000000" pitchFamily="34" charset="-127"/>
              </a:rPr>
              <a:t>2016</a:t>
            </a:r>
            <a:r>
              <a:rPr lang="ko-KR" altLang="en-US" sz="133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고딕 Std B" panose="020B0800000000000000" pitchFamily="34" charset="-127"/>
                <a:ea typeface="Adobe 고딕 Std B" panose="020B0800000000000000" pitchFamily="34" charset="-127"/>
              </a:rPr>
              <a:t>년 경희대학교  동서의학대학원 </a:t>
            </a:r>
            <a:endParaRPr lang="en-US" altLang="ko-KR" sz="1330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고딕 Std B" panose="020B0800000000000000" pitchFamily="34" charset="-127"/>
              <a:ea typeface="Adobe 고딕 Std B" panose="020B0800000000000000" pitchFamily="34" charset="-127"/>
            </a:endParaRPr>
          </a:p>
          <a:p>
            <a:pPr algn="ctr">
              <a:lnSpc>
                <a:spcPct val="120000"/>
              </a:lnSpc>
            </a:pPr>
            <a:r>
              <a:rPr lang="ko-KR" altLang="en-US" sz="133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고딕 Std B" panose="020B0800000000000000" pitchFamily="34" charset="-127"/>
                <a:ea typeface="Adobe 고딕 Std B" panose="020B0800000000000000" pitchFamily="34" charset="-127"/>
              </a:rPr>
              <a:t>노인학과</a:t>
            </a:r>
            <a:r>
              <a:rPr lang="en-US" altLang="ko-KR" sz="133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고딕 Std B" panose="020B0800000000000000" pitchFamily="34" charset="-127"/>
                <a:ea typeface="Adobe 고딕 Std B" panose="020B0800000000000000" pitchFamily="34" charset="-127"/>
              </a:rPr>
              <a:t> </a:t>
            </a:r>
            <a:r>
              <a:rPr lang="ko-KR" altLang="en-US" sz="133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고딕 Std B" panose="020B0800000000000000" pitchFamily="34" charset="-127"/>
                <a:ea typeface="Adobe 고딕 Std B" panose="020B0800000000000000" pitchFamily="34" charset="-127"/>
              </a:rPr>
              <a:t>신입생 모집</a:t>
            </a:r>
            <a:endParaRPr lang="en-US" altLang="ko-KR" sz="1330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고딕 Std B" panose="020B0800000000000000" pitchFamily="34" charset="-127"/>
              <a:ea typeface="Adobe 고딕 Std B" panose="020B0800000000000000" pitchFamily="34" charset="-127"/>
            </a:endParaRPr>
          </a:p>
          <a:p>
            <a:pPr algn="ctr">
              <a:lnSpc>
                <a:spcPct val="120000"/>
              </a:lnSpc>
            </a:pPr>
            <a:r>
              <a:rPr lang="ko-KR" altLang="en-US" sz="1330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고딕 Std B" panose="020B0800000000000000" pitchFamily="34" charset="-127"/>
                <a:ea typeface="Adobe 고딕 Std B" panose="020B0800000000000000" pitchFamily="34" charset="-127"/>
              </a:rPr>
              <a:t>입시 설명회</a:t>
            </a:r>
            <a:endParaRPr lang="en-US" altLang="ko-KR" sz="1330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고딕 Std B" panose="020B0800000000000000" pitchFamily="34" charset="-127"/>
              <a:ea typeface="Adobe 고딕 Std B" panose="020B0800000000000000" pitchFamily="34" charset="-127"/>
            </a:endParaRPr>
          </a:p>
          <a:p>
            <a:pPr algn="ctr">
              <a:lnSpc>
                <a:spcPct val="120000"/>
              </a:lnSpc>
            </a:pPr>
            <a:r>
              <a:rPr lang="en-US" altLang="ko-KR" sz="1330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고딕 Std B" panose="020B0800000000000000" pitchFamily="34" charset="-127"/>
                <a:ea typeface="Adobe 고딕 Std B" panose="020B0800000000000000" pitchFamily="34" charset="-127"/>
              </a:rPr>
              <a:t>2015. 10. 31(</a:t>
            </a:r>
            <a:r>
              <a:rPr lang="ko-KR" altLang="en-US" sz="1330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고딕 Std B" panose="020B0800000000000000" pitchFamily="34" charset="-127"/>
                <a:ea typeface="Adobe 고딕 Std B" panose="020B0800000000000000" pitchFamily="34" charset="-127"/>
              </a:rPr>
              <a:t>토</a:t>
            </a:r>
            <a:r>
              <a:rPr lang="en-US" altLang="ko-KR" sz="1330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고딕 Std B" panose="020B0800000000000000" pitchFamily="34" charset="-127"/>
                <a:ea typeface="Adobe 고딕 Std B" panose="020B0800000000000000" pitchFamily="34" charset="-127"/>
              </a:rPr>
              <a:t>) 10:30-14:00  </a:t>
            </a:r>
            <a:endParaRPr lang="ko-KR" altLang="en-US" sz="133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고딕 Std B" panose="020B0800000000000000" pitchFamily="34" charset="-127"/>
              <a:ea typeface="Adobe 고딕 Std B" panose="020B0800000000000000" pitchFamily="34" charset="-127"/>
            </a:endParaRPr>
          </a:p>
        </p:txBody>
      </p:sp>
      <p:sp>
        <p:nvSpPr>
          <p:cNvPr id="67" name="직사각형 66"/>
          <p:cNvSpPr/>
          <p:nvPr/>
        </p:nvSpPr>
        <p:spPr>
          <a:xfrm>
            <a:off x="3924673" y="3300206"/>
            <a:ext cx="14473608" cy="1092607"/>
          </a:xfrm>
          <a:prstGeom prst="rect">
            <a:avLst/>
          </a:prstGeom>
          <a:solidFill>
            <a:srgbClr val="D23E42"/>
          </a:solidFill>
        </p:spPr>
        <p:txBody>
          <a:bodyPr wrap="square">
            <a:spAutoFit/>
          </a:bodyPr>
          <a:lstStyle/>
          <a:p>
            <a:pPr lvl="0" algn="ctr"/>
            <a:r>
              <a:rPr lang="ko-KR" altLang="en-US" sz="6500" b="1" spc="-100" smtClean="0">
                <a:solidFill>
                  <a:schemeClr val="bg1"/>
                </a:solidFill>
                <a:latin typeface="+mn-ea"/>
              </a:rPr>
              <a:t>보건복지부지정  친고령특성화대학원</a:t>
            </a:r>
            <a:endParaRPr lang="en-US" altLang="ko-KR" sz="6500" b="1" spc="-100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68" name="그림 67" descr="동서의학대학원홈페이지_이미지용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99481" y="814661"/>
            <a:ext cx="1800000" cy="2137992"/>
          </a:xfrm>
          <a:prstGeom prst="rect">
            <a:avLst/>
          </a:prstGeom>
        </p:spPr>
      </p:pic>
      <p:pic>
        <p:nvPicPr>
          <p:cNvPr id="69" name="그림 68" descr="입시설명회참석_이미지용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503737" y="806800"/>
            <a:ext cx="1800000" cy="2145853"/>
          </a:xfrm>
          <a:prstGeom prst="rect">
            <a:avLst/>
          </a:prstGeom>
        </p:spPr>
      </p:pic>
      <p:sp>
        <p:nvSpPr>
          <p:cNvPr id="70" name="직사각형 69"/>
          <p:cNvSpPr/>
          <p:nvPr/>
        </p:nvSpPr>
        <p:spPr>
          <a:xfrm>
            <a:off x="972345" y="27427822"/>
            <a:ext cx="11809312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6500" spc="-100" smtClean="0">
                <a:solidFill>
                  <a:srgbClr val="820000"/>
                </a:solidFill>
                <a:latin typeface="Adobe 고딕 Std B" panose="020B0800000000000000" pitchFamily="34" charset="-127"/>
                <a:ea typeface="Adobe 고딕 Std B" panose="020B0800000000000000" pitchFamily="34" charset="-127"/>
              </a:rPr>
              <a:t>  Ⅰ</a:t>
            </a:r>
            <a:r>
              <a:rPr lang="en-US" altLang="ko-KR" sz="6500" spc="-100" dirty="0" smtClean="0">
                <a:solidFill>
                  <a:srgbClr val="820000"/>
                </a:solidFill>
                <a:latin typeface="Adobe 고딕 Std B" panose="020B0800000000000000" pitchFamily="34" charset="-127"/>
                <a:ea typeface="Adobe 고딕 Std B" panose="020B0800000000000000" pitchFamily="34" charset="-127"/>
              </a:rPr>
              <a:t>. </a:t>
            </a:r>
            <a:r>
              <a:rPr lang="ko-KR" altLang="en-US" sz="6500" spc="-100" smtClean="0">
                <a:solidFill>
                  <a:srgbClr val="820000"/>
                </a:solidFill>
                <a:latin typeface="Adobe 고딕 Std B" panose="020B0800000000000000" pitchFamily="34" charset="-127"/>
                <a:ea typeface="Adobe 고딕 Std B" panose="020B0800000000000000" pitchFamily="34" charset="-127"/>
              </a:rPr>
              <a:t>모집학과 및 과정</a:t>
            </a:r>
            <a:endParaRPr lang="ko-KR" altLang="en-US" sz="6500" spc="-100">
              <a:solidFill>
                <a:srgbClr val="820000"/>
              </a:solidFill>
              <a:latin typeface="Adobe 고딕 Std B" panose="020B0800000000000000" pitchFamily="34" charset="-127"/>
              <a:ea typeface="Adobe 고딕 Std B" panose="020B0800000000000000" pitchFamily="34" charset="-127"/>
            </a:endParaRPr>
          </a:p>
        </p:txBody>
      </p:sp>
      <p:graphicFrame>
        <p:nvGraphicFramePr>
          <p:cNvPr id="71" name="표 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00662747"/>
              </p:ext>
            </p:extLst>
          </p:nvPr>
        </p:nvGraphicFramePr>
        <p:xfrm>
          <a:off x="972345" y="28875534"/>
          <a:ext cx="14905656" cy="3600399"/>
        </p:xfrm>
        <a:graphic>
          <a:graphicData uri="http://schemas.openxmlformats.org/drawingml/2006/table">
            <a:tbl>
              <a:tblPr firstRow="1">
                <a:tableStyleId>{1FECB4D8-DB02-4DC6-A0A2-4F2EBAE1DC90}</a:tableStyleId>
              </a:tblPr>
              <a:tblGrid>
                <a:gridCol w="3797987"/>
                <a:gridCol w="5835996"/>
                <a:gridCol w="5271673"/>
              </a:tblGrid>
              <a:tr h="1080041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4500" b="1" kern="0" spc="-100" baseline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모집학과</a:t>
                      </a:r>
                      <a:r>
                        <a:rPr lang="en-US" altLang="ko-KR" sz="4500" b="1" kern="0" spc="-100" baseline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4500" b="1" kern="0" spc="-100" baseline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전공</a:t>
                      </a:r>
                      <a:r>
                        <a:rPr lang="en-US" altLang="ko-KR" sz="4500" b="1" kern="0" spc="-100" baseline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4500" b="1" kern="0" spc="-100" baseline="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12700" cmpd="sng">
                      <a:noFill/>
                    </a:lnL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0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4500" b="1" kern="0" spc="-100" baseline="0" dirty="0" err="1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학위명</a:t>
                      </a:r>
                      <a:endParaRPr lang="ko-KR" altLang="en-US" sz="4500" b="1" kern="0" spc="-100" baseline="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R w="12700" cmpd="sng">
                      <a:noFill/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260179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4500" b="0" kern="0" spc="-100" baseline="0" dirty="0">
                          <a:effectLst/>
                          <a:latin typeface="+mn-ea"/>
                          <a:ea typeface="+mn-ea"/>
                        </a:rPr>
                        <a:t>노인학과 </a:t>
                      </a:r>
                      <a:endParaRPr lang="ko-KR" altLang="en-US" sz="4500" b="0" kern="0" spc="-100" baseline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4500" b="0" kern="0" spc="-100" baseline="0" dirty="0" err="1">
                          <a:effectLst/>
                          <a:latin typeface="+mn-ea"/>
                          <a:ea typeface="+mn-ea"/>
                        </a:rPr>
                        <a:t>노화의과학전공</a:t>
                      </a:r>
                      <a:endParaRPr lang="ko-KR" altLang="en-US" sz="4500" b="0" kern="0" spc="-100" baseline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/>
                </a:tc>
                <a:tc>
                  <a:txBody>
                    <a:bodyPr/>
                    <a:lstStyle/>
                    <a:p>
                      <a:pPr marL="6350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4500" b="0" kern="0" spc="-150" baseline="0" dirty="0" err="1">
                          <a:effectLst/>
                          <a:latin typeface="+mn-ea"/>
                          <a:ea typeface="+mn-ea"/>
                        </a:rPr>
                        <a:t>의과학</a:t>
                      </a:r>
                      <a:r>
                        <a:rPr lang="ko-KR" altLang="en-US" sz="4500" b="0" kern="0" spc="-150" baseline="0" dirty="0">
                          <a:effectLst/>
                          <a:latin typeface="+mn-ea"/>
                          <a:ea typeface="+mn-ea"/>
                        </a:rPr>
                        <a:t> 석 </a:t>
                      </a:r>
                      <a:r>
                        <a:rPr lang="en-US" altLang="ko-KR" sz="4500" b="0" kern="0" spc="-150" baseline="0" dirty="0">
                          <a:effectLst/>
                          <a:latin typeface="+mn-ea"/>
                          <a:ea typeface="+mn-ea"/>
                        </a:rPr>
                        <a:t>·</a:t>
                      </a:r>
                      <a:r>
                        <a:rPr lang="ko-KR" altLang="en-US" sz="4500" b="0" kern="0" spc="-150" baseline="0">
                          <a:effectLst/>
                          <a:latin typeface="+mn-ea"/>
                          <a:ea typeface="+mn-ea"/>
                        </a:rPr>
                        <a:t>박사</a:t>
                      </a:r>
                      <a:endParaRPr lang="ko-KR" altLang="en-US" sz="4500" b="0" kern="0" spc="-150" baseline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R w="12700" cmpd="sng">
                      <a:noFill/>
                    </a:lnR>
                  </a:tcPr>
                </a:tc>
              </a:tr>
              <a:tr h="126017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4500" b="0" kern="0" spc="-100" baseline="0" dirty="0">
                          <a:effectLst/>
                          <a:latin typeface="+mn-ea"/>
                          <a:ea typeface="+mn-ea"/>
                        </a:rPr>
                        <a:t>노년학전공</a:t>
                      </a:r>
                      <a:endParaRPr lang="ko-KR" altLang="en-US" sz="4500" b="0" kern="0" spc="-100" baseline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/>
                </a:tc>
                <a:tc>
                  <a:txBody>
                    <a:bodyPr/>
                    <a:lstStyle/>
                    <a:p>
                      <a:pPr marL="6350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4500" b="0" kern="0" spc="-150" baseline="0" dirty="0">
                          <a:effectLst/>
                          <a:latin typeface="+mn-ea"/>
                          <a:ea typeface="+mn-ea"/>
                        </a:rPr>
                        <a:t>노년학 석</a:t>
                      </a:r>
                      <a:r>
                        <a:rPr lang="en-US" altLang="ko-KR" sz="4500" b="0" kern="0" spc="-150" baseline="0" dirty="0">
                          <a:effectLst/>
                          <a:latin typeface="+mn-ea"/>
                          <a:ea typeface="+mn-ea"/>
                        </a:rPr>
                        <a:t>·</a:t>
                      </a:r>
                      <a:r>
                        <a:rPr lang="ko-KR" altLang="en-US" sz="4500" b="0" kern="0" spc="-150" baseline="0" dirty="0">
                          <a:effectLst/>
                          <a:latin typeface="+mn-ea"/>
                          <a:ea typeface="+mn-ea"/>
                        </a:rPr>
                        <a:t>박사</a:t>
                      </a:r>
                      <a:endParaRPr lang="ko-KR" altLang="en-US" sz="4500" b="0" kern="0" spc="-150" baseline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R w="12700" cmpd="sng">
                      <a:noFill/>
                    </a:lnR>
                  </a:tcPr>
                </a:tc>
              </a:tr>
            </a:tbl>
          </a:graphicData>
        </a:graphic>
      </p:graphicFrame>
      <p:sp>
        <p:nvSpPr>
          <p:cNvPr id="72" name="직사각형 71"/>
          <p:cNvSpPr/>
          <p:nvPr/>
        </p:nvSpPr>
        <p:spPr>
          <a:xfrm>
            <a:off x="1116361" y="33051997"/>
            <a:ext cx="4956745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6000" spc="-100" smtClean="0">
                <a:solidFill>
                  <a:srgbClr val="820000"/>
                </a:solidFill>
                <a:latin typeface="Adobe 고딕 Std B" panose="020B0800000000000000" pitchFamily="34" charset="-127"/>
                <a:ea typeface="Adobe 고딕 Std B" panose="020B0800000000000000" pitchFamily="34" charset="-127"/>
              </a:rPr>
              <a:t>   II.  </a:t>
            </a:r>
            <a:r>
              <a:rPr lang="ko-KR" altLang="en-US" sz="6500" spc="-100" smtClean="0">
                <a:solidFill>
                  <a:srgbClr val="820000"/>
                </a:solidFill>
                <a:latin typeface="Adobe 고딕 Std B" panose="020B0800000000000000" pitchFamily="34" charset="-127"/>
                <a:ea typeface="Adobe 고딕 Std B" panose="020B0800000000000000" pitchFamily="34" charset="-127"/>
              </a:rPr>
              <a:t>모집요강</a:t>
            </a:r>
          </a:p>
        </p:txBody>
      </p:sp>
      <p:graphicFrame>
        <p:nvGraphicFramePr>
          <p:cNvPr id="73" name="표 7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8137216"/>
              </p:ext>
            </p:extLst>
          </p:nvPr>
        </p:nvGraphicFramePr>
        <p:xfrm>
          <a:off x="1044353" y="34564164"/>
          <a:ext cx="14833648" cy="8064896"/>
        </p:xfrm>
        <a:graphic>
          <a:graphicData uri="http://schemas.openxmlformats.org/drawingml/2006/table">
            <a:tbl>
              <a:tblPr firstRow="1">
                <a:tableStyleId>{8799B23B-EC83-4686-B30A-512413B5E67A}</a:tableStyleId>
              </a:tblPr>
              <a:tblGrid>
                <a:gridCol w="3462463"/>
                <a:gridCol w="5727932"/>
                <a:gridCol w="5643253"/>
              </a:tblGrid>
              <a:tr h="101380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4500" b="1" kern="0" spc="-100" baseline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구 분</a:t>
                      </a:r>
                    </a:p>
                  </a:txBody>
                  <a:tcPr marL="17907" marR="17907" marT="17907" marB="17907" anchor="ctr">
                    <a:lnL w="12700" cmpd="sng">
                      <a:noFill/>
                    </a:lnL>
                    <a:lnB w="12700" cap="flat" cmpd="sng" algn="ctr">
                      <a:solidFill>
                        <a:srgbClr val="A8AB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4500" b="1" kern="0" spc="-100" baseline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일 시</a:t>
                      </a:r>
                    </a:p>
                  </a:txBody>
                  <a:tcPr marL="17907" marR="17907" marT="17907" marB="17907" anchor="ctr">
                    <a:lnB w="12700" cap="flat" cmpd="sng" algn="ctr">
                      <a:solidFill>
                        <a:srgbClr val="A8AB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4500" b="1" kern="0" spc="-100" baseline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장 소</a:t>
                      </a:r>
                    </a:p>
                  </a:txBody>
                  <a:tcPr marL="17907" marR="17907" marT="17907" marB="17907" anchor="ctr">
                    <a:lnR w="12700" cmpd="sng">
                      <a:noFill/>
                    </a:lnR>
                    <a:lnB w="12700" cap="flat" cmpd="sng" algn="ctr">
                      <a:solidFill>
                        <a:srgbClr val="A8AB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977285">
                <a:tc>
                  <a:txBody>
                    <a:bodyPr/>
                    <a:lstStyle/>
                    <a:p>
                      <a:pPr marL="0" marR="0" lvl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ko-KR" altLang="en-US" sz="4500" b="0" kern="0" spc="-100" baseline="0" dirty="0">
                          <a:effectLst/>
                          <a:latin typeface="+mn-ea"/>
                          <a:ea typeface="+mn-ea"/>
                        </a:rPr>
                        <a:t>전형 안내</a:t>
                      </a:r>
                      <a:endParaRPr lang="ko-KR" altLang="en-US" sz="4500" b="0" kern="0" spc="-100" baseline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12700" cmpd="sng">
                      <a:noFill/>
                    </a:lnL>
                    <a:lnT w="12700" cap="flat" cmpd="sng" algn="ctr">
                      <a:solidFill>
                        <a:srgbClr val="A8AB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38100" marR="0" indent="5080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4500" b="0" kern="0" spc="-100" baseline="0" dirty="0">
                          <a:effectLst/>
                          <a:latin typeface="+mn-ea"/>
                          <a:ea typeface="+mn-ea"/>
                        </a:rPr>
                        <a:t>2015.10.12.(</a:t>
                      </a:r>
                      <a:r>
                        <a:rPr lang="ko-KR" altLang="en-US" sz="4500" b="0" kern="0" spc="-100" baseline="0" dirty="0">
                          <a:effectLst/>
                          <a:latin typeface="+mn-ea"/>
                          <a:ea typeface="+mn-ea"/>
                        </a:rPr>
                        <a:t>월</a:t>
                      </a:r>
                      <a:r>
                        <a:rPr lang="en-US" altLang="ko-KR" sz="4500" b="0" kern="0" spc="-100" baseline="0" dirty="0">
                          <a:effectLst/>
                          <a:latin typeface="+mn-ea"/>
                          <a:ea typeface="+mn-ea"/>
                        </a:rPr>
                        <a:t>) ∼ 11.13.(</a:t>
                      </a:r>
                      <a:r>
                        <a:rPr lang="ko-KR" altLang="en-US" sz="4500" b="0" kern="0" spc="-100" baseline="0" dirty="0">
                          <a:effectLst/>
                          <a:latin typeface="+mn-ea"/>
                          <a:ea typeface="+mn-ea"/>
                        </a:rPr>
                        <a:t>금</a:t>
                      </a:r>
                      <a:r>
                        <a:rPr lang="en-US" altLang="ko-KR" sz="4500" b="0" kern="0" spc="-100" baseline="0" dirty="0">
                          <a:effectLst/>
                          <a:latin typeface="+mn-ea"/>
                          <a:ea typeface="+mn-ea"/>
                        </a:rPr>
                        <a:t>) </a:t>
                      </a:r>
                      <a:endParaRPr lang="en-US" altLang="ko-KR" sz="4500" b="0" kern="0" spc="-100" baseline="0" dirty="0">
                        <a:solidFill>
                          <a:srgbClr val="0909D9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T w="12700" cap="flat" cmpd="sng" algn="ctr">
                      <a:solidFill>
                        <a:srgbClr val="A8AB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4500" b="0" kern="0" spc="-150" baseline="0" dirty="0">
                          <a:effectLst/>
                          <a:latin typeface="+mn-ea"/>
                          <a:ea typeface="+mn-ea"/>
                        </a:rPr>
                        <a:t>동서의학대학원 </a:t>
                      </a:r>
                      <a:r>
                        <a:rPr lang="ko-KR" altLang="en-US" sz="4500" b="0" kern="0" spc="-150" baseline="0" dirty="0" smtClean="0">
                          <a:effectLst/>
                          <a:latin typeface="+mn-ea"/>
                          <a:ea typeface="+mn-ea"/>
                        </a:rPr>
                        <a:t>홈페이지</a:t>
                      </a:r>
                      <a:endParaRPr lang="ko-KR" altLang="en-US" sz="4500" b="0" kern="0" spc="-150" baseline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R w="12700" cmpd="sng">
                      <a:noFill/>
                    </a:lnR>
                    <a:lnT w="12700" cap="flat" cmpd="sng" algn="ctr">
                      <a:solidFill>
                        <a:srgbClr val="A8ABA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08272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4500" b="1" kern="0" spc="-100" baseline="0" dirty="0" smtClean="0">
                          <a:solidFill>
                            <a:srgbClr val="820000"/>
                          </a:solidFill>
                          <a:effectLst/>
                          <a:latin typeface="+mn-ea"/>
                          <a:ea typeface="+mn-ea"/>
                        </a:rPr>
                        <a:t>원서 접수 및</a:t>
                      </a:r>
                      <a:r>
                        <a:rPr lang="en-US" altLang="ko-KR" sz="4500" b="1" kern="0" spc="-100" baseline="0" dirty="0" smtClean="0">
                          <a:solidFill>
                            <a:srgbClr val="820000"/>
                          </a:solidFill>
                          <a:effectLst/>
                          <a:latin typeface="+mn-ea"/>
                          <a:ea typeface="+mn-ea"/>
                        </a:rPr>
                        <a:t/>
                      </a:r>
                      <a:br>
                        <a:rPr lang="en-US" altLang="ko-KR" sz="4500" b="1" kern="0" spc="-100" baseline="0" dirty="0" smtClean="0">
                          <a:solidFill>
                            <a:srgbClr val="820000"/>
                          </a:solidFill>
                          <a:effectLst/>
                          <a:latin typeface="+mn-ea"/>
                          <a:ea typeface="+mn-ea"/>
                        </a:rPr>
                      </a:br>
                      <a:r>
                        <a:rPr lang="ko-KR" altLang="en-US" sz="4500" b="1" kern="0" spc="-100" baseline="0" dirty="0" smtClean="0">
                          <a:solidFill>
                            <a:srgbClr val="820000"/>
                          </a:solidFill>
                          <a:effectLst/>
                          <a:latin typeface="+mn-ea"/>
                          <a:ea typeface="+mn-ea"/>
                        </a:rPr>
                        <a:t>서류제출</a:t>
                      </a:r>
                      <a:endParaRPr lang="ko-KR" altLang="en-US" sz="4500" b="1" kern="0" spc="-100" baseline="0" dirty="0">
                        <a:solidFill>
                          <a:srgbClr val="82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marL="38100" marR="0" indent="5080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4500" b="1" kern="0" spc="-100" baseline="0" dirty="0">
                          <a:solidFill>
                            <a:srgbClr val="82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2015.10.19.(</a:t>
                      </a:r>
                      <a:r>
                        <a:rPr lang="ko-KR" altLang="en-US" sz="4500" b="1" kern="0" spc="-100" baseline="0" dirty="0">
                          <a:solidFill>
                            <a:srgbClr val="82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월</a:t>
                      </a:r>
                      <a:r>
                        <a:rPr lang="en-US" altLang="ko-KR" sz="4500" b="1" kern="0" spc="-100" baseline="0" dirty="0">
                          <a:solidFill>
                            <a:srgbClr val="82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) ∼ 11.13.(</a:t>
                      </a:r>
                      <a:r>
                        <a:rPr lang="ko-KR" altLang="en-US" sz="4500" b="1" kern="0" spc="-100" baseline="0" dirty="0">
                          <a:solidFill>
                            <a:srgbClr val="82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금</a:t>
                      </a:r>
                      <a:r>
                        <a:rPr lang="en-US" altLang="ko-KR" sz="4500" b="1" kern="0" spc="-100" baseline="0" dirty="0">
                          <a:solidFill>
                            <a:srgbClr val="82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17907" marR="17907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4500" b="1" kern="0" spc="-150" baseline="0" dirty="0">
                          <a:solidFill>
                            <a:srgbClr val="820000"/>
                          </a:solidFill>
                          <a:effectLst/>
                          <a:latin typeface="+mn-ea"/>
                          <a:ea typeface="+mn-ea"/>
                        </a:rPr>
                        <a:t>우편</a:t>
                      </a:r>
                      <a:r>
                        <a:rPr lang="en-US" altLang="ko-KR" sz="4500" b="1" kern="0" spc="-150" baseline="0" dirty="0">
                          <a:solidFill>
                            <a:srgbClr val="82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4500" b="1" kern="0" spc="-150" baseline="0" dirty="0">
                          <a:solidFill>
                            <a:srgbClr val="820000"/>
                          </a:solidFill>
                          <a:effectLst/>
                          <a:latin typeface="+mn-ea"/>
                          <a:ea typeface="+mn-ea"/>
                        </a:rPr>
                        <a:t>방문</a:t>
                      </a:r>
                      <a:r>
                        <a:rPr lang="en-US" altLang="ko-KR" sz="4500" b="1" kern="0" spc="-150" baseline="0" dirty="0">
                          <a:solidFill>
                            <a:srgbClr val="82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r>
                        <a:rPr lang="ko-KR" altLang="en-US" sz="4500" b="1" kern="0" spc="-150" baseline="0" dirty="0">
                          <a:solidFill>
                            <a:srgbClr val="820000"/>
                          </a:solidFill>
                          <a:effectLst/>
                          <a:latin typeface="+mn-ea"/>
                          <a:ea typeface="+mn-ea"/>
                        </a:rPr>
                        <a:t>접수</a:t>
                      </a:r>
                      <a:r>
                        <a:rPr lang="en-US" altLang="ko-KR" sz="4500" b="1" kern="0" spc="-150" baseline="0" dirty="0">
                          <a:solidFill>
                            <a:srgbClr val="82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4500" b="1" kern="0" spc="-150" baseline="0" dirty="0" err="1">
                          <a:solidFill>
                            <a:srgbClr val="820000"/>
                          </a:solidFill>
                          <a:effectLst/>
                          <a:latin typeface="+mn-ea"/>
                          <a:ea typeface="+mn-ea"/>
                        </a:rPr>
                        <a:t>이메일접수</a:t>
                      </a:r>
                      <a:endParaRPr lang="ko-KR" altLang="en-US" sz="4500" b="1" kern="0" spc="-150" baseline="0" dirty="0">
                        <a:solidFill>
                          <a:srgbClr val="82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R w="12700" cmpd="sng">
                      <a:noFill/>
                    </a:lnR>
                  </a:tcPr>
                </a:tc>
              </a:tr>
              <a:tr h="101380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4500" b="1" kern="0" spc="-100" baseline="0" dirty="0" smtClean="0">
                          <a:solidFill>
                            <a:srgbClr val="820000"/>
                          </a:solidFill>
                          <a:effectLst/>
                          <a:latin typeface="+mn-ea"/>
                          <a:ea typeface="+mn-ea"/>
                        </a:rPr>
                        <a:t>전형 </a:t>
                      </a:r>
                      <a:r>
                        <a:rPr lang="ko-KR" altLang="en-US" sz="4500" b="1" kern="0" spc="-100" baseline="0" dirty="0">
                          <a:solidFill>
                            <a:srgbClr val="820000"/>
                          </a:solidFill>
                          <a:effectLst/>
                          <a:latin typeface="+mn-ea"/>
                          <a:ea typeface="+mn-ea"/>
                        </a:rPr>
                        <a:t>일시</a:t>
                      </a:r>
                    </a:p>
                  </a:txBody>
                  <a:tcPr marL="17907" marR="17907" marT="17907" marB="17907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marL="38100" marR="0" indent="5080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4500" b="1" kern="0" spc="-100" baseline="0" dirty="0">
                          <a:solidFill>
                            <a:srgbClr val="82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2015.11.21.(</a:t>
                      </a:r>
                      <a:r>
                        <a:rPr lang="ko-KR" altLang="en-US" sz="4500" b="1" kern="0" spc="-100" baseline="0" dirty="0">
                          <a:solidFill>
                            <a:srgbClr val="82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토</a:t>
                      </a:r>
                      <a:r>
                        <a:rPr lang="en-US" altLang="ko-KR" sz="4500" b="1" kern="0" spc="-100" baseline="0" dirty="0">
                          <a:solidFill>
                            <a:srgbClr val="82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) 10:00</a:t>
                      </a:r>
                    </a:p>
                  </a:txBody>
                  <a:tcPr marL="17907" marR="17907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4500" b="1" kern="0" spc="-150" baseline="0" dirty="0">
                          <a:solidFill>
                            <a:srgbClr val="820000"/>
                          </a:solidFill>
                          <a:effectLst/>
                          <a:latin typeface="+mn-ea"/>
                          <a:ea typeface="+mn-ea"/>
                        </a:rPr>
                        <a:t>국제캠퍼스</a:t>
                      </a:r>
                      <a:r>
                        <a:rPr lang="en-US" altLang="ko-KR" sz="4500" b="1" kern="0" spc="-150" baseline="0" dirty="0">
                          <a:solidFill>
                            <a:srgbClr val="82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4500" b="1" kern="0" spc="-150" baseline="0" dirty="0">
                          <a:solidFill>
                            <a:srgbClr val="820000"/>
                          </a:solidFill>
                          <a:effectLst/>
                          <a:latin typeface="+mn-ea"/>
                          <a:ea typeface="+mn-ea"/>
                        </a:rPr>
                        <a:t>수원</a:t>
                      </a:r>
                      <a:r>
                        <a:rPr lang="en-US" altLang="ko-KR" sz="4500" b="1" kern="0" spc="-150" baseline="0" dirty="0" smtClean="0">
                          <a:solidFill>
                            <a:srgbClr val="82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4500" b="1" kern="0" spc="-150" baseline="0" dirty="0">
                        <a:solidFill>
                          <a:srgbClr val="82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R w="12700" cmpd="sng">
                      <a:noFill/>
                    </a:lnR>
                  </a:tcPr>
                </a:tc>
              </a:tr>
              <a:tr h="197728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4500" b="0" kern="0" spc="-100" baseline="0" dirty="0" smtClean="0">
                          <a:effectLst/>
                          <a:latin typeface="+mn-ea"/>
                          <a:ea typeface="+mn-ea"/>
                        </a:rPr>
                        <a:t>합격자 </a:t>
                      </a:r>
                      <a:r>
                        <a:rPr lang="ko-KR" altLang="en-US" sz="4500" b="0" kern="0" spc="-100" baseline="0" dirty="0">
                          <a:effectLst/>
                          <a:latin typeface="+mn-ea"/>
                          <a:ea typeface="+mn-ea"/>
                        </a:rPr>
                        <a:t>발표</a:t>
                      </a:r>
                      <a:endParaRPr lang="ko-KR" altLang="en-US" sz="4500" b="0" kern="0" spc="-100" baseline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marL="38100" marR="0" indent="5080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4500" b="0" kern="0" spc="-100" baseline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2015.11.26.(</a:t>
                      </a:r>
                      <a:r>
                        <a:rPr lang="ko-KR" altLang="en-US" sz="4500" b="0" kern="0" spc="-100" baseline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목</a:t>
                      </a:r>
                      <a:r>
                        <a:rPr lang="en-US" altLang="ko-KR" sz="4500" b="0" kern="0" spc="-100" baseline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lang="ko-KR" altLang="en-US" sz="4500" b="0" kern="0" spc="-100" baseline="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7907" marR="17907" marT="17907" marB="17907" anchor="ctr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4500" b="0" kern="0" spc="-150" baseline="0" dirty="0">
                          <a:effectLst/>
                          <a:latin typeface="+mn-ea"/>
                          <a:ea typeface="+mn-ea"/>
                        </a:rPr>
                        <a:t>동서의학대학원 </a:t>
                      </a:r>
                      <a:r>
                        <a:rPr lang="ko-KR" altLang="en-US" sz="4500" b="0" kern="0" spc="-150" baseline="0" dirty="0" smtClean="0">
                          <a:effectLst/>
                          <a:latin typeface="+mn-ea"/>
                          <a:ea typeface="+mn-ea"/>
                        </a:rPr>
                        <a:t>홈페이지</a:t>
                      </a:r>
                      <a:endParaRPr lang="ko-KR" altLang="en-US" sz="4500" b="0" kern="0" spc="-150" baseline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R w="12700" cmpd="sng">
                      <a:noFill/>
                    </a:lnR>
                  </a:tcPr>
                </a:tc>
              </a:tr>
            </a:tbl>
          </a:graphicData>
        </a:graphic>
      </p:graphicFrame>
      <p:sp>
        <p:nvSpPr>
          <p:cNvPr id="74" name="직사각형 73"/>
          <p:cNvSpPr/>
          <p:nvPr/>
        </p:nvSpPr>
        <p:spPr>
          <a:xfrm>
            <a:off x="756321" y="43061109"/>
            <a:ext cx="3182753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5000" spc="-150" smtClean="0">
                <a:solidFill>
                  <a:srgbClr val="820000"/>
                </a:solidFill>
                <a:latin typeface="Adobe 고딕 Std B" panose="020B0800000000000000" pitchFamily="34" charset="-127"/>
                <a:ea typeface="Adobe 고딕 Std B" panose="020B0800000000000000" pitchFamily="34" charset="-127"/>
              </a:rPr>
              <a:t>ㅣ 자세한 사항ㅣ </a:t>
            </a:r>
            <a:r>
              <a:rPr lang="ko-KR" altLang="en-US" sz="500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동서의학대학원 홈페이지</a:t>
            </a:r>
            <a:r>
              <a:rPr lang="en-US" altLang="ko-KR" sz="500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</a:t>
            </a:r>
            <a:r>
              <a:rPr lang="en-US" altLang="ko-KR" sz="5000" smtClean="0">
                <a:latin typeface="나눔바른고딕" panose="020B0603020101020101" pitchFamily="50" charset="-127"/>
                <a:ea typeface="나눔바른고딕" panose="020B0603020101020101" pitchFamily="50" charset="-127"/>
                <a:hlinkClick r:id="rId5"/>
              </a:rPr>
              <a:t>http://gsm.khu.ac.kr</a:t>
            </a:r>
            <a:r>
              <a:rPr lang="en-US" altLang="ko-KR" sz="500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) </a:t>
            </a:r>
            <a:r>
              <a:rPr lang="ko-KR" altLang="en-US" sz="500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참고    </a:t>
            </a:r>
            <a:r>
              <a:rPr lang="ko-KR" altLang="en-US" sz="5000" spc="-150" smtClean="0">
                <a:solidFill>
                  <a:srgbClr val="820000"/>
                </a:solidFill>
                <a:latin typeface="Adobe 고딕 Std B" panose="020B0800000000000000" pitchFamily="34" charset="-127"/>
                <a:ea typeface="Adobe 고딕 Std B" panose="020B0800000000000000" pitchFamily="34" charset="-127"/>
              </a:rPr>
              <a:t>ㅣ 문의ㅣ </a:t>
            </a:r>
            <a:r>
              <a:rPr lang="en-US" altLang="ko-KR" sz="5000" smtClean="0">
                <a:latin typeface="나눔바른고딕" panose="020B0603020101020101" pitchFamily="50" charset="-127"/>
                <a:ea typeface="나눔바른고딕" panose="020B0603020101020101" pitchFamily="50" charset="-127"/>
              </a:rPr>
              <a:t>031-201-2743~5</a:t>
            </a:r>
            <a:endParaRPr lang="ko-KR" altLang="en-US" sz="5000" dirty="0"/>
          </a:p>
        </p:txBody>
      </p:sp>
      <p:pic>
        <p:nvPicPr>
          <p:cNvPr id="75" name="그림 74"/>
          <p:cNvPicPr>
            <a:picLocks noChangeAspect="1"/>
          </p:cNvPicPr>
          <p:nvPr/>
        </p:nvPicPr>
        <p:blipFill rotWithShape="1"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0220" t="48964" r="25824" b="40155"/>
          <a:stretch/>
        </p:blipFill>
        <p:spPr>
          <a:xfrm>
            <a:off x="10045353" y="44141229"/>
            <a:ext cx="12817424" cy="2242989"/>
          </a:xfrm>
          <a:prstGeom prst="rect">
            <a:avLst/>
          </a:prstGeom>
        </p:spPr>
      </p:pic>
      <p:sp>
        <p:nvSpPr>
          <p:cNvPr id="76" name="직사각형 75"/>
          <p:cNvSpPr/>
          <p:nvPr/>
        </p:nvSpPr>
        <p:spPr>
          <a:xfrm>
            <a:off x="17102137" y="27422886"/>
            <a:ext cx="6768752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6500" spc="-100" smtClean="0">
                <a:solidFill>
                  <a:srgbClr val="820000"/>
                </a:solidFill>
                <a:latin typeface="Adobe 고딕 Std B" panose="020B0800000000000000" pitchFamily="34" charset="-127"/>
                <a:ea typeface="Adobe 고딕 Std B" panose="020B0800000000000000" pitchFamily="34" charset="-127"/>
              </a:rPr>
              <a:t>  III.  </a:t>
            </a:r>
            <a:r>
              <a:rPr lang="ko-KR" altLang="en-US" sz="6500" spc="-100" smtClean="0">
                <a:solidFill>
                  <a:srgbClr val="820000"/>
                </a:solidFill>
                <a:latin typeface="Adobe 고딕 Std B" panose="020B0800000000000000" pitchFamily="34" charset="-127"/>
                <a:ea typeface="Adobe 고딕 Std B" panose="020B0800000000000000" pitchFamily="34" charset="-127"/>
              </a:rPr>
              <a:t>입시 설명회</a:t>
            </a:r>
            <a:endParaRPr lang="ko-KR" altLang="en-US" sz="6500" spc="-100" dirty="0">
              <a:solidFill>
                <a:srgbClr val="820000"/>
              </a:solidFill>
              <a:latin typeface="Adobe 고딕 Std B" panose="020B0800000000000000" pitchFamily="34" charset="-127"/>
              <a:ea typeface="Adobe 고딕 Std B" panose="020B0800000000000000" pitchFamily="34" charset="-127"/>
            </a:endParaRPr>
          </a:p>
        </p:txBody>
      </p:sp>
      <p:sp>
        <p:nvSpPr>
          <p:cNvPr id="77" name="직사각형 76"/>
          <p:cNvSpPr/>
          <p:nvPr/>
        </p:nvSpPr>
        <p:spPr>
          <a:xfrm>
            <a:off x="17102137" y="28803525"/>
            <a:ext cx="16129792" cy="13825536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1"/>
          </a:gradFill>
          <a:ln>
            <a:solidFill>
              <a:srgbClr val="82000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ko-KR" altLang="en-US" sz="5600" b="1" smtClean="0">
                <a:solidFill>
                  <a:srgbClr val="820000"/>
                </a:solidFill>
              </a:rPr>
              <a:t> 일시 </a:t>
            </a:r>
            <a:r>
              <a:rPr lang="en-US" altLang="ko-KR" sz="5600" b="1" smtClean="0">
                <a:solidFill>
                  <a:srgbClr val="820000"/>
                </a:solidFill>
              </a:rPr>
              <a:t>: 2015. 10. 31(</a:t>
            </a:r>
            <a:r>
              <a:rPr lang="ko-KR" altLang="en-US" sz="5600" b="1" smtClean="0">
                <a:solidFill>
                  <a:srgbClr val="820000"/>
                </a:solidFill>
              </a:rPr>
              <a:t>토</a:t>
            </a:r>
            <a:r>
              <a:rPr lang="en-US" altLang="ko-KR" sz="5600" b="1" smtClean="0">
                <a:solidFill>
                  <a:srgbClr val="820000"/>
                </a:solidFill>
              </a:rPr>
              <a:t>) 10:30-14:00</a:t>
            </a:r>
          </a:p>
          <a:p>
            <a:pPr>
              <a:lnSpc>
                <a:spcPct val="200000"/>
              </a:lnSpc>
              <a:buFont typeface="Wingdings" pitchFamily="2" charset="2"/>
              <a:buChar char="§"/>
            </a:pPr>
            <a:r>
              <a:rPr lang="ko-KR" altLang="en-US" sz="5600" b="1" smtClean="0">
                <a:solidFill>
                  <a:srgbClr val="820000"/>
                </a:solidFill>
              </a:rPr>
              <a:t> 장소 </a:t>
            </a:r>
            <a:r>
              <a:rPr lang="en-US" altLang="ko-KR" sz="5600" b="1" smtClean="0">
                <a:solidFill>
                  <a:srgbClr val="820000"/>
                </a:solidFill>
              </a:rPr>
              <a:t>: </a:t>
            </a:r>
            <a:r>
              <a:rPr lang="ko-KR" altLang="en-US" sz="5600" b="1" smtClean="0">
                <a:solidFill>
                  <a:srgbClr val="820000"/>
                </a:solidFill>
              </a:rPr>
              <a:t>국제캠퍼스 국제경영관  </a:t>
            </a:r>
            <a:r>
              <a:rPr lang="en-US" altLang="ko-KR" sz="5600" b="1" smtClean="0">
                <a:solidFill>
                  <a:srgbClr val="820000"/>
                </a:solidFill>
              </a:rPr>
              <a:t>1</a:t>
            </a:r>
            <a:r>
              <a:rPr lang="ko-KR" altLang="en-US" sz="5600" b="1" smtClean="0">
                <a:solidFill>
                  <a:srgbClr val="820000"/>
                </a:solidFill>
              </a:rPr>
              <a:t>층</a:t>
            </a:r>
            <a:r>
              <a:rPr lang="en-US" altLang="ko-KR" sz="5600" b="1" smtClean="0">
                <a:solidFill>
                  <a:srgbClr val="820000"/>
                </a:solidFill>
              </a:rPr>
              <a:t>(</a:t>
            </a:r>
            <a:r>
              <a:rPr lang="ko-KR" altLang="en-US" sz="5600" b="1" smtClean="0">
                <a:solidFill>
                  <a:srgbClr val="820000"/>
                </a:solidFill>
              </a:rPr>
              <a:t>시청각실</a:t>
            </a:r>
            <a:r>
              <a:rPr lang="en-US" altLang="ko-KR" sz="5600" b="1" smtClean="0">
                <a:solidFill>
                  <a:srgbClr val="820000"/>
                </a:solidFill>
              </a:rPr>
              <a:t>)</a:t>
            </a:r>
          </a:p>
          <a:p>
            <a:pPr>
              <a:lnSpc>
                <a:spcPct val="200000"/>
              </a:lnSpc>
              <a:buFont typeface="Wingdings" pitchFamily="2" charset="2"/>
              <a:buChar char="§"/>
            </a:pPr>
            <a:r>
              <a:rPr lang="en-US" altLang="ko-KR" sz="5600" b="1" smtClean="0">
                <a:solidFill>
                  <a:srgbClr val="820000"/>
                </a:solidFill>
              </a:rPr>
              <a:t> </a:t>
            </a:r>
            <a:r>
              <a:rPr lang="ko-KR" altLang="en-US" sz="5600" b="1" smtClean="0">
                <a:solidFill>
                  <a:srgbClr val="820000"/>
                </a:solidFill>
              </a:rPr>
              <a:t>내용 </a:t>
            </a:r>
            <a:r>
              <a:rPr lang="en-US" altLang="ko-KR" sz="5600" b="1" smtClean="0">
                <a:solidFill>
                  <a:srgbClr val="820000"/>
                </a:solidFill>
              </a:rPr>
              <a:t>: </a:t>
            </a:r>
            <a:r>
              <a:rPr lang="ko-KR" altLang="en-US" sz="5600" b="1" smtClean="0">
                <a:solidFill>
                  <a:srgbClr val="820000"/>
                </a:solidFill>
              </a:rPr>
              <a:t>노인학과 및 전공</a:t>
            </a:r>
            <a:r>
              <a:rPr lang="en-US" altLang="ko-KR" sz="5600" b="1" smtClean="0">
                <a:solidFill>
                  <a:srgbClr val="820000"/>
                </a:solidFill>
              </a:rPr>
              <a:t> </a:t>
            </a:r>
            <a:r>
              <a:rPr lang="ko-KR" altLang="en-US" sz="5600" b="1" smtClean="0">
                <a:solidFill>
                  <a:srgbClr val="820000"/>
                </a:solidFill>
              </a:rPr>
              <a:t>소개</a:t>
            </a:r>
            <a:r>
              <a:rPr lang="en-US" altLang="ko-KR" sz="5600" b="1" smtClean="0">
                <a:solidFill>
                  <a:srgbClr val="820000"/>
                </a:solidFill>
              </a:rPr>
              <a:t> </a:t>
            </a:r>
            <a:r>
              <a:rPr lang="ko-KR" altLang="en-US" sz="5600" b="1" smtClean="0">
                <a:solidFill>
                  <a:srgbClr val="820000"/>
                </a:solidFill>
              </a:rPr>
              <a:t>   </a:t>
            </a:r>
            <a:endParaRPr lang="en-US" altLang="ko-KR" sz="5600" b="1" smtClean="0">
              <a:solidFill>
                <a:srgbClr val="820000"/>
              </a:solidFill>
            </a:endParaRPr>
          </a:p>
          <a:p>
            <a:r>
              <a:rPr lang="en-US" altLang="ko-KR" sz="5600" b="1" smtClean="0">
                <a:solidFill>
                  <a:srgbClr val="820000"/>
                </a:solidFill>
              </a:rPr>
              <a:t>   - </a:t>
            </a:r>
            <a:r>
              <a:rPr lang="ko-KR" altLang="en-US" sz="5600" b="1" smtClean="0">
                <a:solidFill>
                  <a:srgbClr val="820000"/>
                </a:solidFill>
              </a:rPr>
              <a:t>교수 면담 및 실험실 방문</a:t>
            </a:r>
            <a:endParaRPr lang="en-US" altLang="ko-KR" sz="5600" b="1" smtClean="0">
              <a:solidFill>
                <a:srgbClr val="820000"/>
              </a:solidFill>
            </a:endParaRPr>
          </a:p>
          <a:p>
            <a:r>
              <a:rPr lang="en-US" altLang="ko-KR" sz="5600" b="1" smtClean="0">
                <a:solidFill>
                  <a:srgbClr val="820000"/>
                </a:solidFill>
              </a:rPr>
              <a:t>   - </a:t>
            </a:r>
            <a:r>
              <a:rPr lang="ko-KR" altLang="en-US" sz="5600" b="1" smtClean="0">
                <a:solidFill>
                  <a:srgbClr val="820000"/>
                </a:solidFill>
              </a:rPr>
              <a:t>입시설명회 후 점심 제공</a:t>
            </a:r>
            <a:endParaRPr lang="en-US" altLang="ko-KR" sz="5600" b="1" smtClean="0">
              <a:solidFill>
                <a:srgbClr val="820000"/>
              </a:solidFill>
            </a:endParaRPr>
          </a:p>
          <a:p>
            <a:pPr>
              <a:lnSpc>
                <a:spcPct val="200000"/>
              </a:lnSpc>
              <a:buFont typeface="Wingdings" pitchFamily="2" charset="2"/>
              <a:buChar char="§"/>
            </a:pPr>
            <a:r>
              <a:rPr lang="en-US" altLang="ko-KR" sz="5600" b="1" smtClean="0">
                <a:solidFill>
                  <a:srgbClr val="820000"/>
                </a:solidFill>
              </a:rPr>
              <a:t>  </a:t>
            </a:r>
            <a:r>
              <a:rPr lang="ko-KR" altLang="en-US" sz="5600" b="1" smtClean="0">
                <a:solidFill>
                  <a:srgbClr val="820000"/>
                </a:solidFill>
              </a:rPr>
              <a:t>지원내용</a:t>
            </a:r>
            <a:endParaRPr lang="en-US" altLang="ko-KR" sz="5600" b="1" smtClean="0">
              <a:solidFill>
                <a:srgbClr val="820000"/>
              </a:solidFill>
            </a:endParaRPr>
          </a:p>
          <a:p>
            <a:r>
              <a:rPr lang="en-US" altLang="ko-KR" sz="5600" b="1" smtClean="0">
                <a:solidFill>
                  <a:srgbClr val="820000"/>
                </a:solidFill>
              </a:rPr>
              <a:t>   - </a:t>
            </a:r>
            <a:r>
              <a:rPr lang="ko-KR" altLang="en-US" sz="5600" b="1" spc="-100" smtClean="0">
                <a:solidFill>
                  <a:srgbClr val="820000"/>
                </a:solidFill>
              </a:rPr>
              <a:t>전일제 학생에 대해 </a:t>
            </a:r>
            <a:r>
              <a:rPr lang="en-US" altLang="ko-KR" sz="5600" b="1" spc="-100" smtClean="0">
                <a:solidFill>
                  <a:srgbClr val="820000"/>
                </a:solidFill>
              </a:rPr>
              <a:t>『</a:t>
            </a:r>
            <a:r>
              <a:rPr lang="ko-KR" altLang="en-US" sz="5600" b="1" spc="-100" smtClean="0">
                <a:solidFill>
                  <a:srgbClr val="820000"/>
                </a:solidFill>
              </a:rPr>
              <a:t>전액 국비장학금</a:t>
            </a:r>
            <a:r>
              <a:rPr lang="en-US" altLang="ko-KR" sz="5600" b="1" spc="-100" smtClean="0">
                <a:solidFill>
                  <a:srgbClr val="820000"/>
                </a:solidFill>
              </a:rPr>
              <a:t>』</a:t>
            </a:r>
            <a:r>
              <a:rPr lang="ko-KR" altLang="en-US" sz="5600" b="1" spc="-100" smtClean="0">
                <a:solidFill>
                  <a:srgbClr val="820000"/>
                </a:solidFill>
              </a:rPr>
              <a:t> 지원</a:t>
            </a:r>
            <a:endParaRPr lang="en-US" altLang="ko-KR" sz="5600" b="1" spc="-100" smtClean="0">
              <a:solidFill>
                <a:srgbClr val="820000"/>
              </a:solidFill>
            </a:endParaRPr>
          </a:p>
          <a:p>
            <a:r>
              <a:rPr lang="en-US" altLang="ko-KR" sz="5600" b="1" smtClean="0">
                <a:solidFill>
                  <a:srgbClr val="820000"/>
                </a:solidFill>
              </a:rPr>
              <a:t>   - </a:t>
            </a:r>
            <a:r>
              <a:rPr lang="en-US" altLang="ko-KR" sz="5600" b="1" spc="-100" smtClean="0">
                <a:solidFill>
                  <a:srgbClr val="820000"/>
                </a:solidFill>
              </a:rPr>
              <a:t>『</a:t>
            </a:r>
            <a:r>
              <a:rPr lang="ko-KR" altLang="en-US" sz="5600" b="1" smtClean="0">
                <a:solidFill>
                  <a:srgbClr val="820000"/>
                </a:solidFill>
              </a:rPr>
              <a:t>국내외 협력기관 연수</a:t>
            </a:r>
            <a:r>
              <a:rPr lang="en-US" altLang="ko-KR" sz="5600" b="1" spc="-100" smtClean="0">
                <a:solidFill>
                  <a:srgbClr val="820000"/>
                </a:solidFill>
              </a:rPr>
              <a:t>』 </a:t>
            </a:r>
            <a:r>
              <a:rPr lang="ko-KR" altLang="en-US" sz="5600" b="1" smtClean="0">
                <a:solidFill>
                  <a:srgbClr val="820000"/>
                </a:solidFill>
              </a:rPr>
              <a:t>기회 제공</a:t>
            </a:r>
            <a:endParaRPr lang="en-US" altLang="ko-KR" sz="5600" b="1" smtClean="0">
              <a:solidFill>
                <a:srgbClr val="820000"/>
              </a:solidFill>
            </a:endParaRPr>
          </a:p>
          <a:p>
            <a:r>
              <a:rPr lang="en-US" altLang="ko-KR" sz="6000" b="1" smtClean="0">
                <a:solidFill>
                  <a:srgbClr val="820000"/>
                </a:solidFill>
              </a:rPr>
              <a:t>            </a:t>
            </a:r>
          </a:p>
          <a:p>
            <a:pPr>
              <a:buFont typeface="Wingdings" pitchFamily="2" charset="2"/>
              <a:buChar char="§"/>
            </a:pPr>
            <a:r>
              <a:rPr lang="en-US" altLang="ko-KR" sz="5600" b="1" smtClean="0">
                <a:solidFill>
                  <a:srgbClr val="820000"/>
                </a:solidFill>
              </a:rPr>
              <a:t>  </a:t>
            </a:r>
            <a:r>
              <a:rPr lang="ko-KR" altLang="en-US" sz="5600" b="1" spc="-100" smtClean="0">
                <a:solidFill>
                  <a:srgbClr val="820000"/>
                </a:solidFill>
              </a:rPr>
              <a:t>원활한</a:t>
            </a:r>
            <a:r>
              <a:rPr lang="ko-KR" altLang="en-US" sz="2000" b="1" spc="-100" smtClean="0">
                <a:solidFill>
                  <a:srgbClr val="820000"/>
                </a:solidFill>
              </a:rPr>
              <a:t> </a:t>
            </a:r>
            <a:r>
              <a:rPr lang="ko-KR" altLang="en-US" sz="5600" b="1" spc="-100" smtClean="0">
                <a:solidFill>
                  <a:srgbClr val="820000"/>
                </a:solidFill>
              </a:rPr>
              <a:t>진행을</a:t>
            </a:r>
            <a:r>
              <a:rPr lang="ko-KR" altLang="en-US" sz="2000" b="1" spc="-100" smtClean="0">
                <a:solidFill>
                  <a:srgbClr val="820000"/>
                </a:solidFill>
              </a:rPr>
              <a:t> </a:t>
            </a:r>
            <a:r>
              <a:rPr lang="ko-KR" altLang="en-US" sz="5600" b="1" spc="-100" smtClean="0">
                <a:solidFill>
                  <a:srgbClr val="820000"/>
                </a:solidFill>
              </a:rPr>
              <a:t>위해 설명회 참석을 희망하는 분은    </a:t>
            </a:r>
            <a:endParaRPr lang="en-US" altLang="ko-KR" sz="5600" b="1" spc="-100" smtClean="0">
              <a:solidFill>
                <a:srgbClr val="820000"/>
              </a:solidFill>
            </a:endParaRPr>
          </a:p>
          <a:p>
            <a:r>
              <a:rPr lang="en-US" altLang="ko-KR" sz="5600" b="1" spc="-100" smtClean="0">
                <a:solidFill>
                  <a:srgbClr val="820000"/>
                </a:solidFill>
              </a:rPr>
              <a:t>    010-8605-9170(</a:t>
            </a:r>
            <a:r>
              <a:rPr lang="ko-KR" altLang="en-US" sz="5600" b="1" spc="-100" smtClean="0">
                <a:solidFill>
                  <a:srgbClr val="820000"/>
                </a:solidFill>
              </a:rPr>
              <a:t>행정 담당자</a:t>
            </a:r>
            <a:r>
              <a:rPr lang="en-US" altLang="ko-KR" sz="5600" b="1" spc="-100" smtClean="0">
                <a:solidFill>
                  <a:srgbClr val="820000"/>
                </a:solidFill>
              </a:rPr>
              <a:t>)</a:t>
            </a:r>
            <a:r>
              <a:rPr lang="en-US" altLang="ko-KR" sz="2000" b="1" spc="-100" smtClean="0">
                <a:solidFill>
                  <a:srgbClr val="820000"/>
                </a:solidFill>
              </a:rPr>
              <a:t> </a:t>
            </a:r>
            <a:r>
              <a:rPr lang="ko-KR" altLang="en-US" sz="5600" b="1" spc="-100" smtClean="0">
                <a:solidFill>
                  <a:srgbClr val="820000"/>
                </a:solidFill>
              </a:rPr>
              <a:t>문자 혹은</a:t>
            </a:r>
            <a:r>
              <a:rPr lang="ko-KR" altLang="en-US" sz="2000" b="1" spc="-100" smtClean="0">
                <a:solidFill>
                  <a:srgbClr val="820000"/>
                </a:solidFill>
              </a:rPr>
              <a:t> </a:t>
            </a:r>
            <a:endParaRPr lang="en-US" altLang="ko-KR" sz="2000" b="1" spc="-100" smtClean="0">
              <a:solidFill>
                <a:srgbClr val="820000"/>
              </a:solidFill>
            </a:endParaRPr>
          </a:p>
          <a:p>
            <a:r>
              <a:rPr lang="en-US" altLang="ko-KR" sz="2000" b="1" spc="-100" smtClean="0">
                <a:solidFill>
                  <a:srgbClr val="820000"/>
                </a:solidFill>
              </a:rPr>
              <a:t>            </a:t>
            </a:r>
            <a:r>
              <a:rPr lang="en-US" altLang="ko-KR" sz="5600" b="1" spc="-100" smtClean="0">
                <a:solidFill>
                  <a:srgbClr val="820000"/>
                </a:solidFill>
              </a:rPr>
              <a:t>QR</a:t>
            </a:r>
            <a:r>
              <a:rPr lang="ko-KR" altLang="en-US" sz="5600" b="1" spc="-100" smtClean="0">
                <a:solidFill>
                  <a:srgbClr val="820000"/>
                </a:solidFill>
              </a:rPr>
              <a:t>코드로 신청해주시면 감사하겠습니다</a:t>
            </a:r>
            <a:r>
              <a:rPr lang="en-US" altLang="ko-KR" sz="5600" b="1" spc="-100" smtClean="0">
                <a:solidFill>
                  <a:srgbClr val="820000"/>
                </a:solidFill>
              </a:rPr>
              <a:t>.</a:t>
            </a:r>
          </a:p>
          <a:p>
            <a:endParaRPr lang="en-US" altLang="ko-KR" sz="1300" b="1" spc="-100" smtClean="0">
              <a:solidFill>
                <a:srgbClr val="820000"/>
              </a:solidFill>
            </a:endParaRPr>
          </a:p>
          <a:p>
            <a:endParaRPr lang="ko-KR" altLang="en-US" sz="1000" spc="-100" dirty="0">
              <a:solidFill>
                <a:srgbClr val="82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4429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4015</TotalTime>
  <Words>226</Words>
  <Application>Microsoft Office PowerPoint</Application>
  <PresentationFormat>사용자 지정</PresentationFormat>
  <Paragraphs>45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Han Ji Hye</dc:creator>
  <cp:lastModifiedBy>sec</cp:lastModifiedBy>
  <cp:revision>194</cp:revision>
  <cp:lastPrinted>2014-10-01T04:37:19Z</cp:lastPrinted>
  <dcterms:created xsi:type="dcterms:W3CDTF">2011-05-08T10:58:52Z</dcterms:created>
  <dcterms:modified xsi:type="dcterms:W3CDTF">2015-10-22T12:23:04Z</dcterms:modified>
</cp:coreProperties>
</file>