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312" r:id="rId3"/>
    <p:sldId id="306" r:id="rId4"/>
    <p:sldId id="308" r:id="rId5"/>
    <p:sldId id="304" r:id="rId6"/>
    <p:sldId id="309" r:id="rId7"/>
    <p:sldId id="305" r:id="rId8"/>
    <p:sldId id="310" r:id="rId9"/>
    <p:sldId id="286" r:id="rId10"/>
    <p:sldId id="311" r:id="rId11"/>
  </p:sldIdLst>
  <p:sldSz cx="9144000" cy="5143500" type="screen16x9"/>
  <p:notesSz cx="6858000"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99">
          <p15:clr>
            <a:srgbClr val="A4A3A4"/>
          </p15:clr>
        </p15:guide>
        <p15:guide id="2" pos="151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ttoria Capobianco" initials="VC" lastIdx="1" clrIdx="0">
    <p:extLst>
      <p:ext uri="{19B8F6BF-5375-455C-9EA6-DF929625EA0E}">
        <p15:presenceInfo xmlns:p15="http://schemas.microsoft.com/office/powerpoint/2012/main" userId="S-1-5-21-1447112471-643777587-1620198925-221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2F2F2"/>
    <a:srgbClr val="29C5F6"/>
    <a:srgbClr val="75787B"/>
    <a:srgbClr val="D9D9D6"/>
    <a:srgbClr val="AD2D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ddels stil 2 - uthevin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ddels stil 2 - uthevin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ddels stil 2 - uthevin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ddels stil 2 - utheving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ddels stil 2 - utheving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iddels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357" autoAdjust="0"/>
  </p:normalViewPr>
  <p:slideViewPr>
    <p:cSldViewPr showGuides="1">
      <p:cViewPr varScale="1">
        <p:scale>
          <a:sx n="132" d="100"/>
          <a:sy n="132" d="100"/>
        </p:scale>
        <p:origin x="1780" y="48"/>
      </p:cViewPr>
      <p:guideLst>
        <p:guide orient="horz" pos="2799"/>
        <p:guide pos="1519"/>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fld id="{FF68B699-908E-40B3-BA1C-98D13F2409EB}" type="datetimeFigureOut">
              <a:rPr lang="nb-NO" smtClean="0"/>
              <a:t>04.05.2022</a:t>
            </a:fld>
            <a:endParaRPr lang="nb-NO"/>
          </a:p>
        </p:txBody>
      </p:sp>
      <p:sp>
        <p:nvSpPr>
          <p:cNvPr id="4" name="Plassholder for lysbilde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776788"/>
            <a:ext cx="5486400" cy="3908425"/>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29750"/>
            <a:ext cx="2971800" cy="496888"/>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9429750"/>
            <a:ext cx="2971800" cy="496888"/>
          </a:xfrm>
          <a:prstGeom prst="rect">
            <a:avLst/>
          </a:prstGeom>
        </p:spPr>
        <p:txBody>
          <a:bodyPr vert="horz" lIns="91440" tIns="45720" rIns="91440" bIns="45720" rtlCol="0" anchor="b"/>
          <a:lstStyle>
            <a:lvl1pPr algn="r">
              <a:defRPr sz="1200"/>
            </a:lvl1pPr>
          </a:lstStyle>
          <a:p>
            <a:fld id="{FE157ACD-19E9-41BE-91A8-072529677BE3}" type="slidenum">
              <a:rPr lang="nb-NO" smtClean="0"/>
              <a:t>‹#›</a:t>
            </a:fld>
            <a:endParaRPr lang="nb-NO"/>
          </a:p>
        </p:txBody>
      </p:sp>
    </p:spTree>
    <p:extLst>
      <p:ext uri="{BB962C8B-B14F-4D97-AF65-F5344CB8AC3E}">
        <p14:creationId xmlns:p14="http://schemas.microsoft.com/office/powerpoint/2010/main" val="3017680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FE157ACD-19E9-41BE-91A8-072529677BE3}" type="slidenum">
              <a:rPr lang="nb-NO" smtClean="0"/>
              <a:t>1</a:t>
            </a:fld>
            <a:endParaRPr lang="nb-NO"/>
          </a:p>
        </p:txBody>
      </p:sp>
    </p:spTree>
    <p:extLst>
      <p:ext uri="{BB962C8B-B14F-4D97-AF65-F5344CB8AC3E}">
        <p14:creationId xmlns:p14="http://schemas.microsoft.com/office/powerpoint/2010/main" val="293068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E157ACD-19E9-41BE-91A8-072529677BE3}" type="slidenum">
              <a:rPr lang="nb-NO" smtClean="0"/>
              <a:t>4</a:t>
            </a:fld>
            <a:endParaRPr lang="nb-NO"/>
          </a:p>
        </p:txBody>
      </p:sp>
    </p:spTree>
    <p:extLst>
      <p:ext uri="{BB962C8B-B14F-4D97-AF65-F5344CB8AC3E}">
        <p14:creationId xmlns:p14="http://schemas.microsoft.com/office/powerpoint/2010/main" val="4280948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a:effectLst/>
                <a:latin typeface="Calibri" panose="020F0502020204030204" pitchFamily="34" charset="0"/>
                <a:ea typeface="Times New Roman" panose="02020603050405020304" pitchFamily="18" charset="0"/>
              </a:rPr>
              <a:t>Organizing Committee</a:t>
            </a:r>
            <a:r>
              <a:rPr lang="en-GB" sz="1200">
                <a:effectLst/>
                <a:latin typeface="Calibri" panose="020F0502020204030204" pitchFamily="34" charset="0"/>
                <a:ea typeface="Times New Roman" panose="02020603050405020304" pitchFamily="18" charset="0"/>
              </a:rPr>
              <a:t> -  internal at NGI – takes care of the main organization, creating the website, renting the venue, organizing the field visit etc.</a:t>
            </a:r>
            <a:endParaRPr lang="en-GB" sz="1200">
              <a:effectLst/>
              <a:latin typeface="Calibri" panose="020F0502020204030204" pitchFamily="34" charset="0"/>
              <a:ea typeface="Calibri" panose="020F0502020204030204" pitchFamily="34" charset="0"/>
            </a:endParaRPr>
          </a:p>
          <a:p>
            <a:endParaRPr lang="nb-NO"/>
          </a:p>
          <a:p>
            <a:r>
              <a:rPr lang="en-GB" sz="1200" b="1">
                <a:effectLst/>
                <a:latin typeface="Calibri" panose="020F0502020204030204" pitchFamily="34" charset="0"/>
                <a:ea typeface="Times New Roman" panose="02020603050405020304" pitchFamily="18" charset="0"/>
              </a:rPr>
              <a:t>Steering Committee</a:t>
            </a:r>
            <a:r>
              <a:rPr lang="en-GB" sz="1200">
                <a:effectLst/>
                <a:latin typeface="Calibri" panose="020F0502020204030204" pitchFamily="34" charset="0"/>
                <a:ea typeface="Times New Roman" panose="02020603050405020304" pitchFamily="18" charset="0"/>
              </a:rPr>
              <a:t> – Norwegian members – is informed by the Organizing Committee about the main decisions taken and can suggest/propose changes to the organization of the event (e.g. express concerns about the dates, sponsor some of the activities, organize the poster session, make a proposal for the icebreaker, provide practical help during the event etc.). </a:t>
            </a:r>
            <a:endParaRPr lang="nb-NO"/>
          </a:p>
          <a:p>
            <a:endParaRPr lang="nb-NO"/>
          </a:p>
          <a:p>
            <a:r>
              <a:rPr lang="en-GB" sz="1200" b="1">
                <a:effectLst/>
                <a:latin typeface="Calibri" panose="020F0502020204030204" pitchFamily="34" charset="0"/>
                <a:ea typeface="Times New Roman" panose="02020603050405020304" pitchFamily="18" charset="0"/>
              </a:rPr>
              <a:t>Scientific Committee</a:t>
            </a:r>
            <a:r>
              <a:rPr lang="en-GB" sz="1200">
                <a:effectLst/>
                <a:latin typeface="Calibri" panose="020F0502020204030204" pitchFamily="34" charset="0"/>
                <a:ea typeface="Times New Roman" panose="02020603050405020304" pitchFamily="18" charset="0"/>
              </a:rPr>
              <a:t> – Prepares a list of recommended keynote lecturers (5) (other than the Hutchinson Lecturer) and the invited lecturers (8) in line with the theme and topics of the workshop; prepares the scientific program for the workshop (Day 1 and Day2); evaluate the abstracts and accept or reject them for the workshop.</a:t>
            </a:r>
          </a:p>
          <a:p>
            <a:endParaRPr lang="en-GB" sz="1200">
              <a:latin typeface="Calibri" panose="020F0502020204030204" pitchFamily="34" charset="0"/>
              <a:ea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FE157ACD-19E9-41BE-91A8-072529677BE3}" type="slidenum">
              <a:rPr lang="nb-NO" smtClean="0"/>
              <a:t>6</a:t>
            </a:fld>
            <a:endParaRPr lang="nb-NO"/>
          </a:p>
        </p:txBody>
      </p:sp>
    </p:spTree>
    <p:extLst>
      <p:ext uri="{BB962C8B-B14F-4D97-AF65-F5344CB8AC3E}">
        <p14:creationId xmlns:p14="http://schemas.microsoft.com/office/powerpoint/2010/main" val="387600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E157ACD-19E9-41BE-91A8-072529677BE3}" type="slidenum">
              <a:rPr lang="nb-NO" smtClean="0"/>
              <a:t>8</a:t>
            </a:fld>
            <a:endParaRPr lang="nb-NO"/>
          </a:p>
        </p:txBody>
      </p:sp>
    </p:spTree>
    <p:extLst>
      <p:ext uri="{BB962C8B-B14F-4D97-AF65-F5344CB8AC3E}">
        <p14:creationId xmlns:p14="http://schemas.microsoft.com/office/powerpoint/2010/main" val="3234199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nb-NO" sz="1800">
                <a:effectLst/>
                <a:latin typeface="Calibri" panose="020F0502020204030204" pitchFamily="34" charset="0"/>
              </a:rPr>
              <a:t>We would appreciate if in their own organization whether they could investigate to fund this event with a certain amount or a lunch or a coffee break</a:t>
            </a:r>
          </a:p>
          <a:p>
            <a:pPr marL="0" marR="0">
              <a:spcBef>
                <a:spcPts val="0"/>
              </a:spcBef>
              <a:spcAft>
                <a:spcPts val="0"/>
              </a:spcAft>
            </a:pPr>
            <a:r>
              <a:rPr lang="nb-NO" sz="1800">
                <a:effectLst/>
                <a:latin typeface="Calibri" panose="020F0502020204030204" pitchFamily="34" charset="0"/>
              </a:rPr>
              <a:t>This may not be the cheapest venue. Is there is a minus, NGI will cover this, we considered that with conference fees we are not going to be able to cover all the expenses</a:t>
            </a:r>
          </a:p>
          <a:p>
            <a:pPr marL="0" marR="0">
              <a:spcBef>
                <a:spcPts val="0"/>
              </a:spcBef>
              <a:spcAft>
                <a:spcPts val="0"/>
              </a:spcAft>
            </a:pPr>
            <a:r>
              <a:rPr lang="nb-NO" sz="1800">
                <a:effectLst/>
                <a:latin typeface="Calibri" panose="020F0502020204030204" pitchFamily="34" charset="0"/>
              </a:rPr>
              <a:t> </a:t>
            </a:r>
          </a:p>
          <a:p>
            <a:pPr marL="0" marR="0">
              <a:spcBef>
                <a:spcPts val="0"/>
              </a:spcBef>
              <a:spcAft>
                <a:spcPts val="0"/>
              </a:spcAft>
            </a:pPr>
            <a:r>
              <a:rPr lang="nb-NO" sz="1800">
                <a:effectLst/>
                <a:latin typeface="Calibri" panose="020F0502020204030204" pitchFamily="34" charset="0"/>
              </a:rPr>
              <a:t>Use the mingling area to put up a booth (Stand)</a:t>
            </a:r>
          </a:p>
          <a:p>
            <a:pPr marL="0" marR="0">
              <a:spcBef>
                <a:spcPts val="0"/>
              </a:spcBef>
              <a:spcAft>
                <a:spcPts val="0"/>
              </a:spcAft>
            </a:pPr>
            <a:r>
              <a:rPr lang="nb-NO" sz="1800">
                <a:effectLst/>
                <a:latin typeface="Calibri" panose="020F0502020204030204" pitchFamily="34" charset="0"/>
              </a:rPr>
              <a:t>  </a:t>
            </a:r>
          </a:p>
          <a:p>
            <a:pPr marL="0" marR="0">
              <a:spcBef>
                <a:spcPts val="0"/>
              </a:spcBef>
              <a:spcAft>
                <a:spcPts val="0"/>
              </a:spcAft>
            </a:pPr>
            <a:r>
              <a:rPr lang="nb-NO" sz="1800">
                <a:effectLst/>
                <a:latin typeface="Calibri" panose="020F0502020204030204" pitchFamily="34" charset="0"/>
              </a:rPr>
              <a:t> We will most likely ask NFR for covering some of the expenses, it's only a little budget. </a:t>
            </a:r>
          </a:p>
          <a:p>
            <a:pPr marL="0" marR="0">
              <a:spcBef>
                <a:spcPts val="0"/>
              </a:spcBef>
              <a:spcAft>
                <a:spcPts val="0"/>
              </a:spcAft>
            </a:pPr>
            <a:r>
              <a:rPr lang="nb-NO" sz="1800">
                <a:effectLst/>
                <a:latin typeface="Calibri" panose="020F0502020204030204" pitchFamily="34" charset="0"/>
              </a:rPr>
              <a:t>Arransjamangt</a:t>
            </a:r>
          </a:p>
          <a:p>
            <a:endParaRPr lang="en-GB"/>
          </a:p>
        </p:txBody>
      </p:sp>
      <p:sp>
        <p:nvSpPr>
          <p:cNvPr id="4" name="Slide Number Placeholder 3"/>
          <p:cNvSpPr>
            <a:spLocks noGrp="1"/>
          </p:cNvSpPr>
          <p:nvPr>
            <p:ph type="sldNum" sz="quarter" idx="5"/>
          </p:nvPr>
        </p:nvSpPr>
        <p:spPr/>
        <p:txBody>
          <a:bodyPr/>
          <a:lstStyle/>
          <a:p>
            <a:fld id="{FE157ACD-19E9-41BE-91A8-072529677BE3}" type="slidenum">
              <a:rPr lang="nb-NO" smtClean="0"/>
              <a:t>9</a:t>
            </a:fld>
            <a:endParaRPr lang="nb-NO"/>
          </a:p>
        </p:txBody>
      </p:sp>
    </p:spTree>
    <p:extLst>
      <p:ext uri="{BB962C8B-B14F-4D97-AF65-F5344CB8AC3E}">
        <p14:creationId xmlns:p14="http://schemas.microsoft.com/office/powerpoint/2010/main" val="3346329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 alt 1">
    <p:spTree>
      <p:nvGrpSpPr>
        <p:cNvPr id="1" name=""/>
        <p:cNvGrpSpPr/>
        <p:nvPr/>
      </p:nvGrpSpPr>
      <p:grpSpPr>
        <a:xfrm>
          <a:off x="0" y="0"/>
          <a:ext cx="0" cy="0"/>
          <a:chOff x="0" y="0"/>
          <a:chExt cx="0" cy="0"/>
        </a:xfrm>
      </p:grpSpPr>
      <p:sp>
        <p:nvSpPr>
          <p:cNvPr id="2" name="Tittel 1"/>
          <p:cNvSpPr>
            <a:spLocks noGrp="1"/>
          </p:cNvSpPr>
          <p:nvPr>
            <p:ph type="ctrTitle"/>
          </p:nvPr>
        </p:nvSpPr>
        <p:spPr>
          <a:xfrm>
            <a:off x="639138" y="2355726"/>
            <a:ext cx="6400800" cy="668759"/>
          </a:xfrm>
        </p:spPr>
        <p:txBody>
          <a:bodyPr lIns="0" anchor="b">
            <a:normAutofit/>
          </a:bodyPr>
          <a:lstStyle>
            <a:lvl1pPr algn="l">
              <a:defRPr sz="3600" b="0">
                <a:solidFill>
                  <a:schemeClr val="accent1"/>
                </a:solidFill>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3" name="Undertittel 2"/>
          <p:cNvSpPr>
            <a:spLocks noGrp="1"/>
          </p:cNvSpPr>
          <p:nvPr>
            <p:ph type="subTitle" idx="1"/>
          </p:nvPr>
        </p:nvSpPr>
        <p:spPr>
          <a:xfrm>
            <a:off x="639138" y="3024485"/>
            <a:ext cx="6400800" cy="1314450"/>
          </a:xfrm>
        </p:spPr>
        <p:txBody>
          <a:bodyPr lIns="0">
            <a:normAutofit/>
          </a:bodyPr>
          <a:lstStyle>
            <a:lvl1pPr marL="0" indent="0" algn="l">
              <a:buNone/>
              <a:defRPr sz="2200" i="0">
                <a:solidFill>
                  <a:schemeClr val="bg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b-NO" dirty="0"/>
          </a:p>
        </p:txBody>
      </p:sp>
      <p:sp>
        <p:nvSpPr>
          <p:cNvPr id="8" name="Rektangel 7"/>
          <p:cNvSpPr/>
          <p:nvPr userDrawn="1"/>
        </p:nvSpPr>
        <p:spPr>
          <a:xfrm>
            <a:off x="179512" y="4515966"/>
            <a:ext cx="792088" cy="4320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0" name="Bild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77" y="555526"/>
            <a:ext cx="926594" cy="432817"/>
          </a:xfrm>
          <a:prstGeom prst="rect">
            <a:avLst/>
          </a:prstGeom>
        </p:spPr>
      </p:pic>
      <p:sp>
        <p:nvSpPr>
          <p:cNvPr id="15" name="Frihåndsform 14"/>
          <p:cNvSpPr/>
          <p:nvPr userDrawn="1"/>
        </p:nvSpPr>
        <p:spPr>
          <a:xfrm>
            <a:off x="4931043" y="555526"/>
            <a:ext cx="3583641" cy="3590365"/>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m side">
    <p:spTree>
      <p:nvGrpSpPr>
        <p:cNvPr id="1" name=""/>
        <p:cNvGrpSpPr/>
        <p:nvPr/>
      </p:nvGrpSpPr>
      <p:grpSpPr>
        <a:xfrm>
          <a:off x="0" y="0"/>
          <a:ext cx="0" cy="0"/>
          <a:chOff x="0" y="0"/>
          <a:chExt cx="0" cy="0"/>
        </a:xfrm>
      </p:grpSpPr>
      <p:sp>
        <p:nvSpPr>
          <p:cNvPr id="10"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F2B056AF-60A9-44F0-A1C6-66A30B69F05F}" type="datetime1">
              <a:rPr lang="nb-NO" smtClean="0"/>
              <a:t>04.05.2022</a:t>
            </a:fld>
            <a:endParaRPr lang="nb-NO" dirty="0"/>
          </a:p>
        </p:txBody>
      </p:sp>
      <p:sp>
        <p:nvSpPr>
          <p:cNvPr id="11" name="Plassholder for bunntekst 4"/>
          <p:cNvSpPr>
            <a:spLocks noGrp="1"/>
          </p:cNvSpPr>
          <p:nvPr>
            <p:ph type="ftr" sz="quarter" idx="3"/>
          </p:nvPr>
        </p:nvSpPr>
        <p:spPr>
          <a:xfrm>
            <a:off x="827584" y="4696194"/>
            <a:ext cx="6251507"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12"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Tree>
    <p:extLst>
      <p:ext uri="{BB962C8B-B14F-4D97-AF65-F5344CB8AC3E}">
        <p14:creationId xmlns:p14="http://schemas.microsoft.com/office/powerpoint/2010/main" val="4033358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Siste side (valgfri)">
    <p:spTree>
      <p:nvGrpSpPr>
        <p:cNvPr id="1" name=""/>
        <p:cNvGrpSpPr/>
        <p:nvPr/>
      </p:nvGrpSpPr>
      <p:grpSpPr>
        <a:xfrm>
          <a:off x="0" y="0"/>
          <a:ext cx="0" cy="0"/>
          <a:chOff x="0" y="0"/>
          <a:chExt cx="0" cy="0"/>
        </a:xfrm>
      </p:grpSpPr>
      <p:sp>
        <p:nvSpPr>
          <p:cNvPr id="18" name="Rektangel 17"/>
          <p:cNvSpPr/>
          <p:nvPr userDrawn="1"/>
        </p:nvSpPr>
        <p:spPr>
          <a:xfrm>
            <a:off x="179512" y="4515966"/>
            <a:ext cx="540488" cy="4320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0" name="Bild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77" y="555526"/>
            <a:ext cx="926594" cy="432817"/>
          </a:xfrm>
          <a:prstGeom prst="rect">
            <a:avLst/>
          </a:prstGeom>
        </p:spPr>
      </p:pic>
      <p:sp>
        <p:nvSpPr>
          <p:cNvPr id="21" name="TekstSylinder 20"/>
          <p:cNvSpPr txBox="1"/>
          <p:nvPr userDrawn="1"/>
        </p:nvSpPr>
        <p:spPr>
          <a:xfrm>
            <a:off x="545275" y="4227934"/>
            <a:ext cx="2667528" cy="400110"/>
          </a:xfrm>
          <a:prstGeom prst="rect">
            <a:avLst/>
          </a:prstGeom>
          <a:noFill/>
        </p:spPr>
        <p:txBody>
          <a:bodyPr wrap="square" rtlCol="0">
            <a:spAutoFit/>
          </a:bodyPr>
          <a:lstStyle/>
          <a:p>
            <a:r>
              <a:rPr lang="en-US" sz="1000" dirty="0">
                <a:solidFill>
                  <a:schemeClr val="bg2">
                    <a:lumMod val="25000"/>
                  </a:schemeClr>
                </a:solidFill>
              </a:rPr>
              <a:t>NORGES GEOTEKNISKE INSTITUTT</a:t>
            </a:r>
          </a:p>
          <a:p>
            <a:r>
              <a:rPr lang="en-US" sz="1000" dirty="0">
                <a:solidFill>
                  <a:schemeClr val="bg2">
                    <a:lumMod val="25000"/>
                  </a:schemeClr>
                </a:solidFill>
              </a:rPr>
              <a:t>NGI.NO</a:t>
            </a:r>
            <a:endParaRPr lang="nb-NO" sz="1000" dirty="0">
              <a:solidFill>
                <a:schemeClr val="bg2">
                  <a:lumMod val="25000"/>
                </a:schemeClr>
              </a:solidFill>
            </a:endParaRPr>
          </a:p>
        </p:txBody>
      </p:sp>
      <p:sp>
        <p:nvSpPr>
          <p:cNvPr id="11" name="TekstSylinder 10"/>
          <p:cNvSpPr txBox="1"/>
          <p:nvPr userDrawn="1"/>
        </p:nvSpPr>
        <p:spPr>
          <a:xfrm>
            <a:off x="3685657" y="2643758"/>
            <a:ext cx="1772686" cy="400110"/>
          </a:xfrm>
          <a:prstGeom prst="rect">
            <a:avLst/>
          </a:prstGeom>
          <a:noFill/>
        </p:spPr>
        <p:txBody>
          <a:bodyPr wrap="square" rtlCol="0">
            <a:spAutoFit/>
          </a:bodyPr>
          <a:lstStyle/>
          <a:p>
            <a:pPr algn="ctr"/>
            <a:r>
              <a:rPr lang="nb-NO" sz="2000" dirty="0">
                <a:solidFill>
                  <a:srgbClr val="75787B"/>
                </a:solidFill>
              </a:rPr>
              <a:t>#</a:t>
            </a:r>
            <a:r>
              <a:rPr lang="nb-NO" sz="2000" dirty="0" err="1">
                <a:solidFill>
                  <a:srgbClr val="75787B"/>
                </a:solidFill>
              </a:rPr>
              <a:t>påsikkergrunn</a:t>
            </a:r>
            <a:endParaRPr lang="nb-NO" sz="2000" dirty="0">
              <a:solidFill>
                <a:srgbClr val="75787B"/>
              </a:solidFill>
            </a:endParaRPr>
          </a:p>
        </p:txBody>
      </p:sp>
      <p:pic>
        <p:nvPicPr>
          <p:cNvPr id="5" name="Bilde 4">
            <a:extLst>
              <a:ext uri="{FF2B5EF4-FFF2-40B4-BE49-F238E27FC236}">
                <a16:creationId xmlns:a16="http://schemas.microsoft.com/office/drawing/2014/main" id="{1B8BD30A-C91A-4349-B58A-BDA80E455325}"/>
              </a:ext>
            </a:extLst>
          </p:cNvPr>
          <p:cNvPicPr>
            <a:picLocks noChangeAspect="1"/>
          </p:cNvPicPr>
          <p:nvPr userDrawn="1"/>
        </p:nvPicPr>
        <p:blipFill>
          <a:blip r:embed="rId3"/>
          <a:stretch>
            <a:fillRect/>
          </a:stretch>
        </p:blipFill>
        <p:spPr>
          <a:xfrm>
            <a:off x="2798930" y="1945407"/>
            <a:ext cx="3546140" cy="612746"/>
          </a:xfrm>
          <a:prstGeom prst="rect">
            <a:avLst/>
          </a:prstGeom>
        </p:spPr>
      </p:pic>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tel alt 2">
    <p:spTree>
      <p:nvGrpSpPr>
        <p:cNvPr id="1" name=""/>
        <p:cNvGrpSpPr/>
        <p:nvPr/>
      </p:nvGrpSpPr>
      <p:grpSpPr>
        <a:xfrm>
          <a:off x="0" y="0"/>
          <a:ext cx="0" cy="0"/>
          <a:chOff x="0" y="0"/>
          <a:chExt cx="0" cy="0"/>
        </a:xfrm>
      </p:grpSpPr>
      <p:sp>
        <p:nvSpPr>
          <p:cNvPr id="2" name="Tittel 1"/>
          <p:cNvSpPr>
            <a:spLocks noGrp="1"/>
          </p:cNvSpPr>
          <p:nvPr>
            <p:ph type="ctrTitle"/>
          </p:nvPr>
        </p:nvSpPr>
        <p:spPr>
          <a:xfrm>
            <a:off x="639977" y="3507854"/>
            <a:ext cx="6400800" cy="668759"/>
          </a:xfrm>
        </p:spPr>
        <p:txBody>
          <a:bodyPr lIns="0" anchor="b">
            <a:normAutofit/>
          </a:bodyPr>
          <a:lstStyle>
            <a:lvl1pPr algn="l">
              <a:defRPr sz="3600" b="0">
                <a:solidFill>
                  <a:schemeClr val="accent1"/>
                </a:solidFill>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8" name="Rektangel 7"/>
          <p:cNvSpPr/>
          <p:nvPr userDrawn="1"/>
        </p:nvSpPr>
        <p:spPr>
          <a:xfrm>
            <a:off x="179512" y="4515966"/>
            <a:ext cx="540488" cy="43204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nvGrpSpPr>
          <p:cNvPr id="4" name="Gruppe 3"/>
          <p:cNvGrpSpPr/>
          <p:nvPr userDrawn="1"/>
        </p:nvGrpSpPr>
        <p:grpSpPr>
          <a:xfrm>
            <a:off x="4499992" y="555526"/>
            <a:ext cx="4085501" cy="3273517"/>
            <a:chOff x="1362985" y="623415"/>
            <a:chExt cx="4085501" cy="3273517"/>
          </a:xfrm>
        </p:grpSpPr>
        <p:sp>
          <p:nvSpPr>
            <p:cNvPr id="7" name="Frihåndsform 6"/>
            <p:cNvSpPr/>
            <p:nvPr userDrawn="1"/>
          </p:nvSpPr>
          <p:spPr>
            <a:xfrm>
              <a:off x="4082896" y="1703535"/>
              <a:ext cx="1365590" cy="1368152"/>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9" name="Frihåndsform 8"/>
            <p:cNvSpPr/>
            <p:nvPr userDrawn="1"/>
          </p:nvSpPr>
          <p:spPr>
            <a:xfrm>
              <a:off x="2721425" y="1163941"/>
              <a:ext cx="1365590" cy="1368152"/>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1" name="Frihåndsform 10"/>
            <p:cNvSpPr/>
            <p:nvPr userDrawn="1"/>
          </p:nvSpPr>
          <p:spPr>
            <a:xfrm>
              <a:off x="1362985" y="623415"/>
              <a:ext cx="1365590" cy="1368152"/>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2" name="Frihåndsform 11"/>
            <p:cNvSpPr/>
            <p:nvPr userDrawn="1"/>
          </p:nvSpPr>
          <p:spPr>
            <a:xfrm>
              <a:off x="1892652" y="1987448"/>
              <a:ext cx="1365590" cy="1368152"/>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13" name="Frihåndsform 12"/>
            <p:cNvSpPr/>
            <p:nvPr userDrawn="1"/>
          </p:nvSpPr>
          <p:spPr>
            <a:xfrm>
              <a:off x="3254081" y="2528780"/>
              <a:ext cx="1365590" cy="1368152"/>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grpSp>
      <p:sp>
        <p:nvSpPr>
          <p:cNvPr id="3" name="Undertittel 2"/>
          <p:cNvSpPr>
            <a:spLocks noGrp="1"/>
          </p:cNvSpPr>
          <p:nvPr>
            <p:ph type="subTitle" idx="1"/>
          </p:nvPr>
        </p:nvSpPr>
        <p:spPr>
          <a:xfrm>
            <a:off x="639977" y="4176613"/>
            <a:ext cx="6400800" cy="547139"/>
          </a:xfrm>
        </p:spPr>
        <p:txBody>
          <a:bodyPr lIns="0">
            <a:normAutofit/>
          </a:bodyPr>
          <a:lstStyle>
            <a:lvl1pPr marL="0" indent="0" algn="l">
              <a:buNone/>
              <a:defRPr sz="2200" i="0">
                <a:solidFill>
                  <a:schemeClr val="bg2">
                    <a:lumMod val="25000"/>
                  </a:schemeClr>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b-NO" dirty="0"/>
          </a:p>
        </p:txBody>
      </p:sp>
      <p:pic>
        <p:nvPicPr>
          <p:cNvPr id="14" name="Bild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77" y="555526"/>
            <a:ext cx="926594" cy="432817"/>
          </a:xfrm>
          <a:prstGeom prst="rect">
            <a:avLst/>
          </a:prstGeom>
        </p:spPr>
      </p:pic>
    </p:spTree>
    <p:extLst>
      <p:ext uri="{BB962C8B-B14F-4D97-AF65-F5344CB8AC3E}">
        <p14:creationId xmlns:p14="http://schemas.microsoft.com/office/powerpoint/2010/main" val="4106510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tel og punktliste">
    <p:spTree>
      <p:nvGrpSpPr>
        <p:cNvPr id="1" name=""/>
        <p:cNvGrpSpPr/>
        <p:nvPr/>
      </p:nvGrpSpPr>
      <p:grpSpPr>
        <a:xfrm>
          <a:off x="0" y="0"/>
          <a:ext cx="0" cy="0"/>
          <a:chOff x="0" y="0"/>
          <a:chExt cx="0" cy="0"/>
        </a:xfrm>
      </p:grpSpPr>
      <p:sp>
        <p:nvSpPr>
          <p:cNvPr id="2" name="Tittel 1"/>
          <p:cNvSpPr>
            <a:spLocks noGrp="1"/>
          </p:cNvSpPr>
          <p:nvPr>
            <p:ph type="title"/>
          </p:nvPr>
        </p:nvSpPr>
        <p:spPr>
          <a:xfrm>
            <a:off x="827584" y="123478"/>
            <a:ext cx="7859216" cy="857250"/>
          </a:xfrm>
        </p:spPr>
        <p:txBody>
          <a:bodyPr>
            <a:normAutofit/>
          </a:bodyPr>
          <a:lstStyle>
            <a:lvl1pPr algn="l">
              <a:defRPr sz="3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3" name="Plassholder for innhold 2"/>
          <p:cNvSpPr>
            <a:spLocks noGrp="1"/>
          </p:cNvSpPr>
          <p:nvPr>
            <p:ph idx="1"/>
          </p:nvPr>
        </p:nvSpPr>
        <p:spPr>
          <a:xfrm>
            <a:off x="827584" y="980728"/>
            <a:ext cx="7859216" cy="3531394"/>
          </a:xfrm>
        </p:spPr>
        <p:txBody>
          <a:bodyPr>
            <a:normAutofit/>
          </a:bodyPr>
          <a:lstStyle>
            <a:lvl1pPr marL="342900" indent="-342900">
              <a:buFontTx/>
              <a:buBlip>
                <a:blip r:embed="rId2"/>
              </a:buBlip>
              <a:defRPr sz="2200" baseline="0">
                <a:solidFill>
                  <a:schemeClr val="bg2">
                    <a:lumMod val="25000"/>
                  </a:schemeClr>
                </a:solidFill>
                <a:latin typeface="+mj-lt"/>
              </a:defRPr>
            </a:lvl1pPr>
            <a:lvl2pPr marL="648000" indent="-285750" algn="l">
              <a:spcBef>
                <a:spcPts val="300"/>
              </a:spcBef>
              <a:buFont typeface="Calibri" panose="020F0502020204030204" pitchFamily="34" charset="0"/>
              <a:buChar char="─"/>
              <a:defRPr sz="1800" i="0" baseline="0">
                <a:solidFill>
                  <a:schemeClr val="bg2">
                    <a:lumMod val="25000"/>
                  </a:schemeClr>
                </a:solidFill>
                <a:latin typeface="+mn-lt"/>
              </a:defRPr>
            </a:lvl2pPr>
            <a:lvl3pPr marL="1200150" indent="-285750">
              <a:buFont typeface="Calibri" panose="020F0502020204030204" pitchFamily="34" charset="0"/>
              <a:buChar char="─"/>
              <a:defRPr sz="1800" baseline="0">
                <a:solidFill>
                  <a:schemeClr val="tx1">
                    <a:lumMod val="75000"/>
                  </a:schemeClr>
                </a:solidFill>
                <a:latin typeface="+mn-lt"/>
              </a:defRPr>
            </a:lvl3pPr>
            <a:lvl4pPr>
              <a:defRPr sz="1800" baseline="0">
                <a:solidFill>
                  <a:schemeClr val="tx1">
                    <a:lumMod val="75000"/>
                  </a:schemeClr>
                </a:solidFill>
                <a:latin typeface="+mn-lt"/>
              </a:defRPr>
            </a:lvl4pPr>
            <a:lvl5pPr>
              <a:defRPr sz="1800" baseline="0">
                <a:solidFill>
                  <a:schemeClr val="tx1">
                    <a:lumMod val="75000"/>
                  </a:schemeClr>
                </a:solidFill>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b-NO" dirty="0"/>
          </a:p>
        </p:txBody>
      </p:sp>
      <p:sp>
        <p:nvSpPr>
          <p:cNvPr id="10"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F2B056AF-60A9-44F0-A1C6-66A30B69F05F}" type="datetime1">
              <a:rPr lang="nb-NO" smtClean="0"/>
              <a:t>04.05.2022</a:t>
            </a:fld>
            <a:endParaRPr lang="nb-NO" dirty="0"/>
          </a:p>
        </p:txBody>
      </p:sp>
      <p:sp>
        <p:nvSpPr>
          <p:cNvPr id="11" name="Plassholder for bunntekst 4"/>
          <p:cNvSpPr>
            <a:spLocks noGrp="1"/>
          </p:cNvSpPr>
          <p:nvPr>
            <p:ph type="ftr" sz="quarter" idx="3"/>
          </p:nvPr>
        </p:nvSpPr>
        <p:spPr>
          <a:xfrm>
            <a:off x="827584" y="4696194"/>
            <a:ext cx="6251507"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12"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a:xfrm>
            <a:off x="827584" y="123478"/>
            <a:ext cx="7859216" cy="857250"/>
          </a:xfrm>
        </p:spPr>
        <p:txBody>
          <a:bodyPr/>
          <a:lstStyle/>
          <a:p>
            <a:r>
              <a:rPr lang="en-US"/>
              <a:t>Click to edit Master title style</a:t>
            </a:r>
            <a:endParaRPr lang="nb-NO" dirty="0"/>
          </a:p>
        </p:txBody>
      </p:sp>
      <p:sp>
        <p:nvSpPr>
          <p:cNvPr id="3" name="Plassholder for innhold 2"/>
          <p:cNvSpPr>
            <a:spLocks noGrp="1"/>
          </p:cNvSpPr>
          <p:nvPr>
            <p:ph sz="half" idx="1"/>
          </p:nvPr>
        </p:nvSpPr>
        <p:spPr>
          <a:xfrm>
            <a:off x="827584" y="1266478"/>
            <a:ext cx="3703141" cy="3086100"/>
          </a:xfrm>
        </p:spPr>
        <p:txBody>
          <a:bodyPr/>
          <a:lstStyle>
            <a:lvl1pPr>
              <a:defRPr lang="nb-NO" sz="1800" dirty="0" smtClean="0">
                <a:solidFill>
                  <a:schemeClr val="tx1"/>
                </a:solidFill>
                <a:latin typeface="+mn-lt"/>
                <a:ea typeface="+mn-ea"/>
                <a:cs typeface="+mn-cs"/>
              </a:defRPr>
            </a:lvl1pPr>
            <a:lvl2pPr marL="270000" indent="-285750">
              <a:buClr>
                <a:schemeClr val="bg2">
                  <a:lumMod val="25000"/>
                </a:schemeClr>
              </a:buClr>
              <a:buFontTx/>
              <a:buChar char="─"/>
              <a:defRPr lang="nb-NO" sz="1800" dirty="0" smtClean="0">
                <a:solidFill>
                  <a:schemeClr val="tx1"/>
                </a:solidFill>
                <a:latin typeface="+mn-lt"/>
              </a:defRPr>
            </a:lvl2pPr>
            <a:lvl3pPr marL="648000" indent="-285750">
              <a:buClr>
                <a:schemeClr val="bg2">
                  <a:lumMod val="25000"/>
                </a:schemeClr>
              </a:buClr>
              <a:buFontTx/>
              <a:buChar char="─"/>
              <a:defRPr sz="1500">
                <a:latin typeface="+mn-lt"/>
              </a:defRPr>
            </a:lvl3pPr>
            <a:lvl4pPr marL="825750" indent="-285750">
              <a:buClr>
                <a:schemeClr val="bg2">
                  <a:lumMod val="25000"/>
                </a:schemeClr>
              </a:buClr>
              <a:buFontTx/>
              <a:buChar char="─"/>
              <a:defRPr sz="1500">
                <a:latin typeface="+mn-lt"/>
              </a:defRPr>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Plassholder for dato 3"/>
          <p:cNvSpPr>
            <a:spLocks noGrp="1"/>
          </p:cNvSpPr>
          <p:nvPr>
            <p:ph type="dt" sz="half" idx="10"/>
          </p:nvPr>
        </p:nvSpPr>
        <p:spPr>
          <a:xfrm>
            <a:off x="7121689" y="4696194"/>
            <a:ext cx="864096" cy="273844"/>
          </a:xfrm>
          <a:prstGeom prst="rect">
            <a:avLst/>
          </a:prstGeom>
        </p:spPr>
        <p:txBody>
          <a:bodyPr/>
          <a:lstStyle>
            <a:lvl1pPr>
              <a:defRPr sz="1000">
                <a:solidFill>
                  <a:schemeClr val="bg1">
                    <a:lumMod val="65000"/>
                  </a:schemeClr>
                </a:solidFill>
              </a:defRPr>
            </a:lvl1pPr>
          </a:lstStyle>
          <a:p>
            <a:fld id="{91F4389C-DD82-4AFA-AA03-FD1596933681}" type="datetime1">
              <a:rPr lang="nb-NO" smtClean="0"/>
              <a:t>04.05.2022</a:t>
            </a:fld>
            <a:endParaRPr lang="nb-NO" dirty="0"/>
          </a:p>
        </p:txBody>
      </p:sp>
      <p:sp>
        <p:nvSpPr>
          <p:cNvPr id="6" name="Plassholder for bunntekst 4"/>
          <p:cNvSpPr>
            <a:spLocks noGrp="1"/>
          </p:cNvSpPr>
          <p:nvPr>
            <p:ph type="ftr" sz="quarter" idx="3"/>
          </p:nvPr>
        </p:nvSpPr>
        <p:spPr>
          <a:xfrm>
            <a:off x="827584" y="4696194"/>
            <a:ext cx="6251507"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7"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
        <p:nvSpPr>
          <p:cNvPr id="8" name="Plassholder for innhold 2"/>
          <p:cNvSpPr>
            <a:spLocks noGrp="1"/>
          </p:cNvSpPr>
          <p:nvPr>
            <p:ph sz="half" idx="11"/>
          </p:nvPr>
        </p:nvSpPr>
        <p:spPr>
          <a:xfrm>
            <a:off x="4984587" y="1266478"/>
            <a:ext cx="3703141" cy="3086100"/>
          </a:xfrm>
        </p:spPr>
        <p:txBody>
          <a:bodyPr/>
          <a:lstStyle>
            <a:lvl1pPr>
              <a:defRPr lang="nb-NO" sz="1800" dirty="0" smtClean="0">
                <a:solidFill>
                  <a:schemeClr val="tx1"/>
                </a:solidFill>
                <a:latin typeface="+mn-lt"/>
                <a:ea typeface="+mn-ea"/>
                <a:cs typeface="+mn-cs"/>
              </a:defRPr>
            </a:lvl1pPr>
            <a:lvl2pPr marL="270000" indent="-285750">
              <a:buClr>
                <a:schemeClr val="bg2">
                  <a:lumMod val="25000"/>
                </a:schemeClr>
              </a:buClr>
              <a:buFontTx/>
              <a:buChar char="─"/>
              <a:defRPr lang="nb-NO" sz="1800" dirty="0" smtClean="0">
                <a:solidFill>
                  <a:schemeClr val="tx1"/>
                </a:solidFill>
                <a:latin typeface="+mn-lt"/>
              </a:defRPr>
            </a:lvl2pPr>
            <a:lvl3pPr marL="648000" indent="-285750">
              <a:buClr>
                <a:schemeClr val="bg2">
                  <a:lumMod val="25000"/>
                </a:schemeClr>
              </a:buClr>
              <a:buFontTx/>
              <a:buChar char="─"/>
              <a:defRPr sz="1500">
                <a:latin typeface="+mn-lt"/>
              </a:defRPr>
            </a:lvl3pPr>
            <a:lvl4pPr marL="825750" indent="-285750">
              <a:buClr>
                <a:schemeClr val="bg2">
                  <a:lumMod val="25000"/>
                </a:schemeClr>
              </a:buClr>
              <a:buFontTx/>
              <a:buChar char="─"/>
              <a:defRPr sz="1500">
                <a:latin typeface="+mn-lt"/>
              </a:defRPr>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7235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e">
    <p:spTree>
      <p:nvGrpSpPr>
        <p:cNvPr id="1" name=""/>
        <p:cNvGrpSpPr/>
        <p:nvPr/>
      </p:nvGrpSpPr>
      <p:grpSpPr>
        <a:xfrm>
          <a:off x="0" y="0"/>
          <a:ext cx="0" cy="0"/>
          <a:chOff x="0" y="0"/>
          <a:chExt cx="0" cy="0"/>
        </a:xfrm>
      </p:grpSpPr>
      <p:sp>
        <p:nvSpPr>
          <p:cNvPr id="2" name="Tittel 1"/>
          <p:cNvSpPr>
            <a:spLocks noGrp="1"/>
          </p:cNvSpPr>
          <p:nvPr>
            <p:ph type="title"/>
          </p:nvPr>
        </p:nvSpPr>
        <p:spPr>
          <a:xfrm>
            <a:off x="827584" y="123478"/>
            <a:ext cx="7859216" cy="857250"/>
          </a:xfrm>
        </p:spPr>
        <p:txBody>
          <a:bodyPr>
            <a:normAutofit/>
          </a:bodyPr>
          <a:lstStyle>
            <a:lvl1pPr algn="l">
              <a:defRPr sz="3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5" name="Plassholder for bilde 4"/>
          <p:cNvSpPr>
            <a:spLocks noGrp="1"/>
          </p:cNvSpPr>
          <p:nvPr>
            <p:ph type="pic" sz="quarter" idx="10"/>
          </p:nvPr>
        </p:nvSpPr>
        <p:spPr>
          <a:xfrm>
            <a:off x="827088" y="981124"/>
            <a:ext cx="7859712" cy="3452813"/>
          </a:xfrm>
        </p:spPr>
        <p:txBody>
          <a:bodyPr/>
          <a:lstStyle/>
          <a:p>
            <a:r>
              <a:rPr lang="en-US"/>
              <a:t>Click icon to add picture</a:t>
            </a:r>
            <a:endParaRPr lang="nb-NO" dirty="0"/>
          </a:p>
        </p:txBody>
      </p:sp>
      <p:sp>
        <p:nvSpPr>
          <p:cNvPr id="6"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00BCCB6C-8E0F-4177-ABDA-89F97F9789EC}" type="datetime1">
              <a:rPr lang="nb-NO" smtClean="0"/>
              <a:t>04.05.2022</a:t>
            </a:fld>
            <a:endParaRPr lang="nb-NO" dirty="0"/>
          </a:p>
        </p:txBody>
      </p:sp>
      <p:sp>
        <p:nvSpPr>
          <p:cNvPr id="7" name="Plassholder for bunntekst 4"/>
          <p:cNvSpPr>
            <a:spLocks noGrp="1"/>
          </p:cNvSpPr>
          <p:nvPr>
            <p:ph type="ftr" sz="quarter" idx="3"/>
          </p:nvPr>
        </p:nvSpPr>
        <p:spPr>
          <a:xfrm>
            <a:off x="827088" y="4696194"/>
            <a:ext cx="6252003"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8"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ell">
    <p:spTree>
      <p:nvGrpSpPr>
        <p:cNvPr id="1" name=""/>
        <p:cNvGrpSpPr/>
        <p:nvPr/>
      </p:nvGrpSpPr>
      <p:grpSpPr>
        <a:xfrm>
          <a:off x="0" y="0"/>
          <a:ext cx="0" cy="0"/>
          <a:chOff x="0" y="0"/>
          <a:chExt cx="0" cy="0"/>
        </a:xfrm>
      </p:grpSpPr>
      <p:sp>
        <p:nvSpPr>
          <p:cNvPr id="2" name="Tittel 1"/>
          <p:cNvSpPr>
            <a:spLocks noGrp="1"/>
          </p:cNvSpPr>
          <p:nvPr>
            <p:ph type="title"/>
          </p:nvPr>
        </p:nvSpPr>
        <p:spPr>
          <a:xfrm>
            <a:off x="827584" y="129928"/>
            <a:ext cx="7859216" cy="857250"/>
          </a:xfrm>
        </p:spPr>
        <p:txBody>
          <a:bodyPr>
            <a:normAutofit/>
          </a:bodyPr>
          <a:lstStyle>
            <a:lvl1pPr algn="l">
              <a:defRPr sz="3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6"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01B821B2-B657-4EA3-A2E2-B07422F70055}" type="datetime1">
              <a:rPr lang="nb-NO" smtClean="0"/>
              <a:t>04.05.2022</a:t>
            </a:fld>
            <a:endParaRPr lang="nb-NO" dirty="0"/>
          </a:p>
        </p:txBody>
      </p:sp>
      <p:sp>
        <p:nvSpPr>
          <p:cNvPr id="7" name="Plassholder for bunntekst 4"/>
          <p:cNvSpPr>
            <a:spLocks noGrp="1"/>
          </p:cNvSpPr>
          <p:nvPr>
            <p:ph type="ftr" sz="quarter" idx="3"/>
          </p:nvPr>
        </p:nvSpPr>
        <p:spPr>
          <a:xfrm>
            <a:off x="827088" y="4696194"/>
            <a:ext cx="6252003"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8"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
        <p:nvSpPr>
          <p:cNvPr id="4" name="Plassholder for tabell 3"/>
          <p:cNvSpPr>
            <a:spLocks noGrp="1"/>
          </p:cNvSpPr>
          <p:nvPr>
            <p:ph type="tbl" sz="quarter" idx="10"/>
          </p:nvPr>
        </p:nvSpPr>
        <p:spPr>
          <a:xfrm>
            <a:off x="827088" y="987574"/>
            <a:ext cx="7859712" cy="3452813"/>
          </a:xfrm>
        </p:spPr>
        <p:txBody>
          <a:bodyPr/>
          <a:lstStyle/>
          <a:p>
            <a:r>
              <a:rPr lang="en-US"/>
              <a:t>Click icon to add table</a:t>
            </a:r>
            <a:endParaRPr lang="nb-NO" dirty="0"/>
          </a:p>
        </p:txBody>
      </p:sp>
    </p:spTree>
    <p:extLst>
      <p:ext uri="{BB962C8B-B14F-4D97-AF65-F5344CB8AC3E}">
        <p14:creationId xmlns:p14="http://schemas.microsoft.com/office/powerpoint/2010/main" val="232075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2" name="Tittel 1"/>
          <p:cNvSpPr>
            <a:spLocks noGrp="1"/>
          </p:cNvSpPr>
          <p:nvPr>
            <p:ph type="title"/>
          </p:nvPr>
        </p:nvSpPr>
        <p:spPr>
          <a:xfrm>
            <a:off x="827584" y="123478"/>
            <a:ext cx="7859216" cy="857250"/>
          </a:xfrm>
        </p:spPr>
        <p:txBody>
          <a:bodyPr>
            <a:normAutofit/>
          </a:bodyPr>
          <a:lstStyle>
            <a:lvl1pPr algn="l">
              <a:defRPr sz="3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6"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EBFDFFA4-B876-41FB-B971-5EA562889C03}" type="datetime1">
              <a:rPr lang="nb-NO" smtClean="0"/>
              <a:t>04.05.2022</a:t>
            </a:fld>
            <a:endParaRPr lang="nb-NO" dirty="0"/>
          </a:p>
        </p:txBody>
      </p:sp>
      <p:sp>
        <p:nvSpPr>
          <p:cNvPr id="7" name="Plassholder for bunntekst 4"/>
          <p:cNvSpPr>
            <a:spLocks noGrp="1"/>
          </p:cNvSpPr>
          <p:nvPr>
            <p:ph type="ftr" sz="quarter" idx="3"/>
          </p:nvPr>
        </p:nvSpPr>
        <p:spPr>
          <a:xfrm>
            <a:off x="827088" y="4696194"/>
            <a:ext cx="6252003"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8"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
        <p:nvSpPr>
          <p:cNvPr id="5" name="Plassholder for diagram 4"/>
          <p:cNvSpPr>
            <a:spLocks noGrp="1"/>
          </p:cNvSpPr>
          <p:nvPr>
            <p:ph type="chart" sz="quarter" idx="10"/>
          </p:nvPr>
        </p:nvSpPr>
        <p:spPr>
          <a:xfrm>
            <a:off x="827088" y="981124"/>
            <a:ext cx="7859712" cy="3452813"/>
          </a:xfrm>
        </p:spPr>
        <p:txBody>
          <a:bodyPr/>
          <a:lstStyle/>
          <a:p>
            <a:r>
              <a:rPr lang="en-US"/>
              <a:t>Click icon to add chart</a:t>
            </a:r>
            <a:endParaRPr lang="nb-NO" dirty="0"/>
          </a:p>
        </p:txBody>
      </p:sp>
    </p:spTree>
    <p:extLst>
      <p:ext uri="{BB962C8B-B14F-4D97-AF65-F5344CB8AC3E}">
        <p14:creationId xmlns:p14="http://schemas.microsoft.com/office/powerpoint/2010/main" val="3822858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e med tekst 2">
    <p:spTree>
      <p:nvGrpSpPr>
        <p:cNvPr id="1" name=""/>
        <p:cNvGrpSpPr/>
        <p:nvPr/>
      </p:nvGrpSpPr>
      <p:grpSpPr>
        <a:xfrm>
          <a:off x="0" y="0"/>
          <a:ext cx="0" cy="0"/>
          <a:chOff x="0" y="0"/>
          <a:chExt cx="0" cy="0"/>
        </a:xfrm>
      </p:grpSpPr>
      <p:sp>
        <p:nvSpPr>
          <p:cNvPr id="2" name="Tittel 1"/>
          <p:cNvSpPr>
            <a:spLocks noGrp="1"/>
          </p:cNvSpPr>
          <p:nvPr>
            <p:ph type="title"/>
          </p:nvPr>
        </p:nvSpPr>
        <p:spPr>
          <a:xfrm>
            <a:off x="7313451" y="459580"/>
            <a:ext cx="1579029" cy="1032050"/>
          </a:xfrm>
        </p:spPr>
        <p:txBody>
          <a:bodyPr anchor="b">
            <a:noAutofit/>
          </a:bodyPr>
          <a:lstStyle>
            <a:lvl1pPr algn="l">
              <a:defRPr sz="2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
        <p:nvSpPr>
          <p:cNvPr id="3" name="Plassholder for bilde 2"/>
          <p:cNvSpPr>
            <a:spLocks noGrp="1"/>
          </p:cNvSpPr>
          <p:nvPr>
            <p:ph type="pic" idx="1"/>
          </p:nvPr>
        </p:nvSpPr>
        <p:spPr>
          <a:xfrm>
            <a:off x="827584" y="459581"/>
            <a:ext cx="6451104" cy="405638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nb-NO" dirty="0"/>
          </a:p>
        </p:txBody>
      </p:sp>
      <p:sp>
        <p:nvSpPr>
          <p:cNvPr id="4" name="Plassholder for tekst 3"/>
          <p:cNvSpPr>
            <a:spLocks noGrp="1"/>
          </p:cNvSpPr>
          <p:nvPr>
            <p:ph type="body" sz="half" idx="2"/>
          </p:nvPr>
        </p:nvSpPr>
        <p:spPr>
          <a:xfrm>
            <a:off x="7313450" y="3343199"/>
            <a:ext cx="1579030" cy="1172768"/>
          </a:xfrm>
        </p:spPr>
        <p:txBody>
          <a:bodyPr>
            <a:normAutofit/>
          </a:bodyPr>
          <a:lstStyle>
            <a:lvl1pPr marL="0" indent="0">
              <a:buNone/>
              <a:defRPr sz="1600" i="0">
                <a:solidFill>
                  <a:schemeClr val="bg2">
                    <a:lumMod val="2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Plassholder for dato 3"/>
          <p:cNvSpPr>
            <a:spLocks noGrp="1"/>
          </p:cNvSpPr>
          <p:nvPr>
            <p:ph type="dt" sz="half" idx="10"/>
          </p:nvPr>
        </p:nvSpPr>
        <p:spPr>
          <a:xfrm>
            <a:off x="7121689" y="4696194"/>
            <a:ext cx="864096" cy="273844"/>
          </a:xfrm>
          <a:prstGeom prst="rect">
            <a:avLst/>
          </a:prstGeom>
        </p:spPr>
        <p:txBody>
          <a:bodyPr/>
          <a:lstStyle>
            <a:lvl1pPr>
              <a:defRPr sz="1000">
                <a:solidFill>
                  <a:schemeClr val="bg1">
                    <a:lumMod val="65000"/>
                  </a:schemeClr>
                </a:solidFill>
              </a:defRPr>
            </a:lvl1pPr>
          </a:lstStyle>
          <a:p>
            <a:fld id="{B68931E1-9B83-4CD2-9E95-3BB4C2C847A0}" type="datetime1">
              <a:rPr lang="nb-NO" smtClean="0"/>
              <a:t>04.05.2022</a:t>
            </a:fld>
            <a:endParaRPr lang="nb-NO" dirty="0"/>
          </a:p>
        </p:txBody>
      </p:sp>
      <p:sp>
        <p:nvSpPr>
          <p:cNvPr id="6" name="Plassholder for bunntekst 4"/>
          <p:cNvSpPr>
            <a:spLocks noGrp="1"/>
          </p:cNvSpPr>
          <p:nvPr>
            <p:ph type="ftr" sz="quarter" idx="3"/>
          </p:nvPr>
        </p:nvSpPr>
        <p:spPr>
          <a:xfrm>
            <a:off x="827584" y="4696194"/>
            <a:ext cx="6251507"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7"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pitteloverskrift">
    <p:spTree>
      <p:nvGrpSpPr>
        <p:cNvPr id="1" name=""/>
        <p:cNvGrpSpPr/>
        <p:nvPr/>
      </p:nvGrpSpPr>
      <p:grpSpPr>
        <a:xfrm>
          <a:off x="0" y="0"/>
          <a:ext cx="0" cy="0"/>
          <a:chOff x="0" y="0"/>
          <a:chExt cx="0" cy="0"/>
        </a:xfrm>
      </p:grpSpPr>
      <p:sp>
        <p:nvSpPr>
          <p:cNvPr id="8" name="Frihåndsform 7"/>
          <p:cNvSpPr/>
          <p:nvPr userDrawn="1"/>
        </p:nvSpPr>
        <p:spPr>
          <a:xfrm>
            <a:off x="2411760" y="987573"/>
            <a:ext cx="3583641" cy="3590365"/>
          </a:xfrm>
          <a:custGeom>
            <a:avLst/>
            <a:gdLst>
              <a:gd name="connsiteX0" fmla="*/ 1089211 w 3583641"/>
              <a:gd name="connsiteY0" fmla="*/ 0 h 3590365"/>
              <a:gd name="connsiteX1" fmla="*/ 3583641 w 3583641"/>
              <a:gd name="connsiteY1" fmla="*/ 0 h 3590365"/>
              <a:gd name="connsiteX2" fmla="*/ 3583641 w 3583641"/>
              <a:gd name="connsiteY2" fmla="*/ 2501153 h 3590365"/>
              <a:gd name="connsiteX3" fmla="*/ 2494429 w 3583641"/>
              <a:gd name="connsiteY3" fmla="*/ 3590365 h 3590365"/>
              <a:gd name="connsiteX4" fmla="*/ 2494429 w 3583641"/>
              <a:gd name="connsiteY4" fmla="*/ 1089212 h 3590365"/>
              <a:gd name="connsiteX5" fmla="*/ 0 w 3583641"/>
              <a:gd name="connsiteY5" fmla="*/ 1089212 h 3590365"/>
              <a:gd name="connsiteX6" fmla="*/ 1089211 w 3583641"/>
              <a:gd name="connsiteY6" fmla="*/ 0 h 359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641" h="3590365">
                <a:moveTo>
                  <a:pt x="1089211" y="0"/>
                </a:moveTo>
                <a:lnTo>
                  <a:pt x="3583641" y="0"/>
                </a:lnTo>
                <a:lnTo>
                  <a:pt x="3583641" y="2501153"/>
                </a:lnTo>
                <a:lnTo>
                  <a:pt x="2494429" y="3590365"/>
                </a:lnTo>
                <a:lnTo>
                  <a:pt x="2494429" y="1089212"/>
                </a:lnTo>
                <a:lnTo>
                  <a:pt x="0" y="1089212"/>
                </a:lnTo>
                <a:lnTo>
                  <a:pt x="108921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6" name="Tittel 1"/>
          <p:cNvSpPr>
            <a:spLocks noGrp="1"/>
          </p:cNvSpPr>
          <p:nvPr>
            <p:ph type="title"/>
          </p:nvPr>
        </p:nvSpPr>
        <p:spPr>
          <a:xfrm>
            <a:off x="827584" y="2643758"/>
            <a:ext cx="3816424" cy="1080120"/>
          </a:xfrm>
        </p:spPr>
        <p:txBody>
          <a:bodyPr>
            <a:normAutofit/>
          </a:bodyPr>
          <a:lstStyle>
            <a:lvl1pPr>
              <a:defRPr sz="3200" b="0">
                <a:latin typeface="Times New Roman" panose="02020603050405020304" pitchFamily="18" charset="0"/>
                <a:cs typeface="Times New Roman" panose="02020603050405020304" pitchFamily="18" charset="0"/>
              </a:defRPr>
            </a:lvl1pPr>
          </a:lstStyle>
          <a:p>
            <a:r>
              <a:rPr lang="en-US"/>
              <a:t>Click to edit Master title style</a:t>
            </a:r>
            <a:endParaRPr lang="nb-NO" dirty="0"/>
          </a:p>
        </p:txBody>
      </p:sp>
    </p:spTree>
    <p:extLst>
      <p:ext uri="{BB962C8B-B14F-4D97-AF65-F5344CB8AC3E}">
        <p14:creationId xmlns:p14="http://schemas.microsoft.com/office/powerpoint/2010/main" val="14479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27584" y="205979"/>
            <a:ext cx="7859216" cy="857250"/>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p:cNvSpPr>
            <a:spLocks noGrp="1"/>
          </p:cNvSpPr>
          <p:nvPr>
            <p:ph type="body" idx="1"/>
          </p:nvPr>
        </p:nvSpPr>
        <p:spPr>
          <a:xfrm>
            <a:off x="827584" y="1063229"/>
            <a:ext cx="7859216" cy="3531394"/>
          </a:xfrm>
          <a:prstGeom prst="rect">
            <a:avLst/>
          </a:prstGeom>
          <a:noFill/>
        </p:spPr>
        <p:txBody>
          <a:bodyPr vert="horz" lIns="91440" tIns="45720" rIns="91440" bIns="45720" rtlCol="0">
            <a:normAutofit/>
          </a:bodyPr>
          <a:lstStyle/>
          <a:p>
            <a:pPr lvl="0"/>
            <a:r>
              <a:rPr lang="nb-NO" dirty="0"/>
              <a:t>Klikk for å redigere tekststiler i malen</a:t>
            </a:r>
          </a:p>
        </p:txBody>
      </p:sp>
      <p:pic>
        <p:nvPicPr>
          <p:cNvPr id="8" name="Bild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59771" y="4675884"/>
            <a:ext cx="423797" cy="197958"/>
          </a:xfrm>
          <a:prstGeom prst="rect">
            <a:avLst/>
          </a:prstGeom>
        </p:spPr>
      </p:pic>
      <p:sp>
        <p:nvSpPr>
          <p:cNvPr id="11" name="Plassholder for dato 3"/>
          <p:cNvSpPr>
            <a:spLocks noGrp="1"/>
          </p:cNvSpPr>
          <p:nvPr>
            <p:ph type="dt" sz="half" idx="2"/>
          </p:nvPr>
        </p:nvSpPr>
        <p:spPr>
          <a:xfrm>
            <a:off x="7121689" y="4696194"/>
            <a:ext cx="864096" cy="273844"/>
          </a:xfrm>
          <a:prstGeom prst="rect">
            <a:avLst/>
          </a:prstGeom>
        </p:spPr>
        <p:txBody>
          <a:bodyPr/>
          <a:lstStyle>
            <a:lvl1pPr>
              <a:defRPr sz="1000">
                <a:solidFill>
                  <a:schemeClr val="bg1">
                    <a:lumMod val="65000"/>
                  </a:schemeClr>
                </a:solidFill>
              </a:defRPr>
            </a:lvl1pPr>
          </a:lstStyle>
          <a:p>
            <a:fld id="{91F4389C-DD82-4AFA-AA03-FD1596933681}" type="datetime1">
              <a:rPr lang="nb-NO" smtClean="0"/>
              <a:t>04.05.2022</a:t>
            </a:fld>
            <a:endParaRPr lang="nb-NO" dirty="0"/>
          </a:p>
        </p:txBody>
      </p:sp>
      <p:sp>
        <p:nvSpPr>
          <p:cNvPr id="12" name="Plassholder for bunntekst 4"/>
          <p:cNvSpPr>
            <a:spLocks noGrp="1"/>
          </p:cNvSpPr>
          <p:nvPr>
            <p:ph type="ftr" sz="quarter" idx="3"/>
          </p:nvPr>
        </p:nvSpPr>
        <p:spPr>
          <a:xfrm>
            <a:off x="827584" y="4696194"/>
            <a:ext cx="6251507" cy="273844"/>
          </a:xfrm>
          <a:prstGeom prst="rect">
            <a:avLst/>
          </a:prstGeom>
        </p:spPr>
        <p:txBody>
          <a:bodyPr/>
          <a:lstStyle>
            <a:lvl1pPr>
              <a:defRPr sz="1000" baseline="0">
                <a:solidFill>
                  <a:schemeClr val="bg1">
                    <a:lumMod val="65000"/>
                  </a:schemeClr>
                </a:solidFill>
              </a:defRPr>
            </a:lvl1pPr>
          </a:lstStyle>
          <a:p>
            <a:endParaRPr lang="nb-NO" dirty="0"/>
          </a:p>
        </p:txBody>
      </p:sp>
      <p:sp>
        <p:nvSpPr>
          <p:cNvPr id="13" name="Plassholder for lysbildenummer 5"/>
          <p:cNvSpPr>
            <a:spLocks noGrp="1"/>
          </p:cNvSpPr>
          <p:nvPr>
            <p:ph type="sldNum" sz="quarter" idx="4"/>
          </p:nvPr>
        </p:nvSpPr>
        <p:spPr>
          <a:xfrm>
            <a:off x="8028383" y="4696194"/>
            <a:ext cx="658417" cy="273844"/>
          </a:xfrm>
          <a:prstGeom prst="rect">
            <a:avLst/>
          </a:prstGeom>
        </p:spPr>
        <p:txBody>
          <a:bodyPr/>
          <a:lstStyle>
            <a:lvl1pPr algn="r">
              <a:defRPr sz="1000" baseline="0">
                <a:solidFill>
                  <a:schemeClr val="bg1">
                    <a:lumMod val="75000"/>
                  </a:schemeClr>
                </a:solidFill>
              </a:defRPr>
            </a:lvl1pPr>
          </a:lstStyle>
          <a:p>
            <a:fld id="{A3C48454-B44F-47E8-8EF6-1E7D8C3485C6}" type="slidenum">
              <a:rPr lang="nb-NO" smtClean="0"/>
              <a:pPr/>
              <a:t>‹#›</a:t>
            </a:fld>
            <a:endParaRPr lang="nb-NO" dirty="0"/>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50" r:id="rId3"/>
    <p:sldLayoutId id="2147483666" r:id="rId4"/>
    <p:sldLayoutId id="2147483654" r:id="rId5"/>
    <p:sldLayoutId id="2147483661" r:id="rId6"/>
    <p:sldLayoutId id="2147483662" r:id="rId7"/>
    <p:sldLayoutId id="2147483657" r:id="rId8"/>
    <p:sldLayoutId id="2147483664" r:id="rId9"/>
    <p:sldLayoutId id="2147483665" r:id="rId10"/>
    <p:sldLayoutId id="2147483655" r:id="rId11"/>
  </p:sldLayoutIdLst>
  <p:hf sldNum="0" hdr="0" ftr="0" dt="0"/>
  <p:txStyles>
    <p:titleStyle>
      <a:lvl1pPr algn="l" defTabSz="914400" rtl="0" eaLnBrk="1" latinLnBrk="0" hangingPunct="1">
        <a:spcBef>
          <a:spcPct val="0"/>
        </a:spcBef>
        <a:buNone/>
        <a:defRPr sz="3200" b="0" kern="1200">
          <a:solidFill>
            <a:srgbClr val="AD2D2C"/>
          </a:solidFill>
          <a:latin typeface="Times New Roman" panose="02020603050405020304" pitchFamily="18" charset="0"/>
          <a:ea typeface="+mj-ea"/>
          <a:cs typeface="Times New Roman" panose="02020603050405020304" pitchFamily="18" charset="0"/>
        </a:defRPr>
      </a:lvl1pPr>
    </p:titleStyle>
    <p:bodyStyle>
      <a:lvl1pPr marL="342900" indent="-342900" algn="l" defTabSz="914400" rtl="0" eaLnBrk="1" latinLnBrk="0" hangingPunct="1">
        <a:spcBef>
          <a:spcPct val="20000"/>
        </a:spcBef>
        <a:buFontTx/>
        <a:buBlip>
          <a:blip r:embed="rId14"/>
        </a:buBlip>
        <a:defRPr sz="2200" kern="1200" baseline="0">
          <a:solidFill>
            <a:schemeClr val="bg2">
              <a:lumMod val="25000"/>
            </a:schemeClr>
          </a:solidFill>
          <a:latin typeface="+mn-lt"/>
          <a:ea typeface="+mn-ea"/>
          <a:cs typeface="Arial" pitchFamily="34" charset="0"/>
        </a:defRPr>
      </a:lvl1pPr>
      <a:lvl2pPr marL="742950" indent="-28575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jtc1-2023.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jtc12023@ngi.no" TargetMode="External"/><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jpeg"/><Relationship Id="rId7" Type="http://schemas.openxmlformats.org/officeDocument/2006/relationships/hyperlink" Target="https://deichman.no/bibliotekene/bj%C3%B8rvika"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ctrTitle"/>
          </p:nvPr>
        </p:nvSpPr>
        <p:spPr>
          <a:xfrm>
            <a:off x="598707" y="2427734"/>
            <a:ext cx="6481662" cy="598463"/>
          </a:xfrm>
        </p:spPr>
        <p:txBody>
          <a:bodyPr>
            <a:noAutofit/>
          </a:bodyPr>
          <a:lstStyle/>
          <a:p>
            <a:r>
              <a:rPr lang="nb-NO" dirty="0"/>
              <a:t>3</a:t>
            </a:r>
            <a:r>
              <a:rPr lang="nb-NO" baseline="30000" dirty="0"/>
              <a:t>rd </a:t>
            </a:r>
            <a:r>
              <a:rPr lang="nb-NO" dirty="0"/>
              <a:t>JTC1 workshop</a:t>
            </a:r>
            <a:br>
              <a:rPr lang="nb-NO" dirty="0"/>
            </a:br>
            <a:br>
              <a:rPr lang="nb-NO" dirty="0"/>
            </a:br>
            <a:r>
              <a:rPr lang="nb-NO" sz="2400" dirty="0"/>
              <a:t>Status for </a:t>
            </a:r>
            <a:r>
              <a:rPr lang="nb-NO" sz="2400" dirty="0" err="1"/>
              <a:t>meeting</a:t>
            </a:r>
            <a:r>
              <a:rPr lang="nb-NO" sz="2400" dirty="0"/>
              <a:t> JTC1 pr 1st May 2022</a:t>
            </a:r>
          </a:p>
        </p:txBody>
      </p:sp>
      <p:sp>
        <p:nvSpPr>
          <p:cNvPr id="5" name="Undertittel 4"/>
          <p:cNvSpPr>
            <a:spLocks noGrp="1"/>
          </p:cNvSpPr>
          <p:nvPr>
            <p:ph type="subTitle" idx="1"/>
          </p:nvPr>
        </p:nvSpPr>
        <p:spPr>
          <a:xfrm>
            <a:off x="639138" y="3075806"/>
            <a:ext cx="6400800" cy="1314450"/>
          </a:xfrm>
        </p:spPr>
        <p:txBody>
          <a:bodyPr>
            <a:normAutofit/>
          </a:bodyPr>
          <a:lstStyle/>
          <a:p>
            <a:r>
              <a:rPr lang="en-GB" b="1" i="0" dirty="0">
                <a:solidFill>
                  <a:schemeClr val="tx1"/>
                </a:solidFill>
                <a:effectLst/>
              </a:rPr>
              <a:t>Title: Impact of global changes on landslide risk</a:t>
            </a:r>
          </a:p>
          <a:p>
            <a:r>
              <a:rPr lang="nb-NO" dirty="0">
                <a:solidFill>
                  <a:schemeClr val="tx1"/>
                </a:solidFill>
              </a:rPr>
              <a:t>Oslo, 7-10 June 2023 </a:t>
            </a:r>
          </a:p>
          <a:p>
            <a:r>
              <a:rPr lang="nb-NO" dirty="0"/>
              <a:t>Website: </a:t>
            </a:r>
            <a:r>
              <a:rPr lang="en-GB" b="0" i="0" u="none" strike="noStrike" dirty="0">
                <a:effectLst/>
                <a:hlinkClick r:id="rId3"/>
              </a:rPr>
              <a:t>https://jtc1-2023.com/</a:t>
            </a:r>
            <a:endParaRPr lang="nb-NO" dirty="0"/>
          </a:p>
          <a:p>
            <a:endParaRPr lang="nb-NO" dirty="0"/>
          </a:p>
        </p:txBody>
      </p:sp>
      <p:pic>
        <p:nvPicPr>
          <p:cNvPr id="3" name="Picture 2">
            <a:extLst>
              <a:ext uri="{FF2B5EF4-FFF2-40B4-BE49-F238E27FC236}">
                <a16:creationId xmlns:a16="http://schemas.microsoft.com/office/drawing/2014/main" id="{22DA2C01-F1E1-45D5-BE86-A251E98B6D20}"/>
              </a:ext>
            </a:extLst>
          </p:cNvPr>
          <p:cNvPicPr>
            <a:picLocks noChangeAspect="1"/>
          </p:cNvPicPr>
          <p:nvPr/>
        </p:nvPicPr>
        <p:blipFill>
          <a:blip r:embed="rId4"/>
          <a:stretch>
            <a:fillRect/>
          </a:stretch>
        </p:blipFill>
        <p:spPr>
          <a:xfrm>
            <a:off x="251520" y="195486"/>
            <a:ext cx="1818277" cy="12241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2189B-E93D-414E-8622-3710AB7ADDC8}"/>
              </a:ext>
            </a:extLst>
          </p:cNvPr>
          <p:cNvSpPr>
            <a:spLocks noGrp="1"/>
          </p:cNvSpPr>
          <p:nvPr>
            <p:ph type="title"/>
          </p:nvPr>
        </p:nvSpPr>
        <p:spPr/>
        <p:txBody>
          <a:bodyPr/>
          <a:lstStyle/>
          <a:p>
            <a:r>
              <a:rPr lang="nb-NO" dirty="0" err="1"/>
              <a:t>Two</a:t>
            </a:r>
            <a:r>
              <a:rPr lang="nb-NO" dirty="0"/>
              <a:t> </a:t>
            </a:r>
            <a:r>
              <a:rPr lang="nb-NO" dirty="0" err="1"/>
              <a:t>requests</a:t>
            </a:r>
            <a:r>
              <a:rPr lang="nb-NO" dirty="0"/>
              <a:t>/questions to JTC1 </a:t>
            </a:r>
            <a:r>
              <a:rPr lang="nb-NO" dirty="0" err="1"/>
              <a:t>members</a:t>
            </a:r>
            <a:r>
              <a:rPr lang="nb-NO"/>
              <a:t>:</a:t>
            </a:r>
            <a:endParaRPr lang="en-GB" dirty="0"/>
          </a:p>
        </p:txBody>
      </p:sp>
      <p:sp>
        <p:nvSpPr>
          <p:cNvPr id="3" name="Content Placeholder 2">
            <a:extLst>
              <a:ext uri="{FF2B5EF4-FFF2-40B4-BE49-F238E27FC236}">
                <a16:creationId xmlns:a16="http://schemas.microsoft.com/office/drawing/2014/main" id="{50294775-2A65-4D39-86E2-9C94456E2970}"/>
              </a:ext>
            </a:extLst>
          </p:cNvPr>
          <p:cNvSpPr>
            <a:spLocks noGrp="1"/>
          </p:cNvSpPr>
          <p:nvPr>
            <p:ph sz="half" idx="1"/>
          </p:nvPr>
        </p:nvSpPr>
        <p:spPr/>
        <p:txBody>
          <a:bodyPr/>
          <a:lstStyle/>
          <a:p>
            <a:pPr marL="0" indent="0">
              <a:buNone/>
            </a:pPr>
            <a:r>
              <a:rPr lang="nb-NO" dirty="0"/>
              <a:t>1)</a:t>
            </a:r>
          </a:p>
          <a:p>
            <a:pPr marL="0" indent="0">
              <a:buNone/>
            </a:pPr>
            <a:r>
              <a:rPr lang="nb-NO" dirty="0" err="1"/>
              <a:t>We</a:t>
            </a:r>
            <a:r>
              <a:rPr lang="nb-NO" dirty="0"/>
              <a:t> </a:t>
            </a:r>
            <a:r>
              <a:rPr lang="nb-NO" dirty="0" err="1"/>
              <a:t>need</a:t>
            </a:r>
            <a:r>
              <a:rPr lang="nb-NO" dirty="0"/>
              <a:t> more </a:t>
            </a:r>
            <a:r>
              <a:rPr lang="nb-NO" dirty="0" err="1"/>
              <a:t>abstracts</a:t>
            </a:r>
            <a:r>
              <a:rPr lang="nb-NO" dirty="0"/>
              <a:t>, </a:t>
            </a:r>
            <a:r>
              <a:rPr lang="nb-NO"/>
              <a:t>could </a:t>
            </a:r>
            <a:r>
              <a:rPr lang="nb-NO" dirty="0" err="1"/>
              <a:t>you</a:t>
            </a:r>
            <a:r>
              <a:rPr lang="nb-NO" dirty="0"/>
              <a:t> </a:t>
            </a:r>
            <a:r>
              <a:rPr lang="nb-NO" dirty="0" err="1"/>
              <a:t>promote</a:t>
            </a:r>
            <a:r>
              <a:rPr lang="nb-NO" dirty="0"/>
              <a:t> </a:t>
            </a:r>
            <a:r>
              <a:rPr lang="nb-NO" dirty="0" err="1"/>
              <a:t>the</a:t>
            </a:r>
            <a:r>
              <a:rPr lang="nb-NO" dirty="0"/>
              <a:t> workshop in </a:t>
            </a:r>
            <a:r>
              <a:rPr lang="nb-NO" dirty="0" err="1"/>
              <a:t>your</a:t>
            </a:r>
            <a:r>
              <a:rPr lang="nb-NO" dirty="0"/>
              <a:t> </a:t>
            </a:r>
            <a:r>
              <a:rPr lang="nb-NO" dirty="0" err="1"/>
              <a:t>organisations</a:t>
            </a:r>
            <a:r>
              <a:rPr lang="nb-NO" dirty="0"/>
              <a:t> and </a:t>
            </a:r>
            <a:r>
              <a:rPr lang="nb-NO" dirty="0" err="1"/>
              <a:t>network</a:t>
            </a:r>
            <a:r>
              <a:rPr lang="nb-NO" dirty="0"/>
              <a:t>?</a:t>
            </a:r>
            <a:endParaRPr lang="en-GB" dirty="0"/>
          </a:p>
        </p:txBody>
      </p:sp>
      <p:sp>
        <p:nvSpPr>
          <p:cNvPr id="4" name="Content Placeholder 3">
            <a:extLst>
              <a:ext uri="{FF2B5EF4-FFF2-40B4-BE49-F238E27FC236}">
                <a16:creationId xmlns:a16="http://schemas.microsoft.com/office/drawing/2014/main" id="{440D3643-7218-446F-A8F8-80897DD1B477}"/>
              </a:ext>
            </a:extLst>
          </p:cNvPr>
          <p:cNvSpPr>
            <a:spLocks noGrp="1"/>
          </p:cNvSpPr>
          <p:nvPr>
            <p:ph sz="half" idx="11"/>
          </p:nvPr>
        </p:nvSpPr>
        <p:spPr/>
        <p:txBody>
          <a:bodyPr/>
          <a:lstStyle/>
          <a:p>
            <a:pPr marL="0" indent="0">
              <a:buNone/>
            </a:pPr>
            <a:r>
              <a:rPr lang="nb-NO" dirty="0"/>
              <a:t>2)</a:t>
            </a:r>
          </a:p>
          <a:p>
            <a:pPr marL="0" indent="0">
              <a:buNone/>
            </a:pPr>
            <a:r>
              <a:rPr lang="nb-NO" dirty="0" err="1"/>
              <a:t>What</a:t>
            </a:r>
            <a:r>
              <a:rPr lang="nb-NO" dirty="0"/>
              <a:t> is  </a:t>
            </a:r>
            <a:r>
              <a:rPr lang="nb-NO" dirty="0" err="1"/>
              <a:t>your</a:t>
            </a:r>
            <a:r>
              <a:rPr lang="nb-NO" dirty="0"/>
              <a:t> opinion </a:t>
            </a:r>
            <a:r>
              <a:rPr lang="nb-NO" dirty="0" err="1"/>
              <a:t>about</a:t>
            </a:r>
            <a:r>
              <a:rPr lang="nb-NO" dirty="0"/>
              <a:t> «</a:t>
            </a:r>
            <a:r>
              <a:rPr lang="nb-NO" dirty="0" err="1"/>
              <a:t>raising</a:t>
            </a:r>
            <a:r>
              <a:rPr lang="nb-NO" dirty="0"/>
              <a:t> </a:t>
            </a:r>
            <a:r>
              <a:rPr lang="nb-NO" dirty="0" err="1"/>
              <a:t>the</a:t>
            </a:r>
            <a:r>
              <a:rPr lang="nb-NO" dirty="0"/>
              <a:t> </a:t>
            </a:r>
            <a:r>
              <a:rPr lang="nb-NO" dirty="0" err="1"/>
              <a:t>level</a:t>
            </a:r>
            <a:r>
              <a:rPr lang="nb-NO" dirty="0"/>
              <a:t>» of </a:t>
            </a:r>
            <a:r>
              <a:rPr lang="nb-NO" dirty="0" err="1"/>
              <a:t>the</a:t>
            </a:r>
            <a:r>
              <a:rPr lang="nb-NO" dirty="0"/>
              <a:t> Poster </a:t>
            </a:r>
            <a:r>
              <a:rPr lang="nb-NO" dirty="0" err="1"/>
              <a:t>session</a:t>
            </a:r>
            <a:r>
              <a:rPr lang="nb-NO" dirty="0"/>
              <a:t>? Is </a:t>
            </a:r>
            <a:r>
              <a:rPr lang="nb-NO" dirty="0" err="1"/>
              <a:t>that</a:t>
            </a:r>
            <a:r>
              <a:rPr lang="nb-NO" dirty="0"/>
              <a:t> a positive </a:t>
            </a:r>
            <a:r>
              <a:rPr lang="nb-NO" dirty="0" err="1"/>
              <a:t>development</a:t>
            </a:r>
            <a:r>
              <a:rPr lang="nb-NO" dirty="0"/>
              <a:t> in </a:t>
            </a:r>
            <a:r>
              <a:rPr lang="nb-NO" dirty="0" err="1"/>
              <a:t>your</a:t>
            </a:r>
            <a:r>
              <a:rPr lang="nb-NO" dirty="0"/>
              <a:t> </a:t>
            </a:r>
            <a:r>
              <a:rPr lang="nb-NO" dirty="0" err="1"/>
              <a:t>view</a:t>
            </a:r>
            <a:r>
              <a:rPr lang="nb-NO" dirty="0"/>
              <a:t>?</a:t>
            </a:r>
            <a:endParaRPr lang="en-GB" dirty="0"/>
          </a:p>
        </p:txBody>
      </p:sp>
    </p:spTree>
    <p:extLst>
      <p:ext uri="{BB962C8B-B14F-4D97-AF65-F5344CB8AC3E}">
        <p14:creationId xmlns:p14="http://schemas.microsoft.com/office/powerpoint/2010/main" val="4098508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514574" y="123478"/>
            <a:ext cx="7859216" cy="857250"/>
          </a:xfrm>
        </p:spPr>
        <p:txBody>
          <a:bodyPr>
            <a:normAutofit fontScale="90000"/>
          </a:bodyPr>
          <a:lstStyle/>
          <a:p>
            <a:r>
              <a:rPr lang="nb-NO" b="1" dirty="0" err="1">
                <a:solidFill>
                  <a:srgbClr val="C00000"/>
                </a:solidFill>
              </a:rPr>
              <a:t>Title</a:t>
            </a:r>
            <a:r>
              <a:rPr lang="nb-NO" b="1" dirty="0">
                <a:solidFill>
                  <a:srgbClr val="C00000"/>
                </a:solidFill>
              </a:rPr>
              <a:t>: </a:t>
            </a:r>
            <a:r>
              <a:rPr lang="en-GB" sz="3200" b="1" i="0" dirty="0">
                <a:solidFill>
                  <a:srgbClr val="C00000"/>
                </a:solidFill>
                <a:effectLst/>
              </a:rPr>
              <a:t>Impact of global changes on landslide risk</a:t>
            </a:r>
            <a:endParaRPr lang="nb-NO" b="1" dirty="0">
              <a:solidFill>
                <a:srgbClr val="C00000"/>
              </a:solidFill>
            </a:endParaRPr>
          </a:p>
        </p:txBody>
      </p:sp>
      <p:sp>
        <p:nvSpPr>
          <p:cNvPr id="6" name="TextBox 5">
            <a:extLst>
              <a:ext uri="{FF2B5EF4-FFF2-40B4-BE49-F238E27FC236}">
                <a16:creationId xmlns:a16="http://schemas.microsoft.com/office/drawing/2014/main" id="{E33CCCB6-41A3-4FA9-80F1-C740AF50472D}"/>
              </a:ext>
            </a:extLst>
          </p:cNvPr>
          <p:cNvSpPr txBox="1"/>
          <p:nvPr/>
        </p:nvSpPr>
        <p:spPr>
          <a:xfrm>
            <a:off x="539552" y="915566"/>
            <a:ext cx="8352928" cy="4247317"/>
          </a:xfrm>
          <a:prstGeom prst="rect">
            <a:avLst/>
          </a:prstGeom>
          <a:noFill/>
        </p:spPr>
        <p:txBody>
          <a:bodyPr wrap="square" rtlCol="0">
            <a:spAutoFit/>
          </a:bodyPr>
          <a:lstStyle/>
          <a:p>
            <a:pPr algn="l"/>
            <a:r>
              <a:rPr lang="en-GB" b="0" i="0" u="sng" dirty="0">
                <a:solidFill>
                  <a:srgbClr val="212529"/>
                </a:solidFill>
                <a:effectLst/>
              </a:rPr>
              <a:t>Aim</a:t>
            </a:r>
            <a:r>
              <a:rPr lang="en-GB" b="0" i="0" dirty="0">
                <a:solidFill>
                  <a:srgbClr val="212529"/>
                </a:solidFill>
                <a:effectLst/>
              </a:rPr>
              <a:t>: </a:t>
            </a:r>
            <a:r>
              <a:rPr lang="en-GB" b="1" i="0" dirty="0">
                <a:solidFill>
                  <a:srgbClr val="212529"/>
                </a:solidFill>
                <a:effectLst/>
              </a:rPr>
              <a:t>Promote discussion among scientists, engineers, decision-makers and other stakeholders</a:t>
            </a:r>
            <a:r>
              <a:rPr lang="en-GB" b="0" i="0" dirty="0">
                <a:solidFill>
                  <a:srgbClr val="212529"/>
                </a:solidFill>
                <a:effectLst/>
              </a:rPr>
              <a:t> on whether we are capable of predicting and quantifying the expected changes in landslide hazard and risk and how we can implement the knowledge from academic research on landslide risk management into practice. </a:t>
            </a:r>
          </a:p>
          <a:p>
            <a:pPr algn="l"/>
            <a:r>
              <a:rPr lang="en-GB" b="0" i="0" u="sng" dirty="0">
                <a:solidFill>
                  <a:srgbClr val="212529"/>
                </a:solidFill>
                <a:effectLst/>
              </a:rPr>
              <a:t>Topics in focus</a:t>
            </a:r>
            <a:r>
              <a:rPr lang="en-GB" b="0" i="0" dirty="0">
                <a:solidFill>
                  <a:srgbClr val="212529"/>
                </a:solidFill>
                <a:effectLst/>
              </a:rPr>
              <a:t>:</a:t>
            </a:r>
          </a:p>
          <a:p>
            <a:pPr marL="285750" indent="-285750" algn="l">
              <a:buFont typeface="Symbol" panose="05050102010706020507" pitchFamily="18" charset="2"/>
              <a:buChar char="-"/>
            </a:pPr>
            <a:r>
              <a:rPr lang="en-GB" sz="1700" b="0" i="0" dirty="0">
                <a:solidFill>
                  <a:srgbClr val="212529"/>
                </a:solidFill>
                <a:effectLst/>
              </a:rPr>
              <a:t>Rock mass degradation and landslide initiation;</a:t>
            </a:r>
          </a:p>
          <a:p>
            <a:pPr marL="285750" indent="-285750" algn="l">
              <a:buFont typeface="Symbol" panose="05050102010706020507" pitchFamily="18" charset="2"/>
              <a:buChar char="-"/>
            </a:pPr>
            <a:r>
              <a:rPr lang="en-GB" sz="1700" b="0" i="0" dirty="0">
                <a:solidFill>
                  <a:srgbClr val="212529"/>
                </a:solidFill>
                <a:effectLst/>
              </a:rPr>
              <a:t>Climate and anthropogenic impact on landslide risk in various geographic regions, including the Arctic;</a:t>
            </a:r>
          </a:p>
          <a:p>
            <a:pPr marL="285750" indent="-285750" algn="l">
              <a:buFont typeface="Symbol" panose="05050102010706020507" pitchFamily="18" charset="2"/>
              <a:buChar char="-"/>
            </a:pPr>
            <a:r>
              <a:rPr lang="en-GB" sz="1700" b="0" i="0" dirty="0">
                <a:solidFill>
                  <a:srgbClr val="212529"/>
                </a:solidFill>
                <a:effectLst/>
              </a:rPr>
              <a:t>Prediction of landslide mobility and inundation, including landslides initiated at mine tailings storage facilities;</a:t>
            </a:r>
          </a:p>
          <a:p>
            <a:pPr marL="285750" indent="-285750" algn="l">
              <a:buFont typeface="Symbol" panose="05050102010706020507" pitchFamily="18" charset="2"/>
              <a:buChar char="-"/>
            </a:pPr>
            <a:r>
              <a:rPr lang="en-GB" sz="1700" b="0" i="0" dirty="0">
                <a:solidFill>
                  <a:srgbClr val="212529"/>
                </a:solidFill>
                <a:effectLst/>
              </a:rPr>
              <a:t>Application of modern remote sensing technologies to landslide risk assessment; </a:t>
            </a:r>
          </a:p>
          <a:p>
            <a:pPr marL="285750" indent="-285750" algn="l">
              <a:buFont typeface="Symbol" panose="05050102010706020507" pitchFamily="18" charset="2"/>
              <a:buChar char="-"/>
            </a:pPr>
            <a:r>
              <a:rPr lang="en-GB" sz="1700" b="0" i="0" dirty="0">
                <a:solidFill>
                  <a:srgbClr val="212529"/>
                </a:solidFill>
                <a:effectLst/>
              </a:rPr>
              <a:t>Landslide risk reduction strategies: risk mitigation, including early warning and nature-based solutions;</a:t>
            </a:r>
          </a:p>
          <a:p>
            <a:pPr marL="285750" indent="-285750" algn="l">
              <a:buFont typeface="Symbol" panose="05050102010706020507" pitchFamily="18" charset="2"/>
              <a:buChar char="-"/>
            </a:pPr>
            <a:r>
              <a:rPr lang="en-GB" sz="1700" b="0" i="0" dirty="0">
                <a:solidFill>
                  <a:srgbClr val="212529"/>
                </a:solidFill>
                <a:effectLst/>
              </a:rPr>
              <a:t>Applications of new technologies like machine learning for landslide susceptibility and landslide hazard mapping</a:t>
            </a:r>
          </a:p>
        </p:txBody>
      </p:sp>
    </p:spTree>
    <p:extLst>
      <p:ext uri="{BB962C8B-B14F-4D97-AF65-F5344CB8AC3E}">
        <p14:creationId xmlns:p14="http://schemas.microsoft.com/office/powerpoint/2010/main" val="379358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F07DF739-A1E0-4C51-9920-0C5A6D4A88E1}"/>
              </a:ext>
            </a:extLst>
          </p:cNvPr>
          <p:cNvSpPr/>
          <p:nvPr/>
        </p:nvSpPr>
        <p:spPr>
          <a:xfrm>
            <a:off x="178272" y="4083918"/>
            <a:ext cx="8784976" cy="792088"/>
          </a:xfrm>
          <a:prstGeom prst="round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tel 1"/>
          <p:cNvSpPr>
            <a:spLocks noGrp="1"/>
          </p:cNvSpPr>
          <p:nvPr>
            <p:ph type="title"/>
          </p:nvPr>
        </p:nvSpPr>
        <p:spPr/>
        <p:txBody>
          <a:bodyPr>
            <a:normAutofit/>
          </a:bodyPr>
          <a:lstStyle/>
          <a:p>
            <a:r>
              <a:rPr lang="nb-NO" dirty="0" err="1"/>
              <a:t>Dates</a:t>
            </a:r>
            <a:r>
              <a:rPr lang="nb-NO" dirty="0"/>
              <a:t>, deadlines and </a:t>
            </a:r>
            <a:r>
              <a:rPr lang="nb-NO" dirty="0" err="1"/>
              <a:t>registration</a:t>
            </a:r>
            <a:endParaRPr lang="nb-NO" dirty="0"/>
          </a:p>
        </p:txBody>
      </p:sp>
      <p:sp>
        <p:nvSpPr>
          <p:cNvPr id="6" name="TextBox 5">
            <a:extLst>
              <a:ext uri="{FF2B5EF4-FFF2-40B4-BE49-F238E27FC236}">
                <a16:creationId xmlns:a16="http://schemas.microsoft.com/office/drawing/2014/main" id="{E33CCCB6-41A3-4FA9-80F1-C740AF50472D}"/>
              </a:ext>
            </a:extLst>
          </p:cNvPr>
          <p:cNvSpPr txBox="1"/>
          <p:nvPr/>
        </p:nvSpPr>
        <p:spPr>
          <a:xfrm>
            <a:off x="834692" y="1061394"/>
            <a:ext cx="7570086" cy="3477875"/>
          </a:xfrm>
          <a:prstGeom prst="rect">
            <a:avLst/>
          </a:prstGeom>
          <a:noFill/>
        </p:spPr>
        <p:txBody>
          <a:bodyPr wrap="none" rtlCol="0">
            <a:spAutoFit/>
          </a:bodyPr>
          <a:lstStyle/>
          <a:p>
            <a:r>
              <a:rPr lang="nb-NO" sz="2200" dirty="0">
                <a:solidFill>
                  <a:schemeClr val="accent1"/>
                </a:solidFill>
              </a:rPr>
              <a:t>Deadline for </a:t>
            </a:r>
            <a:r>
              <a:rPr lang="nb-NO" sz="2200" dirty="0" err="1">
                <a:solidFill>
                  <a:schemeClr val="accent1"/>
                </a:solidFill>
              </a:rPr>
              <a:t>abstract</a:t>
            </a:r>
            <a:r>
              <a:rPr lang="nb-NO" sz="2200" dirty="0">
                <a:solidFill>
                  <a:schemeClr val="accent1"/>
                </a:solidFill>
              </a:rPr>
              <a:t> </a:t>
            </a:r>
            <a:r>
              <a:rPr lang="nb-NO" sz="2200" dirty="0" err="1">
                <a:solidFill>
                  <a:schemeClr val="accent1"/>
                </a:solidFill>
              </a:rPr>
              <a:t>submission</a:t>
            </a:r>
            <a:r>
              <a:rPr lang="nb-NO" sz="2200" dirty="0">
                <a:solidFill>
                  <a:schemeClr val="accent1"/>
                </a:solidFill>
              </a:rPr>
              <a:t>, </a:t>
            </a:r>
            <a:r>
              <a:rPr lang="nb-NO" sz="2200" dirty="0" err="1">
                <a:solidFill>
                  <a:schemeClr val="accent1"/>
                </a:solidFill>
              </a:rPr>
              <a:t>extended</a:t>
            </a:r>
            <a:r>
              <a:rPr lang="nb-NO" sz="2200" dirty="0">
                <a:solidFill>
                  <a:schemeClr val="accent1"/>
                </a:solidFill>
              </a:rPr>
              <a:t> </a:t>
            </a:r>
            <a:r>
              <a:rPr lang="nb-NO" sz="2200" dirty="0" err="1">
                <a:solidFill>
                  <a:schemeClr val="accent1"/>
                </a:solidFill>
              </a:rPr>
              <a:t>until</a:t>
            </a:r>
            <a:r>
              <a:rPr lang="nb-NO" sz="2200" dirty="0">
                <a:solidFill>
                  <a:schemeClr val="accent1"/>
                </a:solidFill>
              </a:rPr>
              <a:t> </a:t>
            </a:r>
            <a:r>
              <a:rPr lang="nb-NO" sz="2200" u="sng" dirty="0">
                <a:solidFill>
                  <a:schemeClr val="accent1"/>
                </a:solidFill>
                <a:effectLst>
                  <a:outerShdw blurRad="38100" dist="38100" dir="2700000" algn="tl">
                    <a:srgbClr val="000000">
                      <a:alpha val="43137"/>
                    </a:srgbClr>
                  </a:outerShdw>
                </a:effectLst>
              </a:rPr>
              <a:t>30 June 2022</a:t>
            </a:r>
            <a:endParaRPr lang="en-GB" sz="2200" u="sng" dirty="0">
              <a:solidFill>
                <a:schemeClr val="accent1"/>
              </a:solidFill>
              <a:effectLst>
                <a:outerShdw blurRad="38100" dist="38100" dir="2700000" algn="tl">
                  <a:srgbClr val="000000">
                    <a:alpha val="43137"/>
                  </a:srgbClr>
                </a:outerShdw>
              </a:effectLst>
            </a:endParaRPr>
          </a:p>
          <a:p>
            <a:pPr marL="285750" indent="-285750">
              <a:buFontTx/>
              <a:buBlip>
                <a:blip r:embed="rId2"/>
              </a:buBlip>
            </a:pPr>
            <a:endParaRPr lang="en-GB" sz="2200" dirty="0"/>
          </a:p>
          <a:p>
            <a:pPr marL="285750" indent="-285750">
              <a:buFontTx/>
              <a:buBlip>
                <a:blip r:embed="rId2"/>
              </a:buBlip>
            </a:pPr>
            <a:endParaRPr lang="en-GB" sz="2200" dirty="0"/>
          </a:p>
          <a:p>
            <a:endParaRPr lang="en-GB" sz="2200" dirty="0"/>
          </a:p>
          <a:p>
            <a:endParaRPr lang="en-GB" sz="2200" dirty="0"/>
          </a:p>
          <a:p>
            <a:endParaRPr lang="en-GB" sz="2200" dirty="0"/>
          </a:p>
          <a:p>
            <a:endParaRPr lang="en-GB" sz="2200" dirty="0"/>
          </a:p>
          <a:p>
            <a:endParaRPr lang="en-GB" sz="2200" dirty="0"/>
          </a:p>
          <a:p>
            <a:endParaRPr lang="en-GB" sz="2200" dirty="0"/>
          </a:p>
          <a:p>
            <a:endParaRPr lang="nb-NO" sz="2200" dirty="0"/>
          </a:p>
        </p:txBody>
      </p:sp>
      <p:sp>
        <p:nvSpPr>
          <p:cNvPr id="9" name="TextBox 8">
            <a:extLst>
              <a:ext uri="{FF2B5EF4-FFF2-40B4-BE49-F238E27FC236}">
                <a16:creationId xmlns:a16="http://schemas.microsoft.com/office/drawing/2014/main" id="{2AB04132-1B80-4DB0-A5D2-D89D1C9F4472}"/>
              </a:ext>
            </a:extLst>
          </p:cNvPr>
          <p:cNvSpPr txBox="1"/>
          <p:nvPr/>
        </p:nvSpPr>
        <p:spPr>
          <a:xfrm>
            <a:off x="760190" y="4189025"/>
            <a:ext cx="8262664" cy="1661993"/>
          </a:xfrm>
          <a:prstGeom prst="rect">
            <a:avLst/>
          </a:prstGeom>
          <a:noFill/>
        </p:spPr>
        <p:txBody>
          <a:bodyPr wrap="square" rtlCol="0">
            <a:spAutoFit/>
          </a:bodyPr>
          <a:lstStyle/>
          <a:p>
            <a:pPr marL="285750" indent="-285750">
              <a:buFontTx/>
              <a:buBlip>
                <a:blip r:embed="rId2"/>
              </a:buBlip>
            </a:pPr>
            <a:r>
              <a:rPr lang="en-GB" sz="1600">
                <a:solidFill>
                  <a:srgbClr val="0070C0"/>
                </a:solidFill>
                <a:latin typeface="Calibri" panose="020F0502020204030204" pitchFamily="34" charset="0"/>
                <a:cs typeface="Arial" pitchFamily="34" charset="0"/>
              </a:rPr>
              <a:t>Contributions are to be submitted in a pdf format via e-mail to this address: </a:t>
            </a:r>
            <a:r>
              <a:rPr lang="en-GB" sz="1600">
                <a:solidFill>
                  <a:srgbClr val="0070C0"/>
                </a:solidFill>
                <a:latin typeface="Calibri" panose="020F0502020204030204" pitchFamily="34" charset="0"/>
                <a:cs typeface="Arial" pitchFamily="34" charset="0"/>
                <a:hlinkClick r:id="rId3">
                  <a:extLst>
                    <a:ext uri="{A12FA001-AC4F-418D-AE19-62706E023703}">
                      <ahyp:hlinkClr xmlns:ahyp="http://schemas.microsoft.com/office/drawing/2018/hyperlinkcolor" val="tx"/>
                    </a:ext>
                  </a:extLst>
                </a:hlinkClick>
              </a:rPr>
              <a:t>jtc12023@ngi.no</a:t>
            </a:r>
            <a:r>
              <a:rPr lang="en-GB" sz="1600">
                <a:solidFill>
                  <a:srgbClr val="0070C0"/>
                </a:solidFill>
                <a:latin typeface="Calibri" panose="020F0502020204030204" pitchFamily="34" charset="0"/>
                <a:cs typeface="Arial" pitchFamily="34" charset="0"/>
              </a:rPr>
              <a:t> </a:t>
            </a:r>
          </a:p>
          <a:p>
            <a:pPr marL="285750" indent="-285750">
              <a:buFontTx/>
              <a:buBlip>
                <a:blip r:embed="rId2"/>
              </a:buBlip>
            </a:pPr>
            <a:r>
              <a:rPr lang="en-GB" sz="1600">
                <a:solidFill>
                  <a:srgbClr val="0070C0"/>
                </a:solidFill>
                <a:latin typeface="Calibri" panose="020F0502020204030204" pitchFamily="34" charset="0"/>
                <a:cs typeface="Arial" pitchFamily="34" charset="0"/>
              </a:rPr>
              <a:t>Submissions received will be acknowledged by return e-mail.</a:t>
            </a:r>
          </a:p>
          <a:p>
            <a:pPr marL="285750" indent="-285750">
              <a:buFontTx/>
              <a:buBlip>
                <a:blip r:embed="rId2"/>
              </a:buBlip>
            </a:pPr>
            <a:endParaRPr lang="en-GB" sz="1400"/>
          </a:p>
          <a:p>
            <a:endParaRPr lang="en-GB" sz="1400"/>
          </a:p>
          <a:p>
            <a:endParaRPr lang="en-GB" sz="1400"/>
          </a:p>
          <a:p>
            <a:endParaRPr lang="en-GB" sz="1400"/>
          </a:p>
          <a:p>
            <a:endParaRPr lang="nb-NO" sz="1400"/>
          </a:p>
        </p:txBody>
      </p:sp>
      <p:pic>
        <p:nvPicPr>
          <p:cNvPr id="12" name="Graphic 11" descr="Comment Important with solid fill">
            <a:extLst>
              <a:ext uri="{FF2B5EF4-FFF2-40B4-BE49-F238E27FC236}">
                <a16:creationId xmlns:a16="http://schemas.microsoft.com/office/drawing/2014/main" id="{035D6DF4-7B67-40F5-AB80-38D1EECD36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4162" y="4116929"/>
            <a:ext cx="652182" cy="652182"/>
          </a:xfrm>
          <a:prstGeom prst="rect">
            <a:avLst/>
          </a:prstGeom>
        </p:spPr>
      </p:pic>
      <p:pic>
        <p:nvPicPr>
          <p:cNvPr id="14" name="Picture 13">
            <a:extLst>
              <a:ext uri="{FF2B5EF4-FFF2-40B4-BE49-F238E27FC236}">
                <a16:creationId xmlns:a16="http://schemas.microsoft.com/office/drawing/2014/main" id="{4B61FCD5-B897-4DF6-9B47-2B01D6C8B7EC}"/>
              </a:ext>
            </a:extLst>
          </p:cNvPr>
          <p:cNvPicPr>
            <a:picLocks noChangeAspect="1"/>
          </p:cNvPicPr>
          <p:nvPr/>
        </p:nvPicPr>
        <p:blipFill>
          <a:blip r:embed="rId6"/>
          <a:stretch>
            <a:fillRect/>
          </a:stretch>
        </p:blipFill>
        <p:spPr>
          <a:xfrm>
            <a:off x="21084" y="1654796"/>
            <a:ext cx="9015412" cy="2291072"/>
          </a:xfrm>
          <a:prstGeom prst="rect">
            <a:avLst/>
          </a:prstGeom>
        </p:spPr>
      </p:pic>
    </p:spTree>
    <p:extLst>
      <p:ext uri="{BB962C8B-B14F-4D97-AF65-F5344CB8AC3E}">
        <p14:creationId xmlns:p14="http://schemas.microsoft.com/office/powerpoint/2010/main" val="5100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50" fill="hold"/>
                                        <p:tgtEl>
                                          <p:spTgt spid="10"/>
                                        </p:tgtEl>
                                        <p:attrNameLst>
                                          <p:attrName>ppt_x</p:attrName>
                                        </p:attrNameLst>
                                      </p:cBhvr>
                                      <p:tavLst>
                                        <p:tav tm="0">
                                          <p:val>
                                            <p:strVal val="#ppt_x"/>
                                          </p:val>
                                        </p:tav>
                                        <p:tav tm="100000">
                                          <p:val>
                                            <p:strVal val="#ppt_x"/>
                                          </p:val>
                                        </p:tav>
                                      </p:tavLst>
                                    </p:anim>
                                    <p:anim calcmode="lin" valueType="num">
                                      <p:cBhvr additive="base">
                                        <p:cTn id="8" dur="2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a:t>Keynote speakers</a:t>
            </a:r>
            <a:endParaRPr lang="nb-NO" dirty="0"/>
          </a:p>
        </p:txBody>
      </p:sp>
      <p:graphicFrame>
        <p:nvGraphicFramePr>
          <p:cNvPr id="7" name="Content Placeholder 6">
            <a:extLst>
              <a:ext uri="{FF2B5EF4-FFF2-40B4-BE49-F238E27FC236}">
                <a16:creationId xmlns:a16="http://schemas.microsoft.com/office/drawing/2014/main" id="{FCD5B7C2-17F1-41D9-A875-686E868FF77D}"/>
              </a:ext>
            </a:extLst>
          </p:cNvPr>
          <p:cNvGraphicFramePr>
            <a:graphicFrameLocks noGrp="1"/>
          </p:cNvGraphicFramePr>
          <p:nvPr>
            <p:ph idx="1"/>
            <p:extLst>
              <p:ext uri="{D42A27DB-BD31-4B8C-83A1-F6EECF244321}">
                <p14:modId xmlns:p14="http://schemas.microsoft.com/office/powerpoint/2010/main" val="364668452"/>
              </p:ext>
            </p:extLst>
          </p:nvPr>
        </p:nvGraphicFramePr>
        <p:xfrm>
          <a:off x="323528" y="1779662"/>
          <a:ext cx="8712968" cy="3155698"/>
        </p:xfrm>
        <a:graphic>
          <a:graphicData uri="http://schemas.openxmlformats.org/drawingml/2006/table">
            <a:tbl>
              <a:tblPr firstRow="1" firstCol="1" bandRow="1">
                <a:tableStyleId>{5C22544A-7EE6-4342-B048-85BDC9FD1C3A}</a:tableStyleId>
              </a:tblPr>
              <a:tblGrid>
                <a:gridCol w="334422">
                  <a:extLst>
                    <a:ext uri="{9D8B030D-6E8A-4147-A177-3AD203B41FA5}">
                      <a16:colId xmlns:a16="http://schemas.microsoft.com/office/drawing/2014/main" val="2306207930"/>
                    </a:ext>
                  </a:extLst>
                </a:gridCol>
                <a:gridCol w="1609794">
                  <a:extLst>
                    <a:ext uri="{9D8B030D-6E8A-4147-A177-3AD203B41FA5}">
                      <a16:colId xmlns:a16="http://schemas.microsoft.com/office/drawing/2014/main" val="1991716540"/>
                    </a:ext>
                  </a:extLst>
                </a:gridCol>
                <a:gridCol w="3388721">
                  <a:extLst>
                    <a:ext uri="{9D8B030D-6E8A-4147-A177-3AD203B41FA5}">
                      <a16:colId xmlns:a16="http://schemas.microsoft.com/office/drawing/2014/main" val="3858094075"/>
                    </a:ext>
                  </a:extLst>
                </a:gridCol>
                <a:gridCol w="3380031">
                  <a:extLst>
                    <a:ext uri="{9D8B030D-6E8A-4147-A177-3AD203B41FA5}">
                      <a16:colId xmlns:a16="http://schemas.microsoft.com/office/drawing/2014/main" val="830188436"/>
                    </a:ext>
                  </a:extLst>
                </a:gridCol>
              </a:tblGrid>
              <a:tr h="0">
                <a:tc>
                  <a:txBody>
                    <a:bodyPr/>
                    <a:lstStyle/>
                    <a:p>
                      <a:pPr>
                        <a:lnSpc>
                          <a:spcPct val="107000"/>
                        </a:lnSpc>
                        <a:spcAft>
                          <a:spcPts val="800"/>
                        </a:spcAft>
                      </a:pPr>
                      <a:r>
                        <a:rPr lang="en-GB"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a:effectLst/>
                        </a:rPr>
                        <a:t>Name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a:effectLst/>
                        </a:rPr>
                        <a:t>Organisation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a:effectLst/>
                        </a:rPr>
                        <a:t>Specialty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698063"/>
                  </a:ext>
                </a:extLst>
              </a:tr>
              <a:tr h="0">
                <a:tc>
                  <a:txBody>
                    <a:bodyPr/>
                    <a:lstStyle/>
                    <a:p>
                      <a:pPr>
                        <a:lnSpc>
                          <a:spcPct val="107000"/>
                        </a:lnSpc>
                        <a:spcAft>
                          <a:spcPts val="800"/>
                        </a:spcAft>
                      </a:pPr>
                      <a:r>
                        <a:rPr lang="en-GB" sz="1400">
                          <a:effectLst/>
                        </a:rPr>
                        <a:t>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1">
                          <a:effectLst/>
                        </a:rPr>
                        <a:t>Jonathan Godt</a:t>
                      </a:r>
                      <a:endParaRPr lang="en-GB"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USGS, USA</a:t>
                      </a:r>
                    </a:p>
                  </a:txBody>
                  <a:tcPr marL="68580" marR="68580" marT="0" marB="0"/>
                </a:tc>
                <a:tc>
                  <a:txBody>
                    <a:bodyPr/>
                    <a:lstStyle/>
                    <a:p>
                      <a:pPr>
                        <a:lnSpc>
                          <a:spcPct val="107000"/>
                        </a:lnSpc>
                        <a:spcAft>
                          <a:spcPts val="800"/>
                        </a:spcAft>
                      </a:pPr>
                      <a:r>
                        <a:rPr lang="en-GB"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Monitoring and understanding the hydro- and mechanics of landslide initiation</a:t>
                      </a:r>
                    </a:p>
                  </a:txBody>
                  <a:tcPr marL="68580" marR="68580" marT="0" marB="0"/>
                </a:tc>
                <a:extLst>
                  <a:ext uri="{0D108BD9-81ED-4DB2-BD59-A6C34878D82A}">
                    <a16:rowId xmlns:a16="http://schemas.microsoft.com/office/drawing/2014/main" val="3772465811"/>
                  </a:ext>
                </a:extLst>
              </a:tr>
              <a:tr h="0">
                <a:tc>
                  <a:txBody>
                    <a:bodyPr/>
                    <a:lstStyle/>
                    <a:p>
                      <a:pPr>
                        <a:lnSpc>
                          <a:spcPct val="107000"/>
                        </a:lnSpc>
                        <a:spcAft>
                          <a:spcPts val="800"/>
                        </a:spcAft>
                      </a:pPr>
                      <a:r>
                        <a:rPr lang="nb-NO" sz="1400">
                          <a:effectLst/>
                          <a:latin typeface="Calibri" panose="020F0502020204030204" pitchFamily="34" charset="0"/>
                          <a:ea typeface="Calibri" panose="020F0502020204030204" pitchFamily="34" charset="0"/>
                          <a:cs typeface="Times New Roman" panose="02020603050405020304" pitchFamily="18" charset="0"/>
                        </a:rPr>
                        <a:t>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1" kern="1200">
                          <a:solidFill>
                            <a:schemeClr val="dk1"/>
                          </a:solidFill>
                          <a:effectLst/>
                          <a:latin typeface="+mn-lt"/>
                          <a:ea typeface="+mn-ea"/>
                          <a:cs typeface="+mn-cs"/>
                        </a:rPr>
                        <a:t>Jean Hutchinson</a:t>
                      </a:r>
                    </a:p>
                  </a:txBody>
                  <a:tcPr marL="68580" marR="68580" marT="0" marB="0"/>
                </a:tc>
                <a:tc>
                  <a:txBody>
                    <a:bodyPr/>
                    <a:lstStyle/>
                    <a:p>
                      <a:pPr>
                        <a:lnSpc>
                          <a:spcPct val="107000"/>
                        </a:lnSpc>
                        <a:spcAft>
                          <a:spcPts val="800"/>
                        </a:spcAft>
                      </a:pPr>
                      <a:r>
                        <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Queen's University, Canada</a:t>
                      </a:r>
                    </a:p>
                  </a:txBody>
                  <a:tcPr marL="68580" marR="68580" marT="0" marB="0"/>
                </a:tc>
                <a:tc>
                  <a:txBody>
                    <a:bodyPr/>
                    <a:lstStyle/>
                    <a:p>
                      <a:pPr>
                        <a:lnSpc>
                          <a:spcPct val="107000"/>
                        </a:lnSpc>
                        <a:spcAft>
                          <a:spcPts val="800"/>
                        </a:spcAft>
                      </a:pPr>
                      <a:r>
                        <a:rPr lang="en-GB"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Application of modern remote sensing technologies to landslide risk assessment</a:t>
                      </a:r>
                    </a:p>
                  </a:txBody>
                  <a:tcPr marL="68580" marR="68580" marT="0" marB="0"/>
                </a:tc>
                <a:extLst>
                  <a:ext uri="{0D108BD9-81ED-4DB2-BD59-A6C34878D82A}">
                    <a16:rowId xmlns:a16="http://schemas.microsoft.com/office/drawing/2014/main" val="1652165492"/>
                  </a:ext>
                </a:extLst>
              </a:tr>
              <a:tr h="0">
                <a:tc>
                  <a:txBody>
                    <a:bodyPr/>
                    <a:lstStyle/>
                    <a:p>
                      <a:pPr>
                        <a:lnSpc>
                          <a:spcPct val="107000"/>
                        </a:lnSpc>
                        <a:spcAft>
                          <a:spcPts val="800"/>
                        </a:spcAft>
                      </a:pPr>
                      <a:r>
                        <a:rPr lang="nb-NO" sz="1400">
                          <a:effectLst/>
                          <a:latin typeface="Calibri" panose="020F0502020204030204" pitchFamily="34" charset="0"/>
                          <a:ea typeface="Calibri" panose="020F0502020204030204" pitchFamily="34" charset="0"/>
                          <a:cs typeface="Times New Roman" panose="02020603050405020304" pitchFamily="18" charset="0"/>
                        </a:rPr>
                        <a:t>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1"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Zhongqiang Liu </a:t>
                      </a:r>
                    </a:p>
                  </a:txBody>
                  <a:tcPr marL="68580" marR="68580" marT="0" marB="0"/>
                </a:tc>
                <a:tc>
                  <a:txBody>
                    <a:bodyPr/>
                    <a:lstStyle/>
                    <a:p>
                      <a:pPr>
                        <a:lnSpc>
                          <a:spcPct val="107000"/>
                        </a:lnSpc>
                        <a:spcAft>
                          <a:spcPts val="800"/>
                        </a:spcAft>
                      </a:pPr>
                      <a:r>
                        <a:rPr lang="nb-NO"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Norwegian Geotechnical Institute,</a:t>
                      </a:r>
                      <a:r>
                        <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 Norway</a:t>
                      </a:r>
                      <a:endParaRPr lang="nb-NO"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nb-NO"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Machine learning,   landslide risk assessment</a:t>
                      </a:r>
                      <a:endParaRPr lang="en-GB"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1751061"/>
                  </a:ext>
                </a:extLst>
              </a:tr>
              <a:tr h="0">
                <a:tc>
                  <a:txBody>
                    <a:bodyPr/>
                    <a:lstStyle/>
                    <a:p>
                      <a:pPr>
                        <a:lnSpc>
                          <a:spcPct val="107000"/>
                        </a:lnSpc>
                        <a:spcAft>
                          <a:spcPts val="800"/>
                        </a:spcAft>
                      </a:pPr>
                      <a:r>
                        <a:rPr lang="nb-NO" sz="1400">
                          <a:effectLst/>
                          <a:latin typeface="Calibri" panose="020F0502020204030204" pitchFamily="34" charset="0"/>
                          <a:ea typeface="Calibri" panose="020F0502020204030204" pitchFamily="34" charset="0"/>
                          <a:cs typeface="Times New Roman" panose="02020603050405020304" pitchFamily="18" charset="0"/>
                        </a:rPr>
                        <a:t>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nb-NO" sz="1400" b="1"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Alexia Stokes</a:t>
                      </a:r>
                      <a:endParaRPr lang="en-GB" sz="1400" b="1"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INRAE, France</a:t>
                      </a:r>
                    </a:p>
                    <a:p>
                      <a:pPr>
                        <a:lnSpc>
                          <a:spcPct val="107000"/>
                        </a:lnSpc>
                        <a:spcAft>
                          <a:spcPts val="800"/>
                        </a:spcAft>
                      </a:pPr>
                      <a:endPar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Soil bioengineering &amp; NBS for landslide hazard mitigation</a:t>
                      </a:r>
                    </a:p>
                  </a:txBody>
                  <a:tcPr marL="68580" marR="68580" marT="0" marB="0"/>
                </a:tc>
                <a:extLst>
                  <a:ext uri="{0D108BD9-81ED-4DB2-BD59-A6C34878D82A}">
                    <a16:rowId xmlns:a16="http://schemas.microsoft.com/office/drawing/2014/main" val="3111632653"/>
                  </a:ext>
                </a:extLst>
              </a:tr>
              <a:tr h="31840">
                <a:tc>
                  <a:txBody>
                    <a:bodyPr/>
                    <a:lstStyle/>
                    <a:p>
                      <a:pPr>
                        <a:lnSpc>
                          <a:spcPct val="107000"/>
                        </a:lnSpc>
                        <a:spcAft>
                          <a:spcPts val="800"/>
                        </a:spcAft>
                      </a:pPr>
                      <a:r>
                        <a:rPr lang="nb-NO" sz="1400">
                          <a:effectLst/>
                          <a:latin typeface="Calibri" panose="020F0502020204030204" pitchFamily="34" charset="0"/>
                          <a:ea typeface="Calibri" panose="020F0502020204030204" pitchFamily="34" charset="0"/>
                          <a:cs typeface="Times New Roman" panose="02020603050405020304" pitchFamily="18" charset="0"/>
                        </a:rPr>
                        <a:t>5</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nb-NO" sz="1400" b="1"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Giovanni Crosta </a:t>
                      </a:r>
                      <a:endParaRPr lang="en-GB" sz="1400" b="1"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nb-NO"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University of Milano-Bicocca, Italy</a:t>
                      </a:r>
                      <a:endParaRPr lang="en-GB" sz="12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kern="120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Engineering Geology, Landslides, Rock Mechanics, Hydrogeology, Geomorphology</a:t>
                      </a:r>
                    </a:p>
                  </a:txBody>
                  <a:tcPr marL="68580" marR="68580" marT="0" marB="0"/>
                </a:tc>
                <a:extLst>
                  <a:ext uri="{0D108BD9-81ED-4DB2-BD59-A6C34878D82A}">
                    <a16:rowId xmlns:a16="http://schemas.microsoft.com/office/drawing/2014/main" val="286140527"/>
                  </a:ext>
                </a:extLst>
              </a:tr>
              <a:tr h="0">
                <a:tc>
                  <a:txBody>
                    <a:bodyPr/>
                    <a:lstStyle/>
                    <a:p>
                      <a:pPr>
                        <a:lnSpc>
                          <a:spcPct val="107000"/>
                        </a:lnSpc>
                        <a:spcAft>
                          <a:spcPts val="800"/>
                        </a:spcAft>
                      </a:pPr>
                      <a:r>
                        <a:rPr lang="nb-NO" sz="1400">
                          <a:effectLst/>
                          <a:latin typeface="Calibri" panose="020F0502020204030204" pitchFamily="34" charset="0"/>
                          <a:ea typeface="Calibri" panose="020F0502020204030204" pitchFamily="34" charset="0"/>
                          <a:cs typeface="Times New Roman" panose="02020603050405020304" pitchFamily="18" charset="0"/>
                        </a:rPr>
                        <a: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nb-NO" sz="1400" b="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Clarence Choi</a:t>
                      </a:r>
                    </a:p>
                    <a:p>
                      <a:pPr>
                        <a:lnSpc>
                          <a:spcPct val="100000"/>
                        </a:lnSpc>
                        <a:spcAft>
                          <a:spcPts val="0"/>
                        </a:spcAft>
                      </a:pPr>
                      <a:r>
                        <a:rPr lang="nb-NO" sz="1400" b="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Hutchinson  </a:t>
                      </a:r>
                      <a:r>
                        <a:rPr lang="nb-NO" sz="1400" b="1" kern="1200" dirty="0" err="1">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Lect’er</a:t>
                      </a:r>
                      <a:endParaRPr lang="en-GB" sz="1400" b="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en-GB" sz="12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The University of Hong Kong (HKU), </a:t>
                      </a:r>
                    </a:p>
                    <a:p>
                      <a:pPr>
                        <a:lnSpc>
                          <a:spcPct val="107000"/>
                        </a:lnSpc>
                        <a:spcAft>
                          <a:spcPts val="800"/>
                        </a:spcAft>
                      </a:pPr>
                      <a:r>
                        <a:rPr lang="en-GB" sz="12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Hong Kong</a:t>
                      </a:r>
                    </a:p>
                    <a:p>
                      <a:pPr>
                        <a:lnSpc>
                          <a:spcPct val="107000"/>
                        </a:lnSpc>
                        <a:spcAft>
                          <a:spcPts val="800"/>
                        </a:spcAft>
                      </a:pPr>
                      <a:r>
                        <a:rPr lang="en-GB" sz="12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4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Physical modelling of landslide propagation</a:t>
                      </a:r>
                    </a:p>
                  </a:txBody>
                  <a:tcPr marL="68580" marR="68580" marT="0" marB="0"/>
                </a:tc>
                <a:extLst>
                  <a:ext uri="{0D108BD9-81ED-4DB2-BD59-A6C34878D82A}">
                    <a16:rowId xmlns:a16="http://schemas.microsoft.com/office/drawing/2014/main" val="1314605231"/>
                  </a:ext>
                </a:extLst>
              </a:tr>
            </a:tbl>
          </a:graphicData>
        </a:graphic>
      </p:graphicFrame>
      <p:sp>
        <p:nvSpPr>
          <p:cNvPr id="9" name="Plassholder for innhold 2">
            <a:extLst>
              <a:ext uri="{FF2B5EF4-FFF2-40B4-BE49-F238E27FC236}">
                <a16:creationId xmlns:a16="http://schemas.microsoft.com/office/drawing/2014/main" id="{997D97AC-418D-4871-9D3F-E84A390D75CE}"/>
              </a:ext>
            </a:extLst>
          </p:cNvPr>
          <p:cNvSpPr txBox="1">
            <a:spLocks/>
          </p:cNvSpPr>
          <p:nvPr/>
        </p:nvSpPr>
        <p:spPr>
          <a:xfrm>
            <a:off x="714400" y="965280"/>
            <a:ext cx="7859216" cy="598358"/>
          </a:xfrm>
          <a:prstGeom prst="rect">
            <a:avLst/>
          </a:prstGeom>
          <a:noFill/>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2200" kern="1200" baseline="0">
                <a:solidFill>
                  <a:schemeClr val="bg2">
                    <a:lumMod val="25000"/>
                  </a:schemeClr>
                </a:solidFill>
                <a:latin typeface="+mj-lt"/>
                <a:ea typeface="+mn-ea"/>
                <a:cs typeface="Arial" pitchFamily="34" charset="0"/>
              </a:defRPr>
            </a:lvl1pPr>
            <a:lvl2pPr marL="648000" indent="-285750" algn="l" defTabSz="914400" rtl="0" eaLnBrk="1" latinLnBrk="0" hangingPunct="1">
              <a:spcBef>
                <a:spcPts val="300"/>
              </a:spcBef>
              <a:buFont typeface="Calibri" panose="020F0502020204030204" pitchFamily="34" charset="0"/>
              <a:buChar char="─"/>
              <a:defRPr sz="1800" i="0" kern="1200" baseline="0">
                <a:solidFill>
                  <a:schemeClr val="bg2">
                    <a:lumMod val="25000"/>
                  </a:schemeClr>
                </a:solidFill>
                <a:latin typeface="+mn-lt"/>
                <a:ea typeface="+mn-ea"/>
                <a:cs typeface="Arial" pitchFamily="34" charset="0"/>
              </a:defRPr>
            </a:lvl2pPr>
            <a:lvl3pPr marL="1200150" indent="-285750" algn="l" defTabSz="914400" rtl="0" eaLnBrk="1" latinLnBrk="0" hangingPunct="1">
              <a:spcBef>
                <a:spcPct val="20000"/>
              </a:spcBef>
              <a:buFont typeface="Calibri" panose="020F0502020204030204" pitchFamily="34" charset="0"/>
              <a:buChar char="─"/>
              <a:defRPr sz="1800" kern="1200" baseline="0">
                <a:solidFill>
                  <a:schemeClr val="tx1">
                    <a:lumMod val="75000"/>
                  </a:schemeClr>
                </a:solidFill>
                <a:latin typeface="+mn-lt"/>
                <a:ea typeface="+mn-ea"/>
                <a:cs typeface="Arial" pitchFamily="34" charset="0"/>
              </a:defRPr>
            </a:lvl3pPr>
            <a:lvl4pPr marL="16002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4pPr>
            <a:lvl5pPr marL="20574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b-NO" sz="1800" dirty="0">
                <a:latin typeface="Calibri" panose="020F0502020204030204" pitchFamily="34" charset="0"/>
                <a:ea typeface="Times New Roman" panose="02020603050405020304" pitchFamily="18" charset="0"/>
              </a:rPr>
              <a:t>Keynote </a:t>
            </a:r>
            <a:r>
              <a:rPr lang="nb-NO" sz="1800" dirty="0" err="1">
                <a:latin typeface="Calibri" panose="020F0502020204030204" pitchFamily="34" charset="0"/>
                <a:ea typeface="Times New Roman" panose="02020603050405020304" pitchFamily="18" charset="0"/>
              </a:rPr>
              <a:t>lecturers</a:t>
            </a:r>
            <a:r>
              <a:rPr lang="nb-NO" sz="1800" dirty="0">
                <a:latin typeface="Calibri" panose="020F0502020204030204" pitchFamily="34" charset="0"/>
                <a:ea typeface="Times New Roman" panose="02020603050405020304" pitchFamily="18" charset="0"/>
              </a:rPr>
              <a:t> </a:t>
            </a:r>
            <a:r>
              <a:rPr lang="nb-NO" sz="1800" dirty="0" err="1">
                <a:latin typeface="Calibri" panose="020F0502020204030204" pitchFamily="34" charset="0"/>
                <a:ea typeface="Times New Roman" panose="02020603050405020304" pitchFamily="18" charset="0"/>
              </a:rPr>
              <a:t>invited</a:t>
            </a:r>
            <a:r>
              <a:rPr lang="nb-NO" sz="1800" dirty="0">
                <a:latin typeface="Calibri" panose="020F0502020204030204" pitchFamily="34" charset="0"/>
                <a:ea typeface="Times New Roman" panose="02020603050405020304" pitchFamily="18" charset="0"/>
              </a:rPr>
              <a:t> by </a:t>
            </a:r>
            <a:r>
              <a:rPr lang="nb-NO" sz="1800" dirty="0" err="1">
                <a:latin typeface="Calibri" panose="020F0502020204030204" pitchFamily="34" charset="0"/>
                <a:ea typeface="Times New Roman" panose="02020603050405020304" pitchFamily="18" charset="0"/>
              </a:rPr>
              <a:t>the</a:t>
            </a:r>
            <a:r>
              <a:rPr lang="nb-NO" sz="1800" dirty="0">
                <a:latin typeface="Calibri" panose="020F0502020204030204" pitchFamily="34" charset="0"/>
                <a:ea typeface="Times New Roman" panose="02020603050405020304" pitchFamily="18" charset="0"/>
              </a:rPr>
              <a:t> Scientific Committee and Hutchinson </a:t>
            </a:r>
            <a:r>
              <a:rPr lang="nb-NO" sz="1800" dirty="0" err="1">
                <a:latin typeface="Calibri" panose="020F0502020204030204" pitchFamily="34" charset="0"/>
                <a:ea typeface="Times New Roman" panose="02020603050405020304" pitchFamily="18" charset="0"/>
              </a:rPr>
              <a:t>Lecture</a:t>
            </a:r>
            <a:r>
              <a:rPr lang="nb-NO" sz="1800" dirty="0">
                <a:latin typeface="Calibri" panose="020F0502020204030204" pitchFamily="34" charset="0"/>
                <a:ea typeface="Times New Roman" panose="02020603050405020304" pitchFamily="18" charset="0"/>
              </a:rPr>
              <a:t>, </a:t>
            </a:r>
            <a:r>
              <a:rPr lang="nb-NO" sz="1800" dirty="0" err="1">
                <a:latin typeface="Calibri" panose="020F0502020204030204" pitchFamily="34" charset="0"/>
                <a:ea typeface="Times New Roman" panose="02020603050405020304" pitchFamily="18" charset="0"/>
              </a:rPr>
              <a:t>with</a:t>
            </a:r>
            <a:r>
              <a:rPr lang="nb-NO" sz="1800" dirty="0">
                <a:latin typeface="Calibri" panose="020F0502020204030204" pitchFamily="34" charset="0"/>
                <a:ea typeface="Times New Roman" panose="02020603050405020304" pitchFamily="18" charset="0"/>
              </a:rPr>
              <a:t> </a:t>
            </a:r>
            <a:r>
              <a:rPr lang="nb-NO" sz="1800" dirty="0" err="1">
                <a:latin typeface="Calibri" panose="020F0502020204030204" pitchFamily="34" charset="0"/>
                <a:ea typeface="Times New Roman" panose="02020603050405020304" pitchFamily="18" charset="0"/>
              </a:rPr>
              <a:t>geographical</a:t>
            </a:r>
            <a:r>
              <a:rPr lang="nb-NO" sz="1800" dirty="0">
                <a:latin typeface="Calibri" panose="020F0502020204030204" pitchFamily="34" charset="0"/>
                <a:ea typeface="Times New Roman" panose="02020603050405020304" pitchFamily="18" charset="0"/>
              </a:rPr>
              <a:t> </a:t>
            </a:r>
            <a:r>
              <a:rPr lang="nb-NO" sz="1800" dirty="0" err="1">
                <a:latin typeface="Calibri" panose="020F0502020204030204" pitchFamily="34" charset="0"/>
                <a:ea typeface="Times New Roman" panose="02020603050405020304" pitchFamily="18" charset="0"/>
              </a:rPr>
              <a:t>diversity</a:t>
            </a:r>
            <a:r>
              <a:rPr lang="nb-NO" sz="1800" dirty="0">
                <a:latin typeface="Calibri" panose="020F0502020204030204" pitchFamily="34" charset="0"/>
                <a:ea typeface="Times New Roman" panose="02020603050405020304" pitchFamily="18" charset="0"/>
              </a:rPr>
              <a:t> and </a:t>
            </a:r>
            <a:r>
              <a:rPr lang="nb-NO" sz="1800" dirty="0" err="1">
                <a:latin typeface="Calibri" panose="020F0502020204030204" pitchFamily="34" charset="0"/>
                <a:ea typeface="Times New Roman" panose="02020603050405020304" pitchFamily="18" charset="0"/>
              </a:rPr>
              <a:t>gender</a:t>
            </a:r>
            <a:r>
              <a:rPr lang="nb-NO" sz="1800" dirty="0">
                <a:latin typeface="Calibri" panose="020F0502020204030204" pitchFamily="34" charset="0"/>
                <a:ea typeface="Times New Roman" panose="02020603050405020304" pitchFamily="18" charset="0"/>
              </a:rPr>
              <a:t> </a:t>
            </a:r>
            <a:r>
              <a:rPr lang="nb-NO" sz="1800" dirty="0" err="1">
                <a:latin typeface="Calibri" panose="020F0502020204030204" pitchFamily="34" charset="0"/>
                <a:ea typeface="Times New Roman" panose="02020603050405020304" pitchFamily="18" charset="0"/>
              </a:rPr>
              <a:t>balance</a:t>
            </a:r>
            <a:r>
              <a:rPr lang="nb-NO" sz="1800" dirty="0">
                <a:latin typeface="Calibri" panose="020F0502020204030204" pitchFamily="34" charset="0"/>
                <a:ea typeface="Times New Roman" panose="02020603050405020304" pitchFamily="18" charset="0"/>
              </a:rPr>
              <a:t>. </a:t>
            </a:r>
            <a:endParaRPr lang="nb-NO" dirty="0"/>
          </a:p>
          <a:p>
            <a:pPr marL="362250" lvl="1" indent="0">
              <a:buFont typeface="Calibri" panose="020F0502020204030204" pitchFamily="34" charset="0"/>
              <a:buNone/>
            </a:pPr>
            <a:endParaRPr lang="nb-NO" dirty="0"/>
          </a:p>
        </p:txBody>
      </p:sp>
      <p:pic>
        <p:nvPicPr>
          <p:cNvPr id="1026" name="Picture 2" descr="USA – Wikipedia">
            <a:extLst>
              <a:ext uri="{FF2B5EF4-FFF2-40B4-BE49-F238E27FC236}">
                <a16:creationId xmlns:a16="http://schemas.microsoft.com/office/drawing/2014/main" id="{09CBD11D-E5A8-48E4-B43E-AC24F00530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7066" y="2101523"/>
            <a:ext cx="362348" cy="1908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nada – Wikipedia">
            <a:extLst>
              <a:ext uri="{FF2B5EF4-FFF2-40B4-BE49-F238E27FC236}">
                <a16:creationId xmlns:a16="http://schemas.microsoft.com/office/drawing/2014/main" id="{713EBE52-04B9-44B8-A41C-E078997D4B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7066" y="2561742"/>
            <a:ext cx="362348" cy="1811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upload.wikimedia.org/wikipedia/commons/thumb/d/...">
            <a:extLst>
              <a:ext uri="{FF2B5EF4-FFF2-40B4-BE49-F238E27FC236}">
                <a16:creationId xmlns:a16="http://schemas.microsoft.com/office/drawing/2014/main" id="{9DD96261-9FF4-49FA-8CA3-467D6A2EBB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7852" y="2958940"/>
            <a:ext cx="313702" cy="2279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rance in the Eurovision Song Contest - Wikipedia">
            <a:extLst>
              <a:ext uri="{FF2B5EF4-FFF2-40B4-BE49-F238E27FC236}">
                <a16:creationId xmlns:a16="http://schemas.microsoft.com/office/drawing/2014/main" id="{DFA79D5A-C624-4655-9EA1-0EEE22295A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5712" y="3471743"/>
            <a:ext cx="313702" cy="2087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taly in the Eurovision Song Contest - Wikipedia">
            <a:extLst>
              <a:ext uri="{FF2B5EF4-FFF2-40B4-BE49-F238E27FC236}">
                <a16:creationId xmlns:a16="http://schemas.microsoft.com/office/drawing/2014/main" id="{82258792-A685-4F40-8B03-49860D1EC6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85711" y="3995030"/>
            <a:ext cx="313703" cy="208755"/>
          </a:xfrm>
          <a:prstGeom prst="rect">
            <a:avLst/>
          </a:prstGeom>
          <a:noFill/>
          <a:extLst>
            <a:ext uri="{909E8E84-426E-40DD-AFC4-6F175D3DCCD1}">
              <a14:hiddenFill xmlns:a14="http://schemas.microsoft.com/office/drawing/2010/main">
                <a:solidFill>
                  <a:srgbClr val="FFFFFF"/>
                </a:solidFill>
              </a14:hiddenFill>
            </a:ext>
          </a:extLst>
        </p:spPr>
      </p:pic>
      <p:sp>
        <p:nvSpPr>
          <p:cNvPr id="10" name="Plassholder for innhold 2">
            <a:extLst>
              <a:ext uri="{FF2B5EF4-FFF2-40B4-BE49-F238E27FC236}">
                <a16:creationId xmlns:a16="http://schemas.microsoft.com/office/drawing/2014/main" id="{375C915F-92D7-4983-B3FF-EA30F2B7FA30}"/>
              </a:ext>
            </a:extLst>
          </p:cNvPr>
          <p:cNvSpPr txBox="1">
            <a:spLocks/>
          </p:cNvSpPr>
          <p:nvPr/>
        </p:nvSpPr>
        <p:spPr>
          <a:xfrm>
            <a:off x="1270297" y="5507492"/>
            <a:ext cx="7859216" cy="598358"/>
          </a:xfrm>
          <a:prstGeom prst="rect">
            <a:avLst/>
          </a:prstGeom>
          <a:noFill/>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2200" kern="1200" baseline="0">
                <a:solidFill>
                  <a:schemeClr val="bg2">
                    <a:lumMod val="25000"/>
                  </a:schemeClr>
                </a:solidFill>
                <a:latin typeface="+mj-lt"/>
                <a:ea typeface="+mn-ea"/>
                <a:cs typeface="Arial" pitchFamily="34" charset="0"/>
              </a:defRPr>
            </a:lvl1pPr>
            <a:lvl2pPr marL="648000" indent="-285750" algn="l" defTabSz="914400" rtl="0" eaLnBrk="1" latinLnBrk="0" hangingPunct="1">
              <a:spcBef>
                <a:spcPts val="300"/>
              </a:spcBef>
              <a:buFont typeface="Calibri" panose="020F0502020204030204" pitchFamily="34" charset="0"/>
              <a:buChar char="─"/>
              <a:defRPr sz="1800" i="0" kern="1200" baseline="0">
                <a:solidFill>
                  <a:schemeClr val="bg2">
                    <a:lumMod val="25000"/>
                  </a:schemeClr>
                </a:solidFill>
                <a:latin typeface="+mn-lt"/>
                <a:ea typeface="+mn-ea"/>
                <a:cs typeface="Arial" pitchFamily="34" charset="0"/>
              </a:defRPr>
            </a:lvl2pPr>
            <a:lvl3pPr marL="1200150" indent="-285750" algn="l" defTabSz="914400" rtl="0" eaLnBrk="1" latinLnBrk="0" hangingPunct="1">
              <a:spcBef>
                <a:spcPct val="20000"/>
              </a:spcBef>
              <a:buFont typeface="Calibri" panose="020F0502020204030204" pitchFamily="34" charset="0"/>
              <a:buChar char="─"/>
              <a:defRPr sz="1800" kern="1200" baseline="0">
                <a:solidFill>
                  <a:schemeClr val="tx1">
                    <a:lumMod val="75000"/>
                  </a:schemeClr>
                </a:solidFill>
                <a:latin typeface="+mn-lt"/>
                <a:ea typeface="+mn-ea"/>
                <a:cs typeface="Arial" pitchFamily="34" charset="0"/>
              </a:defRPr>
            </a:lvl3pPr>
            <a:lvl4pPr marL="16002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4pPr>
            <a:lvl5pPr marL="20574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nb-NO" sz="1800">
                <a:solidFill>
                  <a:srgbClr val="0070C0"/>
                </a:solidFill>
                <a:latin typeface="Calibri" panose="020F0502020204030204" pitchFamily="34" charset="0"/>
                <a:ea typeface="Times New Roman" panose="02020603050405020304" pitchFamily="18" charset="0"/>
              </a:rPr>
              <a:t>Vittoria, Farrokh to send an email to the IAB to inform about the keynote speakers</a:t>
            </a:r>
            <a:endParaRPr lang="nb-NO">
              <a:solidFill>
                <a:srgbClr val="0070C0"/>
              </a:solidFill>
            </a:endParaRPr>
          </a:p>
          <a:p>
            <a:pPr marL="362250" lvl="1" indent="0">
              <a:buFont typeface="Calibri" panose="020F0502020204030204" pitchFamily="34" charset="0"/>
              <a:buNone/>
            </a:pPr>
            <a:endParaRPr lang="nb-NO" dirty="0"/>
          </a:p>
        </p:txBody>
      </p:sp>
      <p:pic>
        <p:nvPicPr>
          <p:cNvPr id="11" name="Picture 2" descr="To do list color icon Royalty Free Vector Image">
            <a:extLst>
              <a:ext uri="{FF2B5EF4-FFF2-40B4-BE49-F238E27FC236}">
                <a16:creationId xmlns:a16="http://schemas.microsoft.com/office/drawing/2014/main" id="{94A3A1F3-A9AF-43E0-A6A8-40545D226C4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9760" t="12201" b="17800"/>
          <a:stretch/>
        </p:blipFill>
        <p:spPr bwMode="auto">
          <a:xfrm>
            <a:off x="728601" y="5486112"/>
            <a:ext cx="626831" cy="59057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Rounded Corners 11">
            <a:extLst>
              <a:ext uri="{FF2B5EF4-FFF2-40B4-BE49-F238E27FC236}">
                <a16:creationId xmlns:a16="http://schemas.microsoft.com/office/drawing/2014/main" id="{6572C0A6-8E61-4B92-A452-76F5D0BC152E}"/>
              </a:ext>
            </a:extLst>
          </p:cNvPr>
          <p:cNvSpPr/>
          <p:nvPr/>
        </p:nvSpPr>
        <p:spPr>
          <a:xfrm>
            <a:off x="687425" y="5433270"/>
            <a:ext cx="8262664" cy="6725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a:extLst>
              <a:ext uri="{FF2B5EF4-FFF2-40B4-BE49-F238E27FC236}">
                <a16:creationId xmlns:a16="http://schemas.microsoft.com/office/drawing/2014/main" id="{6462B8AB-C761-4DF0-A462-2B582E5806D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85711" y="4331007"/>
            <a:ext cx="313704" cy="209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25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50" fill="hold"/>
                                        <p:tgtEl>
                                          <p:spTgt spid="10"/>
                                        </p:tgtEl>
                                        <p:attrNameLst>
                                          <p:attrName>ppt_x</p:attrName>
                                        </p:attrNameLst>
                                      </p:cBhvr>
                                      <p:tavLst>
                                        <p:tav tm="0">
                                          <p:val>
                                            <p:strVal val="#ppt_x"/>
                                          </p:val>
                                        </p:tav>
                                        <p:tav tm="100000">
                                          <p:val>
                                            <p:strVal val="#ppt_x"/>
                                          </p:val>
                                        </p:tav>
                                      </p:tavLst>
                                    </p:anim>
                                    <p:anim calcmode="lin" valueType="num">
                                      <p:cBhvr additive="base">
                                        <p:cTn id="8" dur="2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250" fill="hold"/>
                                        <p:tgtEl>
                                          <p:spTgt spid="11"/>
                                        </p:tgtEl>
                                        <p:attrNameLst>
                                          <p:attrName>ppt_x</p:attrName>
                                        </p:attrNameLst>
                                      </p:cBhvr>
                                      <p:tavLst>
                                        <p:tav tm="0">
                                          <p:val>
                                            <p:strVal val="#ppt_x"/>
                                          </p:val>
                                        </p:tav>
                                        <p:tav tm="100000">
                                          <p:val>
                                            <p:strVal val="#ppt_x"/>
                                          </p:val>
                                        </p:tav>
                                      </p:tavLst>
                                    </p:anim>
                                    <p:anim calcmode="lin" valueType="num">
                                      <p:cBhvr additive="base">
                                        <p:cTn id="12" dur="25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a:t>Steering Committee</a:t>
            </a:r>
            <a:endParaRPr lang="nb-NO" dirty="0"/>
          </a:p>
        </p:txBody>
      </p:sp>
      <p:sp>
        <p:nvSpPr>
          <p:cNvPr id="3" name="Plassholder for innhold 2"/>
          <p:cNvSpPr>
            <a:spLocks noGrp="1"/>
          </p:cNvSpPr>
          <p:nvPr>
            <p:ph idx="1"/>
          </p:nvPr>
        </p:nvSpPr>
        <p:spPr>
          <a:xfrm>
            <a:off x="827584" y="980728"/>
            <a:ext cx="7859216" cy="4039294"/>
          </a:xfrm>
        </p:spPr>
        <p:txBody>
          <a:bodyPr>
            <a:normAutofit/>
          </a:bodyPr>
          <a:lstStyle/>
          <a:p>
            <a:r>
              <a:rPr lang="en-GB" sz="1800" b="1" dirty="0">
                <a:effectLst/>
                <a:latin typeface="Calibri" panose="020F0502020204030204" pitchFamily="34" charset="0"/>
                <a:ea typeface="Times New Roman" panose="02020603050405020304" pitchFamily="18" charset="0"/>
              </a:rPr>
              <a:t>NVE: </a:t>
            </a:r>
            <a:r>
              <a:rPr lang="en-GB" sz="1800" dirty="0">
                <a:effectLst/>
                <a:latin typeface="Calibri" panose="020F0502020204030204" pitchFamily="34" charset="0"/>
                <a:ea typeface="Times New Roman" panose="02020603050405020304" pitchFamily="18" charset="0"/>
              </a:rPr>
              <a:t>Dr Lars Harald </a:t>
            </a:r>
            <a:r>
              <a:rPr lang="en-GB" sz="1800" dirty="0" err="1">
                <a:effectLst/>
                <a:latin typeface="Calibri" panose="020F0502020204030204" pitchFamily="34" charset="0"/>
                <a:ea typeface="Times New Roman" panose="02020603050405020304" pitchFamily="18" charset="0"/>
              </a:rPr>
              <a:t>Blikra</a:t>
            </a:r>
            <a:r>
              <a:rPr lang="en-GB" sz="1800" dirty="0">
                <a:effectLst/>
                <a:latin typeface="Calibri" panose="020F0502020204030204" pitchFamily="34" charset="0"/>
                <a:ea typeface="Times New Roman" panose="02020603050405020304" pitchFamily="18" charset="0"/>
              </a:rPr>
              <a:t> (Norw. Water Resources &amp; Energy Directorate)</a:t>
            </a:r>
          </a:p>
          <a:p>
            <a:r>
              <a:rPr lang="en-GB" sz="1800" b="1" dirty="0">
                <a:effectLst/>
                <a:latin typeface="Calibri" panose="020F0502020204030204" pitchFamily="34" charset="0"/>
                <a:ea typeface="Times New Roman" panose="02020603050405020304" pitchFamily="18" charset="0"/>
              </a:rPr>
              <a:t>NTNU: </a:t>
            </a:r>
            <a:r>
              <a:rPr lang="en-GB" sz="1800" dirty="0">
                <a:effectLst/>
                <a:latin typeface="Calibri" panose="020F0502020204030204" pitchFamily="34" charset="0"/>
                <a:ea typeface="Times New Roman" panose="02020603050405020304" pitchFamily="18" charset="0"/>
              </a:rPr>
              <a:t>Professor Vikas Thakur (Trondheim, Norway)</a:t>
            </a:r>
          </a:p>
          <a:p>
            <a:r>
              <a:rPr lang="en-GB" sz="1800" b="1" dirty="0" err="1">
                <a:effectLst/>
                <a:latin typeface="Calibri" panose="020F0502020204030204" pitchFamily="34" charset="0"/>
                <a:ea typeface="Times New Roman" panose="02020603050405020304" pitchFamily="18" charset="0"/>
              </a:rPr>
              <a:t>UiT</a:t>
            </a:r>
            <a:r>
              <a:rPr lang="en-GB" sz="1800" b="1" dirty="0">
                <a:effectLst/>
                <a:latin typeface="Calibri" panose="020F0502020204030204" pitchFamily="34" charset="0"/>
                <a:ea typeface="Times New Roman" panose="02020603050405020304" pitchFamily="18" charset="0"/>
              </a:rPr>
              <a:t>: </a:t>
            </a:r>
            <a:r>
              <a:rPr lang="en-GB" sz="1800" dirty="0">
                <a:effectLst/>
                <a:latin typeface="Calibri" panose="020F0502020204030204" pitchFamily="34" charset="0"/>
                <a:ea typeface="Times New Roman" panose="02020603050405020304" pitchFamily="18" charset="0"/>
              </a:rPr>
              <a:t>Professor Louise Mary Vick (University of </a:t>
            </a:r>
            <a:r>
              <a:rPr lang="en-GB" sz="1800" dirty="0" err="1">
                <a:effectLst/>
                <a:latin typeface="Calibri" panose="020F0502020204030204" pitchFamily="34" charset="0"/>
                <a:ea typeface="Times New Roman" panose="02020603050405020304" pitchFamily="18" charset="0"/>
              </a:rPr>
              <a:t>Tromsø</a:t>
            </a:r>
            <a:r>
              <a:rPr lang="en-GB" sz="1800" dirty="0">
                <a:effectLst/>
                <a:latin typeface="Calibri" panose="020F0502020204030204" pitchFamily="34" charset="0"/>
                <a:ea typeface="Times New Roman" panose="02020603050405020304" pitchFamily="18" charset="0"/>
              </a:rPr>
              <a:t>)</a:t>
            </a:r>
          </a:p>
          <a:p>
            <a:r>
              <a:rPr lang="en-GB" sz="1800" b="1" dirty="0">
                <a:latin typeface="Calibri" panose="020F0502020204030204" pitchFamily="34" charset="0"/>
                <a:ea typeface="Times New Roman" panose="02020603050405020304" pitchFamily="18" charset="0"/>
              </a:rPr>
              <a:t>NGU</a:t>
            </a:r>
            <a:r>
              <a:rPr lang="en-GB" sz="1800" dirty="0">
                <a:latin typeface="Calibri" panose="020F0502020204030204" pitchFamily="34" charset="0"/>
                <a:ea typeface="Times New Roman" panose="02020603050405020304" pitchFamily="18" charset="0"/>
              </a:rPr>
              <a:t>: Professor Reginald L. </a:t>
            </a:r>
            <a:r>
              <a:rPr lang="en-GB" sz="1800" dirty="0" err="1">
                <a:latin typeface="Calibri" panose="020F0502020204030204" pitchFamily="34" charset="0"/>
                <a:ea typeface="Times New Roman" panose="02020603050405020304" pitchFamily="18" charset="0"/>
              </a:rPr>
              <a:t>Hermanns</a:t>
            </a:r>
            <a:r>
              <a:rPr lang="en-GB" sz="1800" dirty="0">
                <a:latin typeface="Calibri" panose="020F0502020204030204" pitchFamily="34" charset="0"/>
                <a:ea typeface="Times New Roman" panose="02020603050405020304" pitchFamily="18" charset="0"/>
              </a:rPr>
              <a:t> (Geological Survey of Norway)</a:t>
            </a:r>
            <a:endParaRPr lang="en-GB" sz="1800" dirty="0">
              <a:effectLst/>
              <a:latin typeface="Calibri" panose="020F0502020204030204" pitchFamily="34" charset="0"/>
              <a:ea typeface="Times New Roman" panose="02020603050405020304" pitchFamily="18" charset="0"/>
            </a:endParaRPr>
          </a:p>
          <a:p>
            <a:r>
              <a:rPr lang="en-GB" sz="1800" b="1" dirty="0" err="1">
                <a:effectLst/>
                <a:latin typeface="Calibri" panose="020F0502020204030204" pitchFamily="34" charset="0"/>
                <a:ea typeface="Times New Roman" panose="02020603050405020304" pitchFamily="18" charset="0"/>
              </a:rPr>
              <a:t>UiO</a:t>
            </a:r>
            <a:r>
              <a:rPr lang="en-GB" sz="1800" b="1" dirty="0">
                <a:effectLst/>
                <a:latin typeface="Calibri" panose="020F0502020204030204" pitchFamily="34" charset="0"/>
                <a:ea typeface="Times New Roman" panose="02020603050405020304" pitchFamily="18" charset="0"/>
              </a:rPr>
              <a:t>: </a:t>
            </a:r>
            <a:r>
              <a:rPr lang="en-GB" sz="1800" dirty="0">
                <a:effectLst/>
                <a:latin typeface="Calibri" panose="020F0502020204030204" pitchFamily="34" charset="0"/>
                <a:ea typeface="Times New Roman" panose="02020603050405020304" pitchFamily="18" charset="0"/>
              </a:rPr>
              <a:t>Professor Karen Mair (University of Oslo) </a:t>
            </a:r>
          </a:p>
          <a:p>
            <a:r>
              <a:rPr lang="en-GB" sz="1800" b="1" dirty="0">
                <a:effectLst/>
                <a:latin typeface="Calibri" panose="020F0502020204030204" pitchFamily="34" charset="0"/>
                <a:ea typeface="Times New Roman" panose="02020603050405020304" pitchFamily="18" charset="0"/>
              </a:rPr>
              <a:t>UNIS: </a:t>
            </a:r>
            <a:r>
              <a:rPr lang="en-GB" sz="1800" dirty="0">
                <a:effectLst/>
                <a:latin typeface="Calibri" panose="020F0502020204030204" pitchFamily="34" charset="0"/>
                <a:ea typeface="Times New Roman" panose="02020603050405020304" pitchFamily="18" charset="0"/>
              </a:rPr>
              <a:t>Professor Gijs Breedveld (The University Centre in Svalbard)</a:t>
            </a:r>
          </a:p>
          <a:p>
            <a:endParaRPr lang="nb-NO" dirty="0"/>
          </a:p>
          <a:p>
            <a:pPr lvl="1"/>
            <a:endParaRPr lang="nb-NO" dirty="0"/>
          </a:p>
          <a:p>
            <a:pPr marL="362250" lvl="1" indent="0">
              <a:buNone/>
            </a:pPr>
            <a:endParaRPr lang="nb-NO" dirty="0"/>
          </a:p>
        </p:txBody>
      </p:sp>
      <p:pic>
        <p:nvPicPr>
          <p:cNvPr id="1026" name="Picture 2" descr="NVE logo | Norges vassdrags- og energidirektorat (NVE)">
            <a:extLst>
              <a:ext uri="{FF2B5EF4-FFF2-40B4-BE49-F238E27FC236}">
                <a16:creationId xmlns:a16="http://schemas.microsoft.com/office/drawing/2014/main" id="{48410598-CA31-47C7-B4D5-60CAF349DD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977" y="3946334"/>
            <a:ext cx="922487" cy="9464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ogo og maler - NTNU">
            <a:extLst>
              <a:ext uri="{FF2B5EF4-FFF2-40B4-BE49-F238E27FC236}">
                <a16:creationId xmlns:a16="http://schemas.microsoft.com/office/drawing/2014/main" id="{6E158BD0-2A46-4F9A-BD8E-DDC693F1B5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871" y="4021075"/>
            <a:ext cx="2223465" cy="7778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rafisk profil | UiT">
            <a:extLst>
              <a:ext uri="{FF2B5EF4-FFF2-40B4-BE49-F238E27FC236}">
                <a16:creationId xmlns:a16="http://schemas.microsoft.com/office/drawing/2014/main" id="{A0165C70-8BC8-4E00-A09C-D3BC1F1FC5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3793424"/>
            <a:ext cx="1109663"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IO-Logo">
            <a:extLst>
              <a:ext uri="{FF2B5EF4-FFF2-40B4-BE49-F238E27FC236}">
                <a16:creationId xmlns:a16="http://schemas.microsoft.com/office/drawing/2014/main" id="{D1F53749-64AA-4499-BA84-4C644326DD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2566" y="3793424"/>
            <a:ext cx="1890319" cy="113419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UNIS logo and design guidelines - UNIS">
            <a:extLst>
              <a:ext uri="{FF2B5EF4-FFF2-40B4-BE49-F238E27FC236}">
                <a16:creationId xmlns:a16="http://schemas.microsoft.com/office/drawing/2014/main" id="{8DABE049-1D15-48D0-8A43-53CE8C810D0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8344" y="3897549"/>
            <a:ext cx="1523717" cy="10248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Norges geologiske undersøkelse – Wikipedia">
            <a:extLst>
              <a:ext uri="{FF2B5EF4-FFF2-40B4-BE49-F238E27FC236}">
                <a16:creationId xmlns:a16="http://schemas.microsoft.com/office/drawing/2014/main" id="{A7BD26B6-4BA2-4201-BC8C-FE440274FBA2}"/>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4520064" y="3719929"/>
            <a:ext cx="989965" cy="1172845"/>
          </a:xfrm>
          <a:prstGeom prst="rect">
            <a:avLst/>
          </a:prstGeom>
          <a:noFill/>
          <a:ln>
            <a:noFill/>
          </a:ln>
        </p:spPr>
      </p:pic>
    </p:spTree>
    <p:extLst>
      <p:ext uri="{BB962C8B-B14F-4D97-AF65-F5344CB8AC3E}">
        <p14:creationId xmlns:p14="http://schemas.microsoft.com/office/powerpoint/2010/main" val="3225291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err="1"/>
              <a:t>Organisation</a:t>
            </a:r>
            <a:r>
              <a:rPr lang="nb-NO" dirty="0"/>
              <a:t> – </a:t>
            </a:r>
            <a:r>
              <a:rPr lang="nb-NO" dirty="0" err="1"/>
              <a:t>Responsibilities</a:t>
            </a:r>
            <a:r>
              <a:rPr lang="nb-NO" dirty="0"/>
              <a:t> of </a:t>
            </a:r>
            <a:r>
              <a:rPr lang="nb-NO" dirty="0" err="1"/>
              <a:t>committees</a:t>
            </a:r>
            <a:r>
              <a:rPr lang="nb-NO" dirty="0"/>
              <a:t>  </a:t>
            </a:r>
          </a:p>
        </p:txBody>
      </p:sp>
      <p:graphicFrame>
        <p:nvGraphicFramePr>
          <p:cNvPr id="6" name="Table 6">
            <a:extLst>
              <a:ext uri="{FF2B5EF4-FFF2-40B4-BE49-F238E27FC236}">
                <a16:creationId xmlns:a16="http://schemas.microsoft.com/office/drawing/2014/main" id="{22BD5036-D289-4F74-8830-745E33B939DA}"/>
              </a:ext>
            </a:extLst>
          </p:cNvPr>
          <p:cNvGraphicFramePr>
            <a:graphicFrameLocks noGrp="1"/>
          </p:cNvGraphicFramePr>
          <p:nvPr>
            <p:extLst>
              <p:ext uri="{D42A27DB-BD31-4B8C-83A1-F6EECF244321}">
                <p14:modId xmlns:p14="http://schemas.microsoft.com/office/powerpoint/2010/main" val="1150953130"/>
              </p:ext>
            </p:extLst>
          </p:nvPr>
        </p:nvGraphicFramePr>
        <p:xfrm>
          <a:off x="179512" y="843558"/>
          <a:ext cx="8784976" cy="4206240"/>
        </p:xfrm>
        <a:graphic>
          <a:graphicData uri="http://schemas.openxmlformats.org/drawingml/2006/table">
            <a:tbl>
              <a:tblPr firstRow="1" bandRow="1">
                <a:tableStyleId>{5C22544A-7EE6-4342-B048-85BDC9FD1C3A}</a:tableStyleId>
              </a:tblPr>
              <a:tblGrid>
                <a:gridCol w="2049828">
                  <a:extLst>
                    <a:ext uri="{9D8B030D-6E8A-4147-A177-3AD203B41FA5}">
                      <a16:colId xmlns:a16="http://schemas.microsoft.com/office/drawing/2014/main" val="3247823111"/>
                    </a:ext>
                  </a:extLst>
                </a:gridCol>
                <a:gridCol w="1694588">
                  <a:extLst>
                    <a:ext uri="{9D8B030D-6E8A-4147-A177-3AD203B41FA5}">
                      <a16:colId xmlns:a16="http://schemas.microsoft.com/office/drawing/2014/main" val="3142241025"/>
                    </a:ext>
                  </a:extLst>
                </a:gridCol>
                <a:gridCol w="1512168">
                  <a:extLst>
                    <a:ext uri="{9D8B030D-6E8A-4147-A177-3AD203B41FA5}">
                      <a16:colId xmlns:a16="http://schemas.microsoft.com/office/drawing/2014/main" val="1699345881"/>
                    </a:ext>
                  </a:extLst>
                </a:gridCol>
                <a:gridCol w="1512168">
                  <a:extLst>
                    <a:ext uri="{9D8B030D-6E8A-4147-A177-3AD203B41FA5}">
                      <a16:colId xmlns:a16="http://schemas.microsoft.com/office/drawing/2014/main" val="2716664884"/>
                    </a:ext>
                  </a:extLst>
                </a:gridCol>
                <a:gridCol w="2016224">
                  <a:extLst>
                    <a:ext uri="{9D8B030D-6E8A-4147-A177-3AD203B41FA5}">
                      <a16:colId xmlns:a16="http://schemas.microsoft.com/office/drawing/2014/main" val="2671844071"/>
                    </a:ext>
                  </a:extLst>
                </a:gridCol>
              </a:tblGrid>
              <a:tr h="370840">
                <a:tc>
                  <a:txBody>
                    <a:bodyPr/>
                    <a:lstStyle/>
                    <a:p>
                      <a:pPr algn="ctr"/>
                      <a:r>
                        <a:rPr lang="nb-NO"/>
                        <a:t>Main tasks</a:t>
                      </a:r>
                      <a:endParaRPr lang="en-GB"/>
                    </a:p>
                  </a:txBody>
                  <a:tcPr anchor="ctr"/>
                </a:tc>
                <a:tc>
                  <a:txBody>
                    <a:bodyPr/>
                    <a:lstStyle/>
                    <a:p>
                      <a:pPr algn="ctr"/>
                      <a:r>
                        <a:rPr lang="nb-NO" sz="1600" dirty="0"/>
                        <a:t>Organising </a:t>
                      </a:r>
                      <a:r>
                        <a:rPr lang="nb-NO" sz="1600" dirty="0" err="1"/>
                        <a:t>committee</a:t>
                      </a:r>
                      <a:r>
                        <a:rPr lang="nb-NO" sz="1600" dirty="0"/>
                        <a:t> (OC)</a:t>
                      </a:r>
                    </a:p>
                    <a:p>
                      <a:pPr algn="ctr"/>
                      <a:endParaRPr lang="en-GB" sz="1600" dirty="0"/>
                    </a:p>
                    <a:p>
                      <a:pPr algn="ctr"/>
                      <a:endParaRPr lang="en-GB" sz="1600" dirty="0"/>
                    </a:p>
                  </a:txBody>
                  <a:tcPr/>
                </a:tc>
                <a:tc>
                  <a:txBody>
                    <a:bodyPr/>
                    <a:lstStyle/>
                    <a:p>
                      <a:pPr algn="ctr"/>
                      <a:r>
                        <a:rPr lang="nb-NO" sz="1600" dirty="0" err="1"/>
                        <a:t>Steering</a:t>
                      </a:r>
                      <a:r>
                        <a:rPr lang="nb-NO" sz="1600" dirty="0"/>
                        <a:t> Committee (SC)</a:t>
                      </a:r>
                      <a:endParaRPr lang="en-GB"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b-NO" sz="1600" dirty="0"/>
                        <a:t>Scientific </a:t>
                      </a:r>
                      <a:r>
                        <a:rPr lang="nb-NO" sz="1600" dirty="0" err="1"/>
                        <a:t>Commitee</a:t>
                      </a:r>
                      <a:r>
                        <a:rPr lang="nb-NO" sz="1600" dirty="0"/>
                        <a:t> (</a:t>
                      </a:r>
                      <a:r>
                        <a:rPr lang="nb-NO" sz="1600" dirty="0" err="1"/>
                        <a:t>ScC</a:t>
                      </a:r>
                      <a:endParaRPr lang="nb-NO" sz="16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nb-NO" sz="16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algn="ctr"/>
                      <a:r>
                        <a:rPr lang="nb-NO" sz="1600" dirty="0"/>
                        <a:t>International </a:t>
                      </a:r>
                      <a:r>
                        <a:rPr lang="nb-NO" sz="1600" dirty="0" err="1"/>
                        <a:t>Advisory</a:t>
                      </a:r>
                      <a:r>
                        <a:rPr lang="nb-NO" sz="1600" dirty="0"/>
                        <a:t> Board (IAB)</a:t>
                      </a:r>
                      <a:endParaRPr lang="en-GB" sz="1600" dirty="0"/>
                    </a:p>
                  </a:txBody>
                  <a:tcPr/>
                </a:tc>
                <a:extLst>
                  <a:ext uri="{0D108BD9-81ED-4DB2-BD59-A6C34878D82A}">
                    <a16:rowId xmlns:a16="http://schemas.microsoft.com/office/drawing/2014/main" val="1012972609"/>
                  </a:ext>
                </a:extLst>
              </a:tr>
              <a:tr h="370840">
                <a:tc>
                  <a:txBody>
                    <a:bodyPr/>
                    <a:lstStyle/>
                    <a:p>
                      <a:r>
                        <a:rPr lang="nb-NO" sz="1200"/>
                        <a:t>Organization of the event</a:t>
                      </a:r>
                      <a:endParaRPr lang="en-GB" sz="1200"/>
                    </a:p>
                  </a:txBody>
                  <a:tcPr/>
                </a:tc>
                <a:tc>
                  <a:txBody>
                    <a:bodyPr/>
                    <a:lstStyle/>
                    <a:p>
                      <a:pPr algn="ctr"/>
                      <a:r>
                        <a:rPr lang="nb-NO" sz="1200" cap="all" baseline="0"/>
                        <a:t>x</a:t>
                      </a:r>
                      <a:endParaRPr lang="en-GB" sz="1200" cap="all" baseline="0"/>
                    </a:p>
                  </a:txBody>
                  <a:tcPr anchor="ctr"/>
                </a:tc>
                <a:tc>
                  <a:txBody>
                    <a:bodyPr/>
                    <a:lstStyle/>
                    <a:p>
                      <a:pPr algn="ctr"/>
                      <a:r>
                        <a:rPr lang="nb-NO" sz="1200" cap="all" baseline="0"/>
                        <a:t>x</a:t>
                      </a:r>
                      <a:endParaRPr lang="en-GB" sz="1200" cap="all" baseline="0"/>
                    </a:p>
                  </a:txBody>
                  <a:tcPr anchor="ctr"/>
                </a:tc>
                <a:tc>
                  <a:txBody>
                    <a:bodyPr/>
                    <a:lstStyle/>
                    <a:p>
                      <a:endParaRPr lang="en-GB" sz="1200" cap="all" baseline="0"/>
                    </a:p>
                  </a:txBody>
                  <a:tcPr/>
                </a:tc>
                <a:tc>
                  <a:txBody>
                    <a:bodyPr/>
                    <a:lstStyle/>
                    <a:p>
                      <a:endParaRPr lang="en-GB" sz="1200" cap="all" baseline="0"/>
                    </a:p>
                  </a:txBody>
                  <a:tcPr/>
                </a:tc>
                <a:extLst>
                  <a:ext uri="{0D108BD9-81ED-4DB2-BD59-A6C34878D82A}">
                    <a16:rowId xmlns:a16="http://schemas.microsoft.com/office/drawing/2014/main" val="2402721458"/>
                  </a:ext>
                </a:extLst>
              </a:tr>
              <a:tr h="370840">
                <a:tc>
                  <a:txBody>
                    <a:bodyPr/>
                    <a:lstStyle/>
                    <a:p>
                      <a:r>
                        <a:rPr lang="nb-NO" sz="1200"/>
                        <a:t>Topics of the event</a:t>
                      </a:r>
                      <a:endParaRPr lang="en-GB" sz="1200"/>
                    </a:p>
                  </a:txBody>
                  <a:tcPr/>
                </a:tc>
                <a:tc>
                  <a:txBody>
                    <a:bodyPr/>
                    <a:lstStyle/>
                    <a:p>
                      <a:pPr algn="ctr"/>
                      <a:r>
                        <a:rPr lang="nb-NO" sz="1200" cap="all" baseline="0"/>
                        <a:t>x</a:t>
                      </a:r>
                      <a:endParaRPr lang="en-GB" sz="1200" cap="all" baseline="0"/>
                    </a:p>
                  </a:txBody>
                  <a:tcPr anchor="ctr"/>
                </a:tc>
                <a:tc>
                  <a:txBody>
                    <a:bodyPr/>
                    <a:lstStyle/>
                    <a:p>
                      <a:pPr algn="ctr"/>
                      <a:endParaRPr lang="en-GB" sz="1200" cap="all" baseline="0"/>
                    </a:p>
                  </a:txBody>
                  <a:tcPr anchor="ctr"/>
                </a:tc>
                <a:tc>
                  <a:txBody>
                    <a:bodyPr/>
                    <a:lstStyle/>
                    <a:p>
                      <a:pPr algn="ctr"/>
                      <a:endParaRPr lang="en-GB" sz="1200" cap="all" baseline="0"/>
                    </a:p>
                  </a:txBody>
                  <a:tcPr anchor="ctr"/>
                </a:tc>
                <a:tc>
                  <a:txBody>
                    <a:bodyPr/>
                    <a:lstStyle/>
                    <a:p>
                      <a:pPr algn="ctr"/>
                      <a:r>
                        <a:rPr lang="nb-NO" sz="1200" cap="all" baseline="0"/>
                        <a:t>x</a:t>
                      </a:r>
                      <a:endParaRPr lang="en-GB" sz="1200" cap="all" baseline="0"/>
                    </a:p>
                  </a:txBody>
                  <a:tcPr anchor="ctr"/>
                </a:tc>
                <a:extLst>
                  <a:ext uri="{0D108BD9-81ED-4DB2-BD59-A6C34878D82A}">
                    <a16:rowId xmlns:a16="http://schemas.microsoft.com/office/drawing/2014/main" val="1985326624"/>
                  </a:ext>
                </a:extLst>
              </a:tr>
              <a:tr h="370840">
                <a:tc>
                  <a:txBody>
                    <a:bodyPr/>
                    <a:lstStyle/>
                    <a:p>
                      <a:r>
                        <a:rPr lang="nb-NO" sz="1200"/>
                        <a:t>Technical programme</a:t>
                      </a:r>
                      <a:endParaRPr lang="en-GB" sz="1200"/>
                    </a:p>
                  </a:txBody>
                  <a:tcPr/>
                </a:tc>
                <a:tc>
                  <a:txBody>
                    <a:bodyPr/>
                    <a:lstStyle/>
                    <a:p>
                      <a:pPr algn="ctr"/>
                      <a:r>
                        <a:rPr lang="nb-NO" sz="1200" cap="all" baseline="0"/>
                        <a:t>x</a:t>
                      </a:r>
                      <a:endParaRPr lang="en-GB" sz="1200" cap="all" baseline="0"/>
                    </a:p>
                  </a:txBody>
                  <a:tcPr anchor="ctr"/>
                </a:tc>
                <a:tc>
                  <a:txBody>
                    <a:bodyPr/>
                    <a:lstStyle/>
                    <a:p>
                      <a:pPr algn="ctr"/>
                      <a:r>
                        <a:rPr lang="nb-NO" sz="1200" cap="all" baseline="0"/>
                        <a:t>x</a:t>
                      </a:r>
                      <a:endParaRPr lang="en-GB" sz="1200" cap="all" baseline="0"/>
                    </a:p>
                  </a:txBody>
                  <a:tcPr anchor="ctr"/>
                </a:tc>
                <a:tc>
                  <a:txBody>
                    <a:bodyPr/>
                    <a:lstStyle/>
                    <a:p>
                      <a:pPr algn="ctr"/>
                      <a:r>
                        <a:rPr lang="nb-NO" sz="1200" cap="all" baseline="0"/>
                        <a:t>x</a:t>
                      </a:r>
                      <a:endParaRPr lang="en-GB" sz="1200" cap="all" baseline="0"/>
                    </a:p>
                  </a:txBody>
                  <a:tcPr anchor="ctr"/>
                </a:tc>
                <a:tc>
                  <a:txBody>
                    <a:bodyPr/>
                    <a:lstStyle/>
                    <a:p>
                      <a:pPr algn="ctr"/>
                      <a:endParaRPr lang="en-GB" sz="1200" cap="all" baseline="0"/>
                    </a:p>
                  </a:txBody>
                  <a:tcPr anchor="ctr"/>
                </a:tc>
                <a:extLst>
                  <a:ext uri="{0D108BD9-81ED-4DB2-BD59-A6C34878D82A}">
                    <a16:rowId xmlns:a16="http://schemas.microsoft.com/office/drawing/2014/main" val="1336550699"/>
                  </a:ext>
                </a:extLst>
              </a:tr>
              <a:tr h="370840">
                <a:tc>
                  <a:txBody>
                    <a:bodyPr/>
                    <a:lstStyle/>
                    <a:p>
                      <a:r>
                        <a:rPr lang="nb-NO" sz="1200"/>
                        <a:t>Selection of keynote speakers and invited speakers</a:t>
                      </a:r>
                      <a:endParaRPr lang="en-GB" sz="1200"/>
                    </a:p>
                  </a:txBody>
                  <a:tcPr/>
                </a:tc>
                <a:tc>
                  <a:txBody>
                    <a:bodyPr/>
                    <a:lstStyle/>
                    <a:p>
                      <a:endParaRPr lang="en-GB" sz="1200" cap="all" baseline="0"/>
                    </a:p>
                  </a:txBody>
                  <a:tcPr/>
                </a:tc>
                <a:tc>
                  <a:txBody>
                    <a:bodyPr/>
                    <a:lstStyle/>
                    <a:p>
                      <a:endParaRPr lang="en-GB" sz="1200" cap="all" baseline="0"/>
                    </a:p>
                  </a:txBody>
                  <a:tcPr/>
                </a:tc>
                <a:tc>
                  <a:txBody>
                    <a:bodyPr/>
                    <a:lstStyle/>
                    <a:p>
                      <a:pPr algn="ctr"/>
                      <a:r>
                        <a:rPr lang="nb-NO" sz="1200" cap="all" baseline="0"/>
                        <a:t>x</a:t>
                      </a:r>
                      <a:endParaRPr lang="en-GB" sz="1200" cap="all" baseline="0"/>
                    </a:p>
                  </a:txBody>
                  <a:tcPr anchor="ctr"/>
                </a:tc>
                <a:tc>
                  <a:txBody>
                    <a:bodyPr/>
                    <a:lstStyle/>
                    <a:p>
                      <a:endParaRPr lang="en-GB" sz="1200" cap="all" baseline="0"/>
                    </a:p>
                  </a:txBody>
                  <a:tcPr/>
                </a:tc>
                <a:extLst>
                  <a:ext uri="{0D108BD9-81ED-4DB2-BD59-A6C34878D82A}">
                    <a16:rowId xmlns:a16="http://schemas.microsoft.com/office/drawing/2014/main" val="1450017817"/>
                  </a:ext>
                </a:extLst>
              </a:tr>
              <a:tr h="370840">
                <a:tc>
                  <a:txBody>
                    <a:bodyPr/>
                    <a:lstStyle/>
                    <a:p>
                      <a:r>
                        <a:rPr lang="nb-NO" sz="1200" dirty="0" err="1"/>
                        <a:t>Advice</a:t>
                      </a:r>
                      <a:r>
                        <a:rPr lang="nb-NO" sz="1200" dirty="0"/>
                        <a:t> on </a:t>
                      </a:r>
                      <a:r>
                        <a:rPr lang="nb-NO" sz="1200" dirty="0" err="1"/>
                        <a:t>keynote</a:t>
                      </a:r>
                      <a:r>
                        <a:rPr lang="nb-NO" sz="1200" dirty="0"/>
                        <a:t> speakers</a:t>
                      </a:r>
                      <a:endParaRPr lang="en-GB" sz="1200" dirty="0"/>
                    </a:p>
                  </a:txBody>
                  <a:tcPr/>
                </a:tc>
                <a:tc>
                  <a:txBody>
                    <a:bodyPr/>
                    <a:lstStyle/>
                    <a:p>
                      <a:endParaRPr lang="en-GB" sz="1200" cap="all" baseline="0"/>
                    </a:p>
                  </a:txBody>
                  <a:tcPr/>
                </a:tc>
                <a:tc>
                  <a:txBody>
                    <a:bodyPr/>
                    <a:lstStyle/>
                    <a:p>
                      <a:pPr algn="ctr"/>
                      <a:r>
                        <a:rPr lang="nb-NO" sz="1200" cap="all" baseline="0"/>
                        <a:t>x</a:t>
                      </a:r>
                      <a:endParaRPr lang="en-GB" sz="1200" cap="all" baseline="0"/>
                    </a:p>
                  </a:txBody>
                  <a:tcPr anchor="ctr"/>
                </a:tc>
                <a:tc>
                  <a:txBody>
                    <a:bodyPr/>
                    <a:lstStyle/>
                    <a:p>
                      <a:pPr algn="ctr"/>
                      <a:endParaRPr lang="en-GB" sz="1200" cap="all" baseline="0"/>
                    </a:p>
                  </a:txBody>
                  <a:tcPr anchor="ctr"/>
                </a:tc>
                <a:tc>
                  <a:txBody>
                    <a:bodyPr/>
                    <a:lstStyle/>
                    <a:p>
                      <a:pPr algn="ctr"/>
                      <a:r>
                        <a:rPr lang="nb-NO" sz="1200" cap="all" baseline="0"/>
                        <a:t>x</a:t>
                      </a:r>
                      <a:endParaRPr lang="en-GB" sz="1200" cap="all" baseline="0"/>
                    </a:p>
                  </a:txBody>
                  <a:tcPr anchor="ctr"/>
                </a:tc>
                <a:extLst>
                  <a:ext uri="{0D108BD9-81ED-4DB2-BD59-A6C34878D82A}">
                    <a16:rowId xmlns:a16="http://schemas.microsoft.com/office/drawing/2014/main" val="2573811739"/>
                  </a:ext>
                </a:extLst>
              </a:tr>
              <a:tr h="370840">
                <a:tc>
                  <a:txBody>
                    <a:bodyPr/>
                    <a:lstStyle/>
                    <a:p>
                      <a:r>
                        <a:rPr lang="nb-NO" sz="1200" dirty="0"/>
                        <a:t>Evaluation of </a:t>
                      </a:r>
                      <a:r>
                        <a:rPr lang="nb-NO" sz="1200" dirty="0" err="1"/>
                        <a:t>abstracts</a:t>
                      </a:r>
                      <a:endParaRPr lang="en-GB" sz="1200" dirty="0"/>
                    </a:p>
                  </a:txBody>
                  <a:tcPr/>
                </a:tc>
                <a:tc>
                  <a:txBody>
                    <a:bodyPr/>
                    <a:lstStyle/>
                    <a:p>
                      <a:endParaRPr lang="en-GB" sz="1200" cap="all" baseline="0"/>
                    </a:p>
                  </a:txBody>
                  <a:tcPr/>
                </a:tc>
                <a:tc>
                  <a:txBody>
                    <a:bodyPr/>
                    <a:lstStyle/>
                    <a:p>
                      <a:endParaRPr lang="en-GB" sz="1200" cap="all" baseline="0"/>
                    </a:p>
                  </a:txBody>
                  <a:tcPr/>
                </a:tc>
                <a:tc>
                  <a:txBody>
                    <a:bodyPr/>
                    <a:lstStyle/>
                    <a:p>
                      <a:pPr algn="ctr"/>
                      <a:r>
                        <a:rPr lang="nb-NO" sz="1200" cap="all" baseline="0"/>
                        <a:t>x</a:t>
                      </a:r>
                      <a:endParaRPr lang="en-GB" sz="1200" cap="all" baseline="0"/>
                    </a:p>
                  </a:txBody>
                  <a:tcPr anchor="ctr"/>
                </a:tc>
                <a:tc>
                  <a:txBody>
                    <a:bodyPr/>
                    <a:lstStyle/>
                    <a:p>
                      <a:endParaRPr lang="en-GB" sz="1200" cap="all" baseline="0"/>
                    </a:p>
                  </a:txBody>
                  <a:tcPr/>
                </a:tc>
                <a:extLst>
                  <a:ext uri="{0D108BD9-81ED-4DB2-BD59-A6C34878D82A}">
                    <a16:rowId xmlns:a16="http://schemas.microsoft.com/office/drawing/2014/main" val="3435762265"/>
                  </a:ext>
                </a:extLst>
              </a:tr>
              <a:tr h="370840">
                <a:tc>
                  <a:txBody>
                    <a:bodyPr/>
                    <a:lstStyle/>
                    <a:p>
                      <a:r>
                        <a:rPr lang="nb-NO" sz="1200"/>
                        <a:t>Practicalities during the event</a:t>
                      </a:r>
                      <a:endParaRPr lang="en-GB" sz="1200"/>
                    </a:p>
                  </a:txBody>
                  <a:tcPr/>
                </a:tc>
                <a:tc>
                  <a:txBody>
                    <a:bodyPr/>
                    <a:lstStyle/>
                    <a:p>
                      <a:pPr algn="ctr"/>
                      <a:r>
                        <a:rPr lang="nb-NO" sz="1200" cap="all" baseline="0"/>
                        <a:t>X</a:t>
                      </a:r>
                      <a:endParaRPr lang="en-GB" sz="1200" cap="all" baseline="0"/>
                    </a:p>
                  </a:txBody>
                  <a:tcPr anchor="ctr"/>
                </a:tc>
                <a:tc>
                  <a:txBody>
                    <a:bodyPr/>
                    <a:lstStyle/>
                    <a:p>
                      <a:pPr algn="ctr"/>
                      <a:r>
                        <a:rPr lang="nb-NO" sz="1200" cap="all" baseline="0"/>
                        <a:t>x</a:t>
                      </a:r>
                      <a:endParaRPr lang="en-GB" sz="1200" cap="all" baseline="0"/>
                    </a:p>
                  </a:txBody>
                  <a:tcPr anchor="ctr"/>
                </a:tc>
                <a:tc>
                  <a:txBody>
                    <a:bodyPr/>
                    <a:lstStyle/>
                    <a:p>
                      <a:pPr algn="ctr"/>
                      <a:endParaRPr lang="en-GB" sz="1200" cap="all" baseline="0"/>
                    </a:p>
                  </a:txBody>
                  <a:tcPr anchor="ctr"/>
                </a:tc>
                <a:tc>
                  <a:txBody>
                    <a:bodyPr/>
                    <a:lstStyle/>
                    <a:p>
                      <a:endParaRPr lang="en-GB" sz="1200" cap="all" baseline="0"/>
                    </a:p>
                  </a:txBody>
                  <a:tcPr/>
                </a:tc>
                <a:extLst>
                  <a:ext uri="{0D108BD9-81ED-4DB2-BD59-A6C34878D82A}">
                    <a16:rowId xmlns:a16="http://schemas.microsoft.com/office/drawing/2014/main" val="3798144803"/>
                  </a:ext>
                </a:extLst>
              </a:tr>
              <a:tr h="370840">
                <a:tc>
                  <a:txBody>
                    <a:bodyPr/>
                    <a:lstStyle/>
                    <a:p>
                      <a:r>
                        <a:rPr lang="nb-NO" sz="1200" dirty="0" err="1"/>
                        <a:t>Organize</a:t>
                      </a:r>
                      <a:r>
                        <a:rPr lang="nb-NO" sz="1200" dirty="0"/>
                        <a:t> </a:t>
                      </a:r>
                      <a:r>
                        <a:rPr lang="nb-NO" sz="1200" dirty="0" err="1"/>
                        <a:t>field</a:t>
                      </a:r>
                      <a:r>
                        <a:rPr lang="nb-NO" sz="1200" dirty="0"/>
                        <a:t> </a:t>
                      </a:r>
                      <a:r>
                        <a:rPr lang="nb-NO" sz="1200" dirty="0" err="1"/>
                        <a:t>excursion</a:t>
                      </a:r>
                      <a:r>
                        <a:rPr lang="nb-NO" sz="1200" dirty="0"/>
                        <a:t> on </a:t>
                      </a:r>
                      <a:r>
                        <a:rPr lang="nb-NO" sz="1200" dirty="0" err="1"/>
                        <a:t>Saturday</a:t>
                      </a:r>
                      <a:endParaRPr lang="en-GB" sz="1200" dirty="0"/>
                    </a:p>
                  </a:txBody>
                  <a:tcPr/>
                </a:tc>
                <a:tc>
                  <a:txBody>
                    <a:bodyPr/>
                    <a:lstStyle/>
                    <a:p>
                      <a:pPr algn="ctr"/>
                      <a:r>
                        <a:rPr lang="nb-NO" sz="1200" cap="all" baseline="0"/>
                        <a:t>x</a:t>
                      </a:r>
                      <a:endParaRPr lang="en-GB" sz="1200" cap="all" baseline="0"/>
                    </a:p>
                  </a:txBody>
                  <a:tcPr anchor="ctr"/>
                </a:tc>
                <a:tc>
                  <a:txBody>
                    <a:bodyPr/>
                    <a:lstStyle/>
                    <a:p>
                      <a:pPr algn="ctr"/>
                      <a:r>
                        <a:rPr lang="nb-NO" sz="1200" cap="all" baseline="0"/>
                        <a:t>x</a:t>
                      </a:r>
                      <a:endParaRPr lang="en-GB" sz="1200" cap="all" baseline="0"/>
                    </a:p>
                  </a:txBody>
                  <a:tcPr anchor="ctr"/>
                </a:tc>
                <a:tc>
                  <a:txBody>
                    <a:bodyPr/>
                    <a:lstStyle/>
                    <a:p>
                      <a:pPr algn="ctr"/>
                      <a:endParaRPr lang="en-GB" sz="1200" cap="all" baseline="0"/>
                    </a:p>
                  </a:txBody>
                  <a:tcPr anchor="ctr"/>
                </a:tc>
                <a:tc>
                  <a:txBody>
                    <a:bodyPr/>
                    <a:lstStyle/>
                    <a:p>
                      <a:endParaRPr lang="en-GB" sz="1200" cap="all" baseline="0" dirty="0"/>
                    </a:p>
                  </a:txBody>
                  <a:tcPr/>
                </a:tc>
                <a:extLst>
                  <a:ext uri="{0D108BD9-81ED-4DB2-BD59-A6C34878D82A}">
                    <a16:rowId xmlns:a16="http://schemas.microsoft.com/office/drawing/2014/main" val="1306081222"/>
                  </a:ext>
                </a:extLst>
              </a:tr>
            </a:tbl>
          </a:graphicData>
        </a:graphic>
      </p:graphicFrame>
      <p:pic>
        <p:nvPicPr>
          <p:cNvPr id="1026" name="Picture 2" descr="Forside">
            <a:extLst>
              <a:ext uri="{FF2B5EF4-FFF2-40B4-BE49-F238E27FC236}">
                <a16:creationId xmlns:a16="http://schemas.microsoft.com/office/drawing/2014/main" id="{25216E09-A284-49D3-8E24-F867FF013C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1491630"/>
            <a:ext cx="507993" cy="28024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pload.wikimedia.org/wikipedia/commons/thumb/d/...">
            <a:extLst>
              <a:ext uri="{FF2B5EF4-FFF2-40B4-BE49-F238E27FC236}">
                <a16:creationId xmlns:a16="http://schemas.microsoft.com/office/drawing/2014/main" id="{2268E6C3-3D32-499C-A593-FC5F3C7D2B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490259"/>
            <a:ext cx="385710" cy="2802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orside">
            <a:extLst>
              <a:ext uri="{FF2B5EF4-FFF2-40B4-BE49-F238E27FC236}">
                <a16:creationId xmlns:a16="http://schemas.microsoft.com/office/drawing/2014/main" id="{BB24743D-0CF1-4852-B49A-662EFDFF22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100" y="1490259"/>
            <a:ext cx="507993" cy="280243"/>
          </a:xfrm>
          <a:prstGeom prst="rect">
            <a:avLst/>
          </a:prstGeom>
          <a:noFill/>
          <a:extLst>
            <a:ext uri="{909E8E84-426E-40DD-AFC4-6F175D3DCCD1}">
              <a14:hiddenFill xmlns:a14="http://schemas.microsoft.com/office/drawing/2010/main">
                <a:solidFill>
                  <a:srgbClr val="FFFFFF"/>
                </a:solidFill>
              </a14:hiddenFill>
            </a:ext>
          </a:extLst>
        </p:spPr>
      </p:pic>
      <p:sp>
        <p:nvSpPr>
          <p:cNvPr id="7" name="Plus Sign 6">
            <a:extLst>
              <a:ext uri="{FF2B5EF4-FFF2-40B4-BE49-F238E27FC236}">
                <a16:creationId xmlns:a16="http://schemas.microsoft.com/office/drawing/2014/main" id="{0552ACE5-37F7-40C2-8CAF-D1FA1A57C503}"/>
              </a:ext>
            </a:extLst>
          </p:cNvPr>
          <p:cNvSpPr/>
          <p:nvPr/>
        </p:nvSpPr>
        <p:spPr>
          <a:xfrm>
            <a:off x="6321958" y="1526948"/>
            <a:ext cx="216024" cy="206864"/>
          </a:xfrm>
          <a:prstGeom prst="mathPlu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32" name="Picture 8" descr="Globe, americas, earth Free Icon - Icon-Icons.com">
            <a:extLst>
              <a:ext uri="{FF2B5EF4-FFF2-40B4-BE49-F238E27FC236}">
                <a16:creationId xmlns:a16="http://schemas.microsoft.com/office/drawing/2014/main" id="{B6D8861E-5952-4B56-A139-852F18A50A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8673" y="1430836"/>
            <a:ext cx="399087" cy="39908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2F4B3ED5-EBA0-4D7B-AD31-91385E2B4895}"/>
              </a:ext>
            </a:extLst>
          </p:cNvPr>
          <p:cNvSpPr txBox="1"/>
          <p:nvPr/>
        </p:nvSpPr>
        <p:spPr>
          <a:xfrm>
            <a:off x="7517760" y="1526948"/>
            <a:ext cx="1603631" cy="253916"/>
          </a:xfrm>
          <a:prstGeom prst="rect">
            <a:avLst/>
          </a:prstGeom>
          <a:noFill/>
        </p:spPr>
        <p:txBody>
          <a:bodyPr wrap="square">
            <a:spAutoFit/>
          </a:bodyPr>
          <a:lstStyle/>
          <a:p>
            <a:r>
              <a:rPr lang="nb-NO" sz="1000" b="1">
                <a:solidFill>
                  <a:schemeClr val="bg1"/>
                </a:solidFill>
              </a:rPr>
              <a:t>ISSMGE;ISRM; </a:t>
            </a:r>
            <a:r>
              <a:rPr lang="en-GB" sz="1000" b="1">
                <a:solidFill>
                  <a:schemeClr val="bg1"/>
                </a:solidFill>
              </a:rPr>
              <a:t>IAEG; </a:t>
            </a:r>
            <a:r>
              <a:rPr lang="nb-NO" sz="1000" b="1">
                <a:solidFill>
                  <a:schemeClr val="bg1"/>
                </a:solidFill>
              </a:rPr>
              <a:t>IGS</a:t>
            </a:r>
            <a:endParaRPr lang="nb-NO" sz="1000" b="1" dirty="0">
              <a:solidFill>
                <a:schemeClr val="bg1"/>
              </a:solidFill>
            </a:endParaRPr>
          </a:p>
        </p:txBody>
      </p:sp>
    </p:spTree>
    <p:extLst>
      <p:ext uri="{BB962C8B-B14F-4D97-AF65-F5344CB8AC3E}">
        <p14:creationId xmlns:p14="http://schemas.microsoft.com/office/powerpoint/2010/main" val="931903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Sessions and </a:t>
            </a:r>
            <a:r>
              <a:rPr lang="nb-NO" dirty="0" err="1"/>
              <a:t>topics</a:t>
            </a:r>
            <a:r>
              <a:rPr lang="nb-NO" dirty="0"/>
              <a:t> – </a:t>
            </a:r>
            <a:r>
              <a:rPr lang="nb-NO" dirty="0" err="1"/>
              <a:t>after</a:t>
            </a:r>
            <a:r>
              <a:rPr lang="nb-NO" dirty="0"/>
              <a:t> </a:t>
            </a:r>
            <a:r>
              <a:rPr lang="nb-NO" dirty="0" err="1"/>
              <a:t>discussion</a:t>
            </a:r>
            <a:r>
              <a:rPr lang="nb-NO" dirty="0"/>
              <a:t> </a:t>
            </a:r>
            <a:r>
              <a:rPr lang="nb-NO" dirty="0" err="1"/>
              <a:t>with</a:t>
            </a:r>
            <a:r>
              <a:rPr lang="nb-NO" dirty="0"/>
              <a:t> SC</a:t>
            </a:r>
          </a:p>
        </p:txBody>
      </p:sp>
      <p:sp>
        <p:nvSpPr>
          <p:cNvPr id="3" name="Plassholder for innhold 2"/>
          <p:cNvSpPr>
            <a:spLocks noGrp="1"/>
          </p:cNvSpPr>
          <p:nvPr>
            <p:ph idx="1"/>
          </p:nvPr>
        </p:nvSpPr>
        <p:spPr>
          <a:xfrm>
            <a:off x="827584" y="880220"/>
            <a:ext cx="8136904" cy="3895278"/>
          </a:xfrm>
        </p:spPr>
        <p:txBody>
          <a:bodyPr>
            <a:normAutofit/>
          </a:bodyPr>
          <a:lstStyle/>
          <a:p>
            <a:pPr marL="0" lvl="0" indent="0" algn="just">
              <a:buNone/>
            </a:pPr>
            <a:r>
              <a:rPr lang="en-GB" sz="1800" dirty="0">
                <a:effectLst/>
                <a:latin typeface="Calibri" panose="020F0502020204030204" pitchFamily="34" charset="0"/>
                <a:ea typeface="Times New Roman" panose="02020603050405020304" pitchFamily="18" charset="0"/>
              </a:rPr>
              <a:t>The title and topic of each session will be decided based on the abstracts submitted, reflecting one of the already identified topics. Each abstract will have keywords, so we will be able to identify to which session that abstract belongs. Each technical session will have an invited lecturer.</a:t>
            </a:r>
          </a:p>
          <a:p>
            <a:pPr marL="0" lvl="0" indent="0" algn="just">
              <a:buNone/>
            </a:pPr>
            <a:r>
              <a:rPr lang="en-GB" sz="1800" dirty="0">
                <a:latin typeface="Calibri" panose="020F0502020204030204" pitchFamily="34" charset="0"/>
                <a:ea typeface="Times New Roman" panose="02020603050405020304" pitchFamily="18" charset="0"/>
              </a:rPr>
              <a:t>There will be 5 Technical sessions and 1 Poster Session</a:t>
            </a:r>
          </a:p>
          <a:p>
            <a:pPr marL="0" indent="0" algn="just">
              <a:buNone/>
            </a:pPr>
            <a:endParaRPr lang="en-GB" sz="1800" u="sng" dirty="0">
              <a:effectLst>
                <a:outerShdw blurRad="38100" dist="38100" dir="2700000" algn="tl">
                  <a:srgbClr val="000000">
                    <a:alpha val="43137"/>
                  </a:srgbClr>
                </a:outerShdw>
              </a:effectLst>
              <a:latin typeface="Calibri" panose="020F0502020204030204" pitchFamily="34" charset="0"/>
            </a:endParaRPr>
          </a:p>
          <a:p>
            <a:pPr marL="0" indent="0" algn="just">
              <a:buNone/>
            </a:pPr>
            <a:endParaRPr lang="en-GB" sz="1100" u="sng" dirty="0">
              <a:effectLst>
                <a:outerShdw blurRad="38100" dist="38100" dir="2700000" algn="tl">
                  <a:srgbClr val="000000">
                    <a:alpha val="43137"/>
                  </a:srgbClr>
                </a:outerShdw>
              </a:effectLst>
              <a:latin typeface="Calibri" panose="020F0502020204030204" pitchFamily="34" charset="0"/>
            </a:endParaRPr>
          </a:p>
          <a:p>
            <a:pPr marL="0" indent="0" algn="just">
              <a:buNone/>
            </a:pPr>
            <a:r>
              <a:rPr lang="en-GB" sz="1800" dirty="0">
                <a:latin typeface="Calibri" panose="020F0502020204030204" pitchFamily="34" charset="0"/>
              </a:rPr>
              <a:t>There will be a poster session in the afternoon of the first day, especially for young researchers and students. We are thinking of raising the recognition of the poster session and to have keynote posters (with big names invited), to send specific invitation for giving a poster presentation, which hopefully will attract more people to the poster session, and make it more attractive for younger people to have a poster. </a:t>
            </a:r>
          </a:p>
          <a:p>
            <a:pPr marL="0" lvl="0" indent="0" algn="just">
              <a:buNone/>
            </a:pPr>
            <a:endParaRPr lang="en-GB" sz="1800" dirty="0">
              <a:latin typeface="Calibri" panose="020F0502020204030204" pitchFamily="34" charset="0"/>
              <a:ea typeface="Times New Roman" panose="02020603050405020304" pitchFamily="18" charset="0"/>
            </a:endParaRPr>
          </a:p>
        </p:txBody>
      </p:sp>
      <p:sp>
        <p:nvSpPr>
          <p:cNvPr id="6" name="Plassholder for innhold 2">
            <a:extLst>
              <a:ext uri="{FF2B5EF4-FFF2-40B4-BE49-F238E27FC236}">
                <a16:creationId xmlns:a16="http://schemas.microsoft.com/office/drawing/2014/main" id="{8E0BD1A3-63AB-4A15-838C-45230E0F6D0A}"/>
              </a:ext>
            </a:extLst>
          </p:cNvPr>
          <p:cNvSpPr txBox="1">
            <a:spLocks/>
          </p:cNvSpPr>
          <p:nvPr/>
        </p:nvSpPr>
        <p:spPr>
          <a:xfrm>
            <a:off x="1247784" y="4476319"/>
            <a:ext cx="7859216" cy="598358"/>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Tx/>
              <a:buBlip>
                <a:blip r:embed="rId2"/>
              </a:buBlip>
              <a:defRPr sz="2200" kern="1200" baseline="0">
                <a:solidFill>
                  <a:schemeClr val="bg2">
                    <a:lumMod val="25000"/>
                  </a:schemeClr>
                </a:solidFill>
                <a:latin typeface="+mj-lt"/>
                <a:ea typeface="+mn-ea"/>
                <a:cs typeface="Arial" pitchFamily="34" charset="0"/>
              </a:defRPr>
            </a:lvl1pPr>
            <a:lvl2pPr marL="648000" indent="-285750" algn="l" defTabSz="914400" rtl="0" eaLnBrk="1" latinLnBrk="0" hangingPunct="1">
              <a:spcBef>
                <a:spcPts val="300"/>
              </a:spcBef>
              <a:buFont typeface="Calibri" panose="020F0502020204030204" pitchFamily="34" charset="0"/>
              <a:buChar char="─"/>
              <a:defRPr sz="1800" i="0" kern="1200" baseline="0">
                <a:solidFill>
                  <a:schemeClr val="bg2">
                    <a:lumMod val="25000"/>
                  </a:schemeClr>
                </a:solidFill>
                <a:latin typeface="+mn-lt"/>
                <a:ea typeface="+mn-ea"/>
                <a:cs typeface="Arial" pitchFamily="34" charset="0"/>
              </a:defRPr>
            </a:lvl2pPr>
            <a:lvl3pPr marL="1200150" indent="-285750" algn="l" defTabSz="914400" rtl="0" eaLnBrk="1" latinLnBrk="0" hangingPunct="1">
              <a:spcBef>
                <a:spcPct val="20000"/>
              </a:spcBef>
              <a:buFont typeface="Calibri" panose="020F0502020204030204" pitchFamily="34" charset="0"/>
              <a:buChar char="─"/>
              <a:defRPr sz="1800" kern="1200" baseline="0">
                <a:solidFill>
                  <a:schemeClr val="tx1">
                    <a:lumMod val="75000"/>
                  </a:schemeClr>
                </a:solidFill>
                <a:latin typeface="+mn-lt"/>
                <a:ea typeface="+mn-ea"/>
                <a:cs typeface="Arial" pitchFamily="34" charset="0"/>
              </a:defRPr>
            </a:lvl3pPr>
            <a:lvl4pPr marL="16002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4pPr>
            <a:lvl5pPr marL="20574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nb-NO" sz="1800">
                <a:solidFill>
                  <a:srgbClr val="0070C0"/>
                </a:solidFill>
                <a:latin typeface="Calibri" panose="020F0502020204030204" pitchFamily="34" charset="0"/>
              </a:rPr>
              <a:t>The topic of each session will be announced after the 30th of June</a:t>
            </a:r>
          </a:p>
        </p:txBody>
      </p:sp>
      <p:sp>
        <p:nvSpPr>
          <p:cNvPr id="8" name="Rectangle: Rounded Corners 7">
            <a:extLst>
              <a:ext uri="{FF2B5EF4-FFF2-40B4-BE49-F238E27FC236}">
                <a16:creationId xmlns:a16="http://schemas.microsoft.com/office/drawing/2014/main" id="{27563158-0C97-4927-92AA-AB5D63C68963}"/>
              </a:ext>
            </a:extLst>
          </p:cNvPr>
          <p:cNvSpPr/>
          <p:nvPr/>
        </p:nvSpPr>
        <p:spPr>
          <a:xfrm>
            <a:off x="701824" y="4391898"/>
            <a:ext cx="8262664" cy="6725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omment Important with solid fill">
            <a:extLst>
              <a:ext uri="{FF2B5EF4-FFF2-40B4-BE49-F238E27FC236}">
                <a16:creationId xmlns:a16="http://schemas.microsoft.com/office/drawing/2014/main" id="{958036FC-ECFC-427E-991D-3483C72190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818" y="4391898"/>
            <a:ext cx="652182" cy="652182"/>
          </a:xfrm>
          <a:prstGeom prst="rect">
            <a:avLst/>
          </a:prstGeom>
        </p:spPr>
      </p:pic>
      <p:sp>
        <p:nvSpPr>
          <p:cNvPr id="10" name="Tittel 1">
            <a:extLst>
              <a:ext uri="{FF2B5EF4-FFF2-40B4-BE49-F238E27FC236}">
                <a16:creationId xmlns:a16="http://schemas.microsoft.com/office/drawing/2014/main" id="{5BFBD77E-A3C5-45D5-B2B7-8B3C3311E5F4}"/>
              </a:ext>
            </a:extLst>
          </p:cNvPr>
          <p:cNvSpPr txBox="1">
            <a:spLocks/>
          </p:cNvSpPr>
          <p:nvPr/>
        </p:nvSpPr>
        <p:spPr>
          <a:xfrm>
            <a:off x="837258" y="2249521"/>
            <a:ext cx="7859216" cy="8572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rgbClr val="AD2D2C"/>
                </a:solidFill>
                <a:latin typeface="Times New Roman" panose="02020603050405020304" pitchFamily="18" charset="0"/>
                <a:ea typeface="+mj-ea"/>
                <a:cs typeface="Times New Roman" panose="02020603050405020304" pitchFamily="18" charset="0"/>
              </a:defRPr>
            </a:lvl1pPr>
          </a:lstStyle>
          <a:p>
            <a:r>
              <a:rPr lang="nb-NO" sz="2400" dirty="0">
                <a:latin typeface="+mn-lt"/>
              </a:rPr>
              <a:t>Poster </a:t>
            </a:r>
            <a:r>
              <a:rPr lang="nb-NO" sz="2400" dirty="0" err="1">
                <a:latin typeface="+mn-lt"/>
              </a:rPr>
              <a:t>session</a:t>
            </a:r>
            <a:endParaRPr lang="nb-NO" sz="2400" dirty="0">
              <a:latin typeface="+mn-lt"/>
            </a:endParaRPr>
          </a:p>
        </p:txBody>
      </p:sp>
    </p:spTree>
    <p:extLst>
      <p:ext uri="{BB962C8B-B14F-4D97-AF65-F5344CB8AC3E}">
        <p14:creationId xmlns:p14="http://schemas.microsoft.com/office/powerpoint/2010/main" val="284686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250" fill="hold"/>
                                        <p:tgtEl>
                                          <p:spTgt spid="8"/>
                                        </p:tgtEl>
                                        <p:attrNameLst>
                                          <p:attrName>ppt_x</p:attrName>
                                        </p:attrNameLst>
                                      </p:cBhvr>
                                      <p:tavLst>
                                        <p:tav tm="0">
                                          <p:val>
                                            <p:strVal val="#ppt_x"/>
                                          </p:val>
                                        </p:tav>
                                        <p:tav tm="100000">
                                          <p:val>
                                            <p:strVal val="#ppt_x"/>
                                          </p:val>
                                        </p:tav>
                                      </p:tavLst>
                                    </p:anim>
                                    <p:anim calcmode="lin" valueType="num">
                                      <p:cBhvr additive="base">
                                        <p:cTn id="12" dur="2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a:t>Invited speakers</a:t>
            </a:r>
            <a:endParaRPr lang="nb-NO" dirty="0"/>
          </a:p>
        </p:txBody>
      </p:sp>
      <p:sp>
        <p:nvSpPr>
          <p:cNvPr id="9" name="Plassholder for innhold 2">
            <a:extLst>
              <a:ext uri="{FF2B5EF4-FFF2-40B4-BE49-F238E27FC236}">
                <a16:creationId xmlns:a16="http://schemas.microsoft.com/office/drawing/2014/main" id="{997D97AC-418D-4871-9D3F-E84A390D75CE}"/>
              </a:ext>
            </a:extLst>
          </p:cNvPr>
          <p:cNvSpPr txBox="1">
            <a:spLocks/>
          </p:cNvSpPr>
          <p:nvPr/>
        </p:nvSpPr>
        <p:spPr>
          <a:xfrm>
            <a:off x="714400" y="965280"/>
            <a:ext cx="8250088" cy="4054742"/>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Tx/>
              <a:buBlip>
                <a:blip r:embed="rId3"/>
              </a:buBlip>
              <a:defRPr sz="2200" kern="1200" baseline="0">
                <a:solidFill>
                  <a:schemeClr val="bg2">
                    <a:lumMod val="25000"/>
                  </a:schemeClr>
                </a:solidFill>
                <a:latin typeface="+mj-lt"/>
                <a:ea typeface="+mn-ea"/>
                <a:cs typeface="Arial" pitchFamily="34" charset="0"/>
              </a:defRPr>
            </a:lvl1pPr>
            <a:lvl2pPr marL="648000" indent="-285750" algn="l" defTabSz="914400" rtl="0" eaLnBrk="1" latinLnBrk="0" hangingPunct="1">
              <a:spcBef>
                <a:spcPts val="300"/>
              </a:spcBef>
              <a:buFont typeface="Calibri" panose="020F0502020204030204" pitchFamily="34" charset="0"/>
              <a:buChar char="─"/>
              <a:defRPr sz="1800" i="0" kern="1200" baseline="0">
                <a:solidFill>
                  <a:schemeClr val="bg2">
                    <a:lumMod val="25000"/>
                  </a:schemeClr>
                </a:solidFill>
                <a:latin typeface="+mn-lt"/>
                <a:ea typeface="+mn-ea"/>
                <a:cs typeface="Arial" pitchFamily="34" charset="0"/>
              </a:defRPr>
            </a:lvl2pPr>
            <a:lvl3pPr marL="1200150" indent="-285750" algn="l" defTabSz="914400" rtl="0" eaLnBrk="1" latinLnBrk="0" hangingPunct="1">
              <a:spcBef>
                <a:spcPct val="20000"/>
              </a:spcBef>
              <a:buFont typeface="Calibri" panose="020F0502020204030204" pitchFamily="34" charset="0"/>
              <a:buChar char="─"/>
              <a:defRPr sz="1800" kern="1200" baseline="0">
                <a:solidFill>
                  <a:schemeClr val="tx1">
                    <a:lumMod val="75000"/>
                  </a:schemeClr>
                </a:solidFill>
                <a:latin typeface="+mn-lt"/>
                <a:ea typeface="+mn-ea"/>
                <a:cs typeface="Arial" pitchFamily="34" charset="0"/>
              </a:defRPr>
            </a:lvl3pPr>
            <a:lvl4pPr marL="16002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4pPr>
            <a:lvl5pPr marL="20574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b-NO" sz="1800" dirty="0">
                <a:latin typeface="Calibri" panose="020F0502020204030204" pitchFamily="34" charset="0"/>
              </a:rPr>
              <a:t>Five </a:t>
            </a:r>
            <a:r>
              <a:rPr lang="nb-NO" sz="1800" dirty="0" err="1">
                <a:latin typeface="Calibri" panose="020F0502020204030204" pitchFamily="34" charset="0"/>
              </a:rPr>
              <a:t>invited</a:t>
            </a:r>
            <a:r>
              <a:rPr lang="nb-NO" sz="1800" dirty="0">
                <a:latin typeface="Calibri" panose="020F0502020204030204" pitchFamily="34" charset="0"/>
              </a:rPr>
              <a:t> speakers </a:t>
            </a:r>
            <a:r>
              <a:rPr lang="nb-NO" sz="1800" dirty="0" err="1">
                <a:latin typeface="Calibri" panose="020F0502020204030204" pitchFamily="34" charset="0"/>
              </a:rPr>
              <a:t>are</a:t>
            </a:r>
            <a:r>
              <a:rPr lang="nb-NO" sz="1800" dirty="0">
                <a:latin typeface="Calibri" panose="020F0502020204030204" pitchFamily="34" charset="0"/>
              </a:rPr>
              <a:t> </a:t>
            </a:r>
            <a:r>
              <a:rPr lang="nb-NO" sz="1800" dirty="0" err="1">
                <a:latin typeface="Calibri" panose="020F0502020204030204" pitchFamily="34" charset="0"/>
              </a:rPr>
              <a:t>expected</a:t>
            </a:r>
            <a:r>
              <a:rPr lang="nb-NO" sz="1800" dirty="0">
                <a:latin typeface="Calibri" panose="020F0502020204030204" pitchFamily="34" charset="0"/>
              </a:rPr>
              <a:t>, to be </a:t>
            </a:r>
            <a:r>
              <a:rPr lang="nb-NO" sz="1800" dirty="0" err="1">
                <a:latin typeface="Calibri" panose="020F0502020204030204" pitchFamily="34" charset="0"/>
              </a:rPr>
              <a:t>linked</a:t>
            </a:r>
            <a:r>
              <a:rPr lang="nb-NO" sz="1800" dirty="0">
                <a:latin typeface="Calibri" panose="020F0502020204030204" pitchFamily="34" charset="0"/>
              </a:rPr>
              <a:t> to </a:t>
            </a:r>
            <a:r>
              <a:rPr lang="nb-NO" sz="1800" dirty="0" err="1">
                <a:latin typeface="Calibri" panose="020F0502020204030204" pitchFamily="34" charset="0"/>
              </a:rPr>
              <a:t>each</a:t>
            </a:r>
            <a:r>
              <a:rPr lang="nb-NO" sz="1800" dirty="0">
                <a:latin typeface="Calibri" panose="020F0502020204030204" pitchFamily="34" charset="0"/>
              </a:rPr>
              <a:t> of </a:t>
            </a:r>
            <a:r>
              <a:rPr lang="nb-NO" sz="1800" dirty="0" err="1">
                <a:latin typeface="Calibri" panose="020F0502020204030204" pitchFamily="34" charset="0"/>
              </a:rPr>
              <a:t>the</a:t>
            </a:r>
            <a:r>
              <a:rPr lang="nb-NO" sz="1800" dirty="0">
                <a:latin typeface="Calibri" panose="020F0502020204030204" pitchFamily="34" charset="0"/>
              </a:rPr>
              <a:t> </a:t>
            </a:r>
            <a:r>
              <a:rPr lang="nb-NO" sz="1800" dirty="0" err="1">
                <a:latin typeface="Calibri" panose="020F0502020204030204" pitchFamily="34" charset="0"/>
              </a:rPr>
              <a:t>technical</a:t>
            </a:r>
            <a:r>
              <a:rPr lang="nb-NO" sz="1800" dirty="0">
                <a:latin typeface="Calibri" panose="020F0502020204030204" pitchFamily="34" charset="0"/>
              </a:rPr>
              <a:t> sessions. 20 </a:t>
            </a:r>
            <a:r>
              <a:rPr lang="nb-NO" sz="1800" dirty="0" err="1">
                <a:latin typeface="Calibri" panose="020F0502020204030204" pitchFamily="34" charset="0"/>
              </a:rPr>
              <a:t>minute</a:t>
            </a:r>
            <a:r>
              <a:rPr lang="nb-NO" sz="1800" dirty="0">
                <a:latin typeface="Calibri" panose="020F0502020204030204" pitchFamily="34" charset="0"/>
              </a:rPr>
              <a:t> </a:t>
            </a:r>
            <a:r>
              <a:rPr lang="nb-NO" sz="1800" dirty="0" err="1">
                <a:latin typeface="Calibri" panose="020F0502020204030204" pitchFamily="34" charset="0"/>
              </a:rPr>
              <a:t>presentation</a:t>
            </a:r>
            <a:r>
              <a:rPr lang="nb-NO" sz="1800" dirty="0">
                <a:latin typeface="Calibri" panose="020F0502020204030204" pitchFamily="34" charset="0"/>
              </a:rPr>
              <a:t> at </a:t>
            </a:r>
            <a:r>
              <a:rPr lang="nb-NO" sz="1800" dirty="0" err="1">
                <a:latin typeface="Calibri" panose="020F0502020204030204" pitchFamily="34" charset="0"/>
              </a:rPr>
              <a:t>the</a:t>
            </a:r>
            <a:r>
              <a:rPr lang="nb-NO" sz="1800" dirty="0">
                <a:latin typeface="Calibri" panose="020F0502020204030204" pitchFamily="34" charset="0"/>
              </a:rPr>
              <a:t> </a:t>
            </a:r>
            <a:r>
              <a:rPr lang="nb-NO" sz="1800" dirty="0" err="1">
                <a:latin typeface="Calibri" panose="020F0502020204030204" pitchFamily="34" charset="0"/>
              </a:rPr>
              <a:t>beginning</a:t>
            </a:r>
            <a:r>
              <a:rPr lang="nb-NO" sz="1800" dirty="0">
                <a:latin typeface="Calibri" panose="020F0502020204030204" pitchFamily="34" charset="0"/>
              </a:rPr>
              <a:t> of </a:t>
            </a:r>
            <a:r>
              <a:rPr lang="nb-NO" sz="1800" dirty="0" err="1">
                <a:latin typeface="Calibri" panose="020F0502020204030204" pitchFamily="34" charset="0"/>
              </a:rPr>
              <a:t>each</a:t>
            </a:r>
            <a:r>
              <a:rPr lang="nb-NO" sz="1800" dirty="0">
                <a:latin typeface="Calibri" panose="020F0502020204030204" pitchFamily="34" charset="0"/>
              </a:rPr>
              <a:t> </a:t>
            </a:r>
            <a:r>
              <a:rPr lang="nb-NO" sz="1800" dirty="0" err="1">
                <a:latin typeface="Calibri" panose="020F0502020204030204" pitchFamily="34" charset="0"/>
              </a:rPr>
              <a:t>technical</a:t>
            </a:r>
            <a:r>
              <a:rPr lang="nb-NO" sz="1800" dirty="0">
                <a:latin typeface="Calibri" panose="020F0502020204030204" pitchFamily="34" charset="0"/>
              </a:rPr>
              <a:t> </a:t>
            </a:r>
            <a:r>
              <a:rPr lang="nb-NO" sz="1800" dirty="0" err="1">
                <a:latin typeface="Calibri" panose="020F0502020204030204" pitchFamily="34" charset="0"/>
              </a:rPr>
              <a:t>session</a:t>
            </a:r>
            <a:r>
              <a:rPr lang="nb-NO" sz="1800" dirty="0">
                <a:latin typeface="Calibri" panose="020F0502020204030204" pitchFamily="34" charset="0"/>
              </a:rPr>
              <a:t>. </a:t>
            </a:r>
          </a:p>
          <a:p>
            <a:endParaRPr lang="nb-NO" sz="1800" dirty="0">
              <a:latin typeface="Calibri" panose="020F0502020204030204" pitchFamily="34" charset="0"/>
            </a:endParaRPr>
          </a:p>
          <a:p>
            <a:pPr marL="362250" lvl="1" indent="0">
              <a:buFont typeface="Calibri" panose="020F0502020204030204" pitchFamily="34" charset="0"/>
              <a:buNone/>
            </a:pPr>
            <a:endParaRPr lang="nb-NO" dirty="0"/>
          </a:p>
        </p:txBody>
      </p:sp>
      <p:sp>
        <p:nvSpPr>
          <p:cNvPr id="5" name="Plassholder for innhold 2">
            <a:extLst>
              <a:ext uri="{FF2B5EF4-FFF2-40B4-BE49-F238E27FC236}">
                <a16:creationId xmlns:a16="http://schemas.microsoft.com/office/drawing/2014/main" id="{BF617D47-C6FE-4E98-A694-1FD6C0F02A0F}"/>
              </a:ext>
            </a:extLst>
          </p:cNvPr>
          <p:cNvSpPr txBox="1">
            <a:spLocks/>
          </p:cNvSpPr>
          <p:nvPr/>
        </p:nvSpPr>
        <p:spPr>
          <a:xfrm>
            <a:off x="1023540" y="3150028"/>
            <a:ext cx="7859216" cy="598358"/>
          </a:xfrm>
          <a:prstGeom prst="rect">
            <a:avLst/>
          </a:prstGeom>
          <a:noFill/>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Tx/>
              <a:buBlip>
                <a:blip r:embed="rId3"/>
              </a:buBlip>
              <a:defRPr sz="2200" kern="1200" baseline="0">
                <a:solidFill>
                  <a:schemeClr val="bg2">
                    <a:lumMod val="25000"/>
                  </a:schemeClr>
                </a:solidFill>
                <a:latin typeface="+mj-lt"/>
                <a:ea typeface="+mn-ea"/>
                <a:cs typeface="Arial" pitchFamily="34" charset="0"/>
              </a:defRPr>
            </a:lvl1pPr>
            <a:lvl2pPr marL="648000" indent="-285750" algn="l" defTabSz="914400" rtl="0" eaLnBrk="1" latinLnBrk="0" hangingPunct="1">
              <a:spcBef>
                <a:spcPts val="300"/>
              </a:spcBef>
              <a:buFont typeface="Calibri" panose="020F0502020204030204" pitchFamily="34" charset="0"/>
              <a:buChar char="─"/>
              <a:defRPr sz="1800" i="0" kern="1200" baseline="0">
                <a:solidFill>
                  <a:schemeClr val="bg2">
                    <a:lumMod val="25000"/>
                  </a:schemeClr>
                </a:solidFill>
                <a:latin typeface="+mn-lt"/>
                <a:ea typeface="+mn-ea"/>
                <a:cs typeface="Arial" pitchFamily="34" charset="0"/>
              </a:defRPr>
            </a:lvl2pPr>
            <a:lvl3pPr marL="1200150" indent="-285750" algn="l" defTabSz="914400" rtl="0" eaLnBrk="1" latinLnBrk="0" hangingPunct="1">
              <a:spcBef>
                <a:spcPct val="20000"/>
              </a:spcBef>
              <a:buFont typeface="Calibri" panose="020F0502020204030204" pitchFamily="34" charset="0"/>
              <a:buChar char="─"/>
              <a:defRPr sz="1800" kern="1200" baseline="0">
                <a:solidFill>
                  <a:schemeClr val="tx1">
                    <a:lumMod val="75000"/>
                  </a:schemeClr>
                </a:solidFill>
                <a:latin typeface="+mn-lt"/>
                <a:ea typeface="+mn-ea"/>
                <a:cs typeface="Arial" pitchFamily="34" charset="0"/>
              </a:defRPr>
            </a:lvl3pPr>
            <a:lvl4pPr marL="16002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4pPr>
            <a:lvl5pPr marL="2057400" indent="-228600" algn="l" defTabSz="914400" rtl="0" eaLnBrk="1" latinLnBrk="0" hangingPunct="1">
              <a:spcBef>
                <a:spcPct val="20000"/>
              </a:spcBef>
              <a:buFontTx/>
              <a:buNone/>
              <a:defRPr sz="1800" kern="1200" baseline="0">
                <a:solidFill>
                  <a:schemeClr val="tx1">
                    <a:lumMod val="75000"/>
                  </a:schemeClr>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en-GB" sz="1800" dirty="0">
                <a:solidFill>
                  <a:srgbClr val="0070C0"/>
                </a:solidFill>
                <a:latin typeface="Calibri" panose="020F0502020204030204" pitchFamily="34" charset="0"/>
              </a:rPr>
              <a:t>The names of the invited speakers will be chosen depending on the number and topics of  abstracts we would receive, and the topics of those abstracts regrouped in sessions.</a:t>
            </a:r>
          </a:p>
          <a:p>
            <a:pPr>
              <a:buFont typeface="Wingdings" panose="05000000000000000000" pitchFamily="2" charset="2"/>
              <a:buChar char="q"/>
            </a:pPr>
            <a:endParaRPr lang="en-GB" sz="1800" dirty="0">
              <a:solidFill>
                <a:srgbClr val="0070C0"/>
              </a:solidFill>
              <a:latin typeface="Calibri" panose="020F0502020204030204" pitchFamily="34" charset="0"/>
            </a:endParaRPr>
          </a:p>
        </p:txBody>
      </p:sp>
      <p:sp>
        <p:nvSpPr>
          <p:cNvPr id="7" name="Rectangle: Rounded Corners 6">
            <a:extLst>
              <a:ext uri="{FF2B5EF4-FFF2-40B4-BE49-F238E27FC236}">
                <a16:creationId xmlns:a16="http://schemas.microsoft.com/office/drawing/2014/main" id="{44032866-FFBF-49EC-935F-B895820E3652}"/>
              </a:ext>
            </a:extLst>
          </p:cNvPr>
          <p:cNvSpPr/>
          <p:nvPr/>
        </p:nvSpPr>
        <p:spPr>
          <a:xfrm>
            <a:off x="440668" y="3075806"/>
            <a:ext cx="8379804" cy="6725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Graphic 7" descr="Comment Important with solid fill">
            <a:extLst>
              <a:ext uri="{FF2B5EF4-FFF2-40B4-BE49-F238E27FC236}">
                <a16:creationId xmlns:a16="http://schemas.microsoft.com/office/drawing/2014/main" id="{1143EA97-577B-4DC8-8C3E-B36B3E66556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1493" y="3086005"/>
            <a:ext cx="652182" cy="652182"/>
          </a:xfrm>
          <a:prstGeom prst="rect">
            <a:avLst/>
          </a:prstGeom>
        </p:spPr>
      </p:pic>
    </p:spTree>
    <p:extLst>
      <p:ext uri="{BB962C8B-B14F-4D97-AF65-F5344CB8AC3E}">
        <p14:creationId xmlns:p14="http://schemas.microsoft.com/office/powerpoint/2010/main" val="138373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ppt_x"/>
                                          </p:val>
                                        </p:tav>
                                        <p:tav tm="100000">
                                          <p:val>
                                            <p:strVal val="#ppt_x"/>
                                          </p:val>
                                        </p:tav>
                                      </p:tavLst>
                                    </p:anim>
                                    <p:anim calcmode="lin" valueType="num">
                                      <p:cBhvr additive="base">
                                        <p:cTn id="8" dur="2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50" fill="hold"/>
                                        <p:tgtEl>
                                          <p:spTgt spid="7"/>
                                        </p:tgtEl>
                                        <p:attrNameLst>
                                          <p:attrName>ppt_x</p:attrName>
                                        </p:attrNameLst>
                                      </p:cBhvr>
                                      <p:tavLst>
                                        <p:tav tm="0">
                                          <p:val>
                                            <p:strVal val="#ppt_x"/>
                                          </p:val>
                                        </p:tav>
                                        <p:tav tm="100000">
                                          <p:val>
                                            <p:strVal val="#ppt_x"/>
                                          </p:val>
                                        </p:tav>
                                      </p:tavLst>
                                    </p:anim>
                                    <p:anim calcmode="lin" valueType="num">
                                      <p:cBhvr additive="base">
                                        <p:cTn id="12" dur="2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Seks etasjer, et hav av muligheter - Deichman.no">
            <a:extLst>
              <a:ext uri="{FF2B5EF4-FFF2-40B4-BE49-F238E27FC236}">
                <a16:creationId xmlns:a16="http://schemas.microsoft.com/office/drawing/2014/main" id="{3CF6993F-79F5-4E0F-921D-F7DBEBE4F46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8336"/>
          <a:stretch/>
        </p:blipFill>
        <p:spPr bwMode="auto">
          <a:xfrm>
            <a:off x="1984781" y="2544092"/>
            <a:ext cx="2069267" cy="1688145"/>
          </a:xfrm>
          <a:prstGeom prst="rect">
            <a:avLst/>
          </a:prstGeom>
          <a:noFill/>
          <a:extLst>
            <a:ext uri="{909E8E84-426E-40DD-AFC4-6F175D3DCCD1}">
              <a14:hiddenFill xmlns:a14="http://schemas.microsoft.com/office/drawing/2010/main">
                <a:solidFill>
                  <a:srgbClr val="FFFFFF"/>
                </a:solidFill>
              </a14:hiddenFill>
            </a:ext>
          </a:extLst>
        </p:spPr>
      </p:pic>
      <p:sp>
        <p:nvSpPr>
          <p:cNvPr id="2" name="Tittel 1"/>
          <p:cNvSpPr>
            <a:spLocks noGrp="1"/>
          </p:cNvSpPr>
          <p:nvPr>
            <p:ph type="title"/>
          </p:nvPr>
        </p:nvSpPr>
        <p:spPr>
          <a:xfrm>
            <a:off x="827584" y="123478"/>
            <a:ext cx="7859216" cy="857250"/>
          </a:xfrm>
        </p:spPr>
        <p:txBody>
          <a:bodyPr anchor="ctr">
            <a:normAutofit/>
          </a:bodyPr>
          <a:lstStyle/>
          <a:p>
            <a:r>
              <a:rPr lang="nb-NO"/>
              <a:t>The venue – Deichman library Bjørvika</a:t>
            </a:r>
            <a:endParaRPr lang="nb-NO" dirty="0"/>
          </a:p>
        </p:txBody>
      </p:sp>
      <p:pic>
        <p:nvPicPr>
          <p:cNvPr id="4" name="Picture 3">
            <a:extLst>
              <a:ext uri="{FF2B5EF4-FFF2-40B4-BE49-F238E27FC236}">
                <a16:creationId xmlns:a16="http://schemas.microsoft.com/office/drawing/2014/main" id="{8801F51F-96CC-4FD1-9D0B-FC5DB8F9F02B}"/>
              </a:ext>
            </a:extLst>
          </p:cNvPr>
          <p:cNvPicPr>
            <a:picLocks noChangeAspect="1"/>
          </p:cNvPicPr>
          <p:nvPr/>
        </p:nvPicPr>
        <p:blipFill rotWithShape="1">
          <a:blip r:embed="rId4"/>
          <a:srcRect l="8992" r="10909" b="-4"/>
          <a:stretch/>
        </p:blipFill>
        <p:spPr>
          <a:xfrm>
            <a:off x="274136" y="2544092"/>
            <a:ext cx="2039357" cy="1699546"/>
          </a:xfrm>
          <a:prstGeom prst="rect">
            <a:avLst/>
          </a:prstGeom>
          <a:noFill/>
        </p:spPr>
      </p:pic>
      <p:pic>
        <p:nvPicPr>
          <p:cNvPr id="2050" name="Picture 2" descr="Et bibliotek for fremtiden | DOGA">
            <a:extLst>
              <a:ext uri="{FF2B5EF4-FFF2-40B4-BE49-F238E27FC236}">
                <a16:creationId xmlns:a16="http://schemas.microsoft.com/office/drawing/2014/main" id="{F4518BC2-C35F-4899-89C4-F952C4FE2E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136" y="911263"/>
            <a:ext cx="3779912" cy="1637962"/>
          </a:xfrm>
          <a:prstGeom prst="rect">
            <a:avLst/>
          </a:prstGeom>
          <a:noFill/>
          <a:extLst>
            <a:ext uri="{909E8E84-426E-40DD-AFC4-6F175D3DCCD1}">
              <a14:hiddenFill xmlns:a14="http://schemas.microsoft.com/office/drawing/2010/main">
                <a:solidFill>
                  <a:srgbClr val="FFFFFF"/>
                </a:solidFill>
              </a14:hiddenFill>
            </a:ext>
          </a:extLst>
        </p:spPr>
      </p:pic>
      <p:sp>
        <p:nvSpPr>
          <p:cNvPr id="15" name="Content Placeholder 4">
            <a:extLst>
              <a:ext uri="{FF2B5EF4-FFF2-40B4-BE49-F238E27FC236}">
                <a16:creationId xmlns:a16="http://schemas.microsoft.com/office/drawing/2014/main" id="{482F4829-0B31-43DA-A4E3-7524C2100AF9}"/>
              </a:ext>
            </a:extLst>
          </p:cNvPr>
          <p:cNvSpPr>
            <a:spLocks noGrp="1"/>
          </p:cNvSpPr>
          <p:nvPr>
            <p:ph sz="half" idx="1"/>
          </p:nvPr>
        </p:nvSpPr>
        <p:spPr>
          <a:xfrm>
            <a:off x="5652120" y="1276161"/>
            <a:ext cx="3703141" cy="3086100"/>
          </a:xfrm>
        </p:spPr>
        <p:txBody>
          <a:bodyPr>
            <a:normAutofit/>
          </a:bodyPr>
          <a:lstStyle/>
          <a:p>
            <a:endParaRPr lang="nb-NO"/>
          </a:p>
          <a:p>
            <a:endParaRPr lang="nb-NO"/>
          </a:p>
        </p:txBody>
      </p:sp>
      <p:pic>
        <p:nvPicPr>
          <p:cNvPr id="16" name="Picture 15">
            <a:extLst>
              <a:ext uri="{FF2B5EF4-FFF2-40B4-BE49-F238E27FC236}">
                <a16:creationId xmlns:a16="http://schemas.microsoft.com/office/drawing/2014/main" id="{16F03702-1B14-4025-B8CD-D266C8A0A3D9}"/>
              </a:ext>
            </a:extLst>
          </p:cNvPr>
          <p:cNvPicPr>
            <a:picLocks noChangeAspect="1"/>
          </p:cNvPicPr>
          <p:nvPr/>
        </p:nvPicPr>
        <p:blipFill rotWithShape="1">
          <a:blip r:embed="rId6"/>
          <a:srcRect t="14789"/>
          <a:stretch/>
        </p:blipFill>
        <p:spPr>
          <a:xfrm>
            <a:off x="4499992" y="874505"/>
            <a:ext cx="3957711" cy="2027135"/>
          </a:xfrm>
          <a:prstGeom prst="rect">
            <a:avLst/>
          </a:prstGeom>
        </p:spPr>
      </p:pic>
      <p:sp>
        <p:nvSpPr>
          <p:cNvPr id="20" name="TextBox 19">
            <a:extLst>
              <a:ext uri="{FF2B5EF4-FFF2-40B4-BE49-F238E27FC236}">
                <a16:creationId xmlns:a16="http://schemas.microsoft.com/office/drawing/2014/main" id="{2023C45B-5CE3-4B4F-B73F-0F47E7FCE1A3}"/>
              </a:ext>
            </a:extLst>
          </p:cNvPr>
          <p:cNvSpPr txBox="1"/>
          <p:nvPr/>
        </p:nvSpPr>
        <p:spPr>
          <a:xfrm>
            <a:off x="149747" y="4268686"/>
            <a:ext cx="4676502" cy="276999"/>
          </a:xfrm>
          <a:prstGeom prst="rect">
            <a:avLst/>
          </a:prstGeom>
          <a:noFill/>
        </p:spPr>
        <p:txBody>
          <a:bodyPr wrap="square">
            <a:spAutoFit/>
          </a:bodyPr>
          <a:lstStyle/>
          <a:p>
            <a:r>
              <a:rPr lang="en-GB" sz="1200">
                <a:hlinkClick r:id="rId7"/>
              </a:rPr>
              <a:t>https://deichman.no/bibliotekene/bj%C3%B8rvika</a:t>
            </a:r>
            <a:r>
              <a:rPr lang="en-GB" sz="1200"/>
              <a:t> </a:t>
            </a:r>
          </a:p>
        </p:txBody>
      </p:sp>
      <p:pic>
        <p:nvPicPr>
          <p:cNvPr id="7" name="Picture 6">
            <a:extLst>
              <a:ext uri="{FF2B5EF4-FFF2-40B4-BE49-F238E27FC236}">
                <a16:creationId xmlns:a16="http://schemas.microsoft.com/office/drawing/2014/main" id="{75065F98-6D02-42E3-BA7B-9A3900CBE5E8}"/>
              </a:ext>
            </a:extLst>
          </p:cNvPr>
          <p:cNvPicPr>
            <a:picLocks noChangeAspect="1"/>
          </p:cNvPicPr>
          <p:nvPr/>
        </p:nvPicPr>
        <p:blipFill>
          <a:blip r:embed="rId8"/>
          <a:stretch>
            <a:fillRect/>
          </a:stretch>
        </p:blipFill>
        <p:spPr>
          <a:xfrm>
            <a:off x="4503222" y="3008716"/>
            <a:ext cx="3957711" cy="1734774"/>
          </a:xfrm>
          <a:prstGeom prst="rect">
            <a:avLst/>
          </a:prstGeom>
        </p:spPr>
      </p:pic>
      <p:sp>
        <p:nvSpPr>
          <p:cNvPr id="8" name="TextBox 7">
            <a:extLst>
              <a:ext uri="{FF2B5EF4-FFF2-40B4-BE49-F238E27FC236}">
                <a16:creationId xmlns:a16="http://schemas.microsoft.com/office/drawing/2014/main" id="{6C7AEF33-CFBC-411A-A3B8-70F12BD6F247}"/>
              </a:ext>
            </a:extLst>
          </p:cNvPr>
          <p:cNvSpPr txBox="1"/>
          <p:nvPr/>
        </p:nvSpPr>
        <p:spPr>
          <a:xfrm>
            <a:off x="4499992" y="801733"/>
            <a:ext cx="2174634" cy="430887"/>
          </a:xfrm>
          <a:prstGeom prst="rect">
            <a:avLst/>
          </a:prstGeom>
          <a:noFill/>
        </p:spPr>
        <p:txBody>
          <a:bodyPr wrap="none" rtlCol="0">
            <a:spAutoFit/>
          </a:bodyPr>
          <a:lstStyle/>
          <a:p>
            <a:r>
              <a:rPr lang="nb-NO" sz="2200">
                <a:solidFill>
                  <a:schemeClr val="bg1"/>
                </a:solidFill>
              </a:rPr>
              <a:t>Conference room</a:t>
            </a:r>
            <a:endParaRPr lang="en-GB" sz="2200" dirty="0" err="1">
              <a:solidFill>
                <a:schemeClr val="bg1"/>
              </a:solidFill>
            </a:endParaRPr>
          </a:p>
        </p:txBody>
      </p:sp>
      <p:sp>
        <p:nvSpPr>
          <p:cNvPr id="18" name="TextBox 17">
            <a:extLst>
              <a:ext uri="{FF2B5EF4-FFF2-40B4-BE49-F238E27FC236}">
                <a16:creationId xmlns:a16="http://schemas.microsoft.com/office/drawing/2014/main" id="{086B6DB6-A458-4943-B505-56CE22375605}"/>
              </a:ext>
            </a:extLst>
          </p:cNvPr>
          <p:cNvSpPr txBox="1"/>
          <p:nvPr/>
        </p:nvSpPr>
        <p:spPr>
          <a:xfrm>
            <a:off x="4499992" y="4664768"/>
            <a:ext cx="1390124" cy="430887"/>
          </a:xfrm>
          <a:prstGeom prst="rect">
            <a:avLst/>
          </a:prstGeom>
          <a:noFill/>
        </p:spPr>
        <p:txBody>
          <a:bodyPr wrap="none" rtlCol="0">
            <a:spAutoFit/>
          </a:bodyPr>
          <a:lstStyle/>
          <a:p>
            <a:r>
              <a:rPr lang="nb-NO" sz="2200" dirty="0" err="1"/>
              <a:t>Icebreaker</a:t>
            </a:r>
            <a:endParaRPr lang="en-GB" sz="2200" dirty="0" err="1"/>
          </a:p>
        </p:txBody>
      </p:sp>
    </p:spTree>
    <p:extLst>
      <p:ext uri="{BB962C8B-B14F-4D97-AF65-F5344CB8AC3E}">
        <p14:creationId xmlns:p14="http://schemas.microsoft.com/office/powerpoint/2010/main" val="28439515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tema">
  <a:themeElements>
    <a:clrScheme name="Egendefinert 1">
      <a:dk1>
        <a:srgbClr val="262626"/>
      </a:dk1>
      <a:lt1>
        <a:sysClr val="window" lastClr="FFFFFF"/>
      </a:lt1>
      <a:dk2>
        <a:srgbClr val="000000"/>
      </a:dk2>
      <a:lt2>
        <a:srgbClr val="D9D9D6"/>
      </a:lt2>
      <a:accent1>
        <a:srgbClr val="AB2328"/>
      </a:accent1>
      <a:accent2>
        <a:srgbClr val="DFC2C3"/>
      </a:accent2>
      <a:accent3>
        <a:srgbClr val="F39662"/>
      </a:accent3>
      <a:accent4>
        <a:srgbClr val="5EC8E5"/>
      </a:accent4>
      <a:accent5>
        <a:srgbClr val="6ECD9C"/>
      </a:accent5>
      <a:accent6>
        <a:srgbClr val="E1CC52"/>
      </a:accent6>
      <a:hlink>
        <a:srgbClr val="5EC8E5"/>
      </a:hlink>
      <a:folHlink>
        <a:srgbClr val="AB2328"/>
      </a:folHlink>
    </a:clrScheme>
    <a:fontScheme name="Egendefinert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85750" indent="-285750">
          <a:buFontTx/>
          <a:buBlip>
            <a:blip xmlns:r="http://schemas.openxmlformats.org/officeDocument/2006/relationships" r:embed="rId1"/>
          </a:buBlip>
          <a:defRPr sz="2200" dirty="0" err="1" smtClean="0"/>
        </a:defPPr>
      </a:lstStyle>
    </a:txDef>
  </a:objectDefaults>
  <a:extraClrSchemeLst/>
  <a:extLst>
    <a:ext uri="{05A4C25C-085E-4340-85A3-A5531E510DB2}">
      <thm15:themeFamily xmlns:thm15="http://schemas.microsoft.com/office/thememl/2012/main" name="NGI_Lys_NO hvite slides.potx" id="{9E085D6D-43A4-4E81-985E-D47C42465CC9}" vid="{4FBB0B26-CDB4-41B7-9F7D-C58C10789D8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NGI_Lys_NO hvite slides</Template>
  <TotalTime>0</TotalTime>
  <Words>1073</Words>
  <Application>Microsoft Office PowerPoint</Application>
  <PresentationFormat>On-screen Show (16:9)</PresentationFormat>
  <Paragraphs>136</Paragraphs>
  <Slides>10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Symbol</vt:lpstr>
      <vt:lpstr>Times New Roman</vt:lpstr>
      <vt:lpstr>Wingdings</vt:lpstr>
      <vt:lpstr>Office-tema</vt:lpstr>
      <vt:lpstr>3rd JTC1 workshop  Status for meeting JTC1 pr 1st May 2022</vt:lpstr>
      <vt:lpstr>Title: Impact of global changes on landslide risk</vt:lpstr>
      <vt:lpstr>Dates, deadlines and registration</vt:lpstr>
      <vt:lpstr>Keynote speakers</vt:lpstr>
      <vt:lpstr>Steering Committee</vt:lpstr>
      <vt:lpstr>Organisation – Responsibilities of committees  </vt:lpstr>
      <vt:lpstr>Sessions and topics – after discussion with SC</vt:lpstr>
      <vt:lpstr>Invited speakers</vt:lpstr>
      <vt:lpstr>The venue – Deichman library Bjørvika</vt:lpstr>
      <vt:lpstr>Two requests/questions to JTC1 members:</vt:lpstr>
    </vt:vector>
  </TitlesOfParts>
  <Company>NGI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meeting JTC1</dc:title>
  <dc:creator>Vittoria Capobianco</dc:creator>
  <cp:lastModifiedBy>Suzanne Lacasse</cp:lastModifiedBy>
  <cp:revision>96</cp:revision>
  <cp:lastPrinted>2014-12-08T10:13:15Z</cp:lastPrinted>
  <dcterms:created xsi:type="dcterms:W3CDTF">2021-10-27T11:29:11Z</dcterms:created>
  <dcterms:modified xsi:type="dcterms:W3CDTF">2022-05-04T08:08:49Z</dcterms:modified>
  <cp:contentStatus>Revisjon mal: 2018-02-08</cp:contentStatus>
</cp:coreProperties>
</file>