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AB690-9FF8-9C60-8234-82D0AE1F85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82711-E006-83EF-E878-8426149A17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DF790-B573-799F-9382-AB6037B59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28A6-2FA4-4D07-A702-106E55D100B9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7B092-F6FE-191E-4565-9C2739E36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1E052-B45B-EE1E-CA72-0BE9F311B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129E3-701A-4CB1-A2F8-DF0FE1800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03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511B5-B605-EEDF-DA4E-BA9537DEE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1C90D6-25E4-4262-07A4-A777317F63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93F2C-CB45-80AC-1D7F-2BFFCEB27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28A6-2FA4-4D07-A702-106E55D100B9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E59CA-7B67-5922-B13F-CC9432099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10D78-2459-C857-2B23-A54A07BAC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129E3-701A-4CB1-A2F8-DF0FE1800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26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471A81-9CAA-2C37-F714-45E687AE12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A77D18-5A60-81B7-1241-223BC2779A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5D5D6-D9DC-03B3-8F8E-E3B168869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28A6-2FA4-4D07-A702-106E55D100B9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17459-C45E-13C6-33D9-07C3C5F98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02F92-028F-64EB-B3FB-9E56D0F27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129E3-701A-4CB1-A2F8-DF0FE1800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2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E23FE-2E7F-5837-E410-B08E28044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3262C-E8C3-6B30-78AF-D2904CFF1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B8D8A-63FC-5032-E238-B5E66D055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28A6-2FA4-4D07-A702-106E55D100B9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979A5-251D-75CB-42E4-658D3B41C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9056A-F6AB-0299-A1A9-7FAF76B7C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129E3-701A-4CB1-A2F8-DF0FE1800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953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AD205-031E-C584-34F0-4458ED332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3B79F7-0EC0-BD23-400A-2E6F65895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1A9C9-C741-31AB-0C9B-D0FD0470E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28A6-2FA4-4D07-A702-106E55D100B9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6CC1F-6830-D0C6-3E3E-14662C2BD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C22B0-B9FD-DC7D-29CF-AA72C345F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129E3-701A-4CB1-A2F8-DF0FE1800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04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B3476-C3FC-EC09-DA6F-9C649930C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8B27B-0C3D-958B-CCE4-6AC2284D26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ED7D49-E2D7-702E-E61E-7D08EE7811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B81EFC-AB6C-6077-DB87-1E281DA02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28A6-2FA4-4D07-A702-106E55D100B9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3A2A3-E392-2A9D-C9B3-C12849ED7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6B913B-A5D0-6388-FE66-6D7BACFB0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129E3-701A-4CB1-A2F8-DF0FE1800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7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0801C-32E1-4154-CFCB-A551A92B6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2496B-5EB7-2CA6-2629-41637EBD0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56DD5-E597-7A80-DCF5-F52CDAFF9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3F27D8-0CD1-D34C-CF5F-E989AA84F1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FC8F72-283D-9DBE-9F9B-2117AE51FE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F67897-E96C-CF2A-C05E-D5138E5E8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28A6-2FA4-4D07-A702-106E55D100B9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B91F7F-F85A-D72E-20F1-D68D566D4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B62FE2-9B28-8EE9-B869-6A6C987C1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129E3-701A-4CB1-A2F8-DF0FE1800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34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84830-4C73-7B37-9E92-46FDD7A5B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3A94FE-1408-551C-4AE1-E7E60ACA0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28A6-2FA4-4D07-A702-106E55D100B9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858620-01E8-6DAC-4D61-CCDBFEB7A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F66A3-921C-E3FB-B22B-96100C66F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129E3-701A-4CB1-A2F8-DF0FE1800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9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F29080-C4BC-B3C6-F1D0-C9365BDA7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28A6-2FA4-4D07-A702-106E55D100B9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8A9091-BCD3-C647-ED76-AFE87EBAA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1B89A-8323-C5DF-F41C-599E5F265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129E3-701A-4CB1-A2F8-DF0FE1800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7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4FB31-E91C-0DF0-8AAF-29ED8A114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50046-A282-F631-F6B4-166DC4E40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4EA2EF-0DB3-57F3-19E7-119545DE7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DBE8ED-78E4-0B4D-31FC-7CC6549CF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28A6-2FA4-4D07-A702-106E55D100B9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4F2B0E-2A78-C660-B8E1-DB9C856D9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EC211C-4012-472F-5164-22F59B47D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129E3-701A-4CB1-A2F8-DF0FE1800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14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F3FCC-B582-AFE6-3F39-C4890C11C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174043-101C-828D-5AC9-25445FF043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96F3F3-425C-61D2-F8D9-6D5E0B15D4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81DFE-8678-5DA9-D361-F294C2659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28A6-2FA4-4D07-A702-106E55D100B9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F020B7-DE1C-7DCE-59A8-275E48784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600B63-BD34-50F1-337F-7F7AE43E2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129E3-701A-4CB1-A2F8-DF0FE1800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61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A17024-099B-E461-92C8-A87ABE86A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1890B-70C9-7730-C8ED-037386B4B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AE336-C626-9A70-354F-E214DAB797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A28A6-2FA4-4D07-A702-106E55D100B9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40C35-E44F-1E80-E1A7-4992550892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129E3-701A-4CB1-A2F8-DF0FE18007E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1AB6C6-66CF-1A95-BD78-A360D5654781}"/>
              </a:ext>
            </a:extLst>
          </p:cNvPr>
          <p:cNvSpPr txBox="1"/>
          <p:nvPr userDrawn="1"/>
        </p:nvSpPr>
        <p:spPr>
          <a:xfrm>
            <a:off x="5681978" y="6492875"/>
            <a:ext cx="4732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[ </a:t>
            </a:r>
            <a:fld id="{144D2CCB-F91D-4F39-872D-3D886511165D}" type="slidenum">
              <a:rPr lang="en-US" sz="1000" smtClean="0"/>
              <a:t>‹#›</a:t>
            </a:fld>
            <a:r>
              <a:rPr lang="en-US" sz="1000" dirty="0"/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3397487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lectimes.com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D3BBB17-B44E-FC4B-3009-A9ABDB29646B}"/>
              </a:ext>
            </a:extLst>
          </p:cNvPr>
          <p:cNvSpPr/>
          <p:nvPr/>
        </p:nvSpPr>
        <p:spPr>
          <a:xfrm>
            <a:off x="1" y="4133850"/>
            <a:ext cx="12192000" cy="272415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73B7C6-4309-744E-A874-80C0F40C1DC8}"/>
              </a:ext>
            </a:extLst>
          </p:cNvPr>
          <p:cNvSpPr txBox="1"/>
          <p:nvPr/>
        </p:nvSpPr>
        <p:spPr>
          <a:xfrm>
            <a:off x="776287" y="4529406"/>
            <a:ext cx="106394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50" charset="-127"/>
                <a:cs typeface="+mn-cs"/>
              </a:rPr>
              <a:t>에너지 전환의 현실적 이슈와 실현 방안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F10376-174A-4B16-6805-357CB04AE08C}"/>
              </a:ext>
            </a:extLst>
          </p:cNvPr>
          <p:cNvSpPr txBox="1"/>
          <p:nvPr/>
        </p:nvSpPr>
        <p:spPr>
          <a:xfrm>
            <a:off x="4846298" y="5309682"/>
            <a:ext cx="2499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2025. 08. 18</a:t>
            </a:r>
          </a:p>
        </p:txBody>
      </p:sp>
    </p:spTree>
    <p:extLst>
      <p:ext uri="{BB962C8B-B14F-4D97-AF65-F5344CB8AC3E}">
        <p14:creationId xmlns:p14="http://schemas.microsoft.com/office/powerpoint/2010/main" val="3939829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C3C310-483C-4256-8209-FD3D6DBEC8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D90203-C557-CE21-C6B3-66BF5D650486}"/>
              </a:ext>
            </a:extLst>
          </p:cNvPr>
          <p:cNvSpPr/>
          <p:nvPr/>
        </p:nvSpPr>
        <p:spPr>
          <a:xfrm>
            <a:off x="0" y="0"/>
            <a:ext cx="12192000" cy="8763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34621F-2BB6-2D9D-6DCF-3D2E78E21699}"/>
              </a:ext>
            </a:extLst>
          </p:cNvPr>
          <p:cNvSpPr txBox="1"/>
          <p:nvPr/>
        </p:nvSpPr>
        <p:spPr>
          <a:xfrm>
            <a:off x="276224" y="167018"/>
            <a:ext cx="11029951" cy="542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논의를 위한 주요 질문 </a:t>
            </a:r>
            <a:endParaRPr kumimoji="0" lang="en-US" sz="2800" b="1" i="0" u="none" strike="noStrike" kern="1200" cap="all" spc="7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C310E5-AA4D-95A1-1AB4-F059BF7AFF5F}"/>
              </a:ext>
            </a:extLst>
          </p:cNvPr>
          <p:cNvSpPr/>
          <p:nvPr/>
        </p:nvSpPr>
        <p:spPr>
          <a:xfrm>
            <a:off x="971551" y="1414131"/>
            <a:ext cx="10896600" cy="105251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현재 한국의 에너지 전환 정책과 전략적 방향은 장기적 에너지 전환을 가장 효과적으로 효율적으로 추진할 수 있는 체계로 되어 있는가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이에 대한 긍정적인 부분과 그렇지 않은 부분은 어떠한 것들이 있는가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endParaRPr lang="en-US" sz="14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6A63917-E236-AC27-285B-DA8DD36B8829}"/>
              </a:ext>
            </a:extLst>
          </p:cNvPr>
          <p:cNvSpPr/>
          <p:nvPr/>
        </p:nvSpPr>
        <p:spPr>
          <a:xfrm>
            <a:off x="428625" y="1414131"/>
            <a:ext cx="447675" cy="10525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1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10A5D4-EB43-1818-8A22-9649E0254D55}"/>
              </a:ext>
            </a:extLst>
          </p:cNvPr>
          <p:cNvSpPr/>
          <p:nvPr/>
        </p:nvSpPr>
        <p:spPr>
          <a:xfrm>
            <a:off x="990601" y="2662236"/>
            <a:ext cx="10896600" cy="105251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한국의 에너지 체계는 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NDC</a:t>
            </a: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에서 목표로 하는 에너지 부문의 탄소 감축 목표를 달성하고 한국 산업계가 국제적 경쟁력을 유지할 수 있도록 </a:t>
            </a:r>
            <a:r>
              <a:rPr lang="ko-KR" altLang="en-US" sz="1400" b="1" dirty="0" err="1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탈탄소화된</a:t>
            </a: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 에너지를 공급하고 운영할 수 있는 역량과 체계 및 시스템을 구축하고 실현할 수 있는 가능성이 있는가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이에 대한 장애요소들과 극복해야 할 과제들은 어떠한 것들이 있는가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endParaRPr lang="en-US" sz="14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FA997B-887D-AD60-F9B0-AEDF5A9382D5}"/>
              </a:ext>
            </a:extLst>
          </p:cNvPr>
          <p:cNvSpPr/>
          <p:nvPr/>
        </p:nvSpPr>
        <p:spPr>
          <a:xfrm>
            <a:off x="447675" y="2662237"/>
            <a:ext cx="447675" cy="10525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2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AD819A-002B-AC16-CB40-B757E0F27CAA}"/>
              </a:ext>
            </a:extLst>
          </p:cNvPr>
          <p:cNvSpPr/>
          <p:nvPr/>
        </p:nvSpPr>
        <p:spPr>
          <a:xfrm>
            <a:off x="990601" y="3910341"/>
            <a:ext cx="10896600" cy="105251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특히 풍력과 태양광을 중심으로 하는 재생에너지의 전국적 확산과 국민적 수용을 위하여 노력할 수 있는 부분들은 어떠한 것들이 있을 수 있는가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극복하고 변화시켜야 할 내용들은 어떠한 것들이 있는가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endParaRPr lang="en-US" sz="14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FE28F9-918F-CB47-BC02-B92EA43D3B37}"/>
              </a:ext>
            </a:extLst>
          </p:cNvPr>
          <p:cNvSpPr/>
          <p:nvPr/>
        </p:nvSpPr>
        <p:spPr>
          <a:xfrm>
            <a:off x="447675" y="3910342"/>
            <a:ext cx="447675" cy="10525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3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A59921-A0A5-2AB5-9E54-20A7CFA938B4}"/>
              </a:ext>
            </a:extLst>
          </p:cNvPr>
          <p:cNvSpPr/>
          <p:nvPr/>
        </p:nvSpPr>
        <p:spPr>
          <a:xfrm>
            <a:off x="990601" y="5158446"/>
            <a:ext cx="10896600" cy="105251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기존 전력망과 재생 에너지를 망라하는 통합전력망 체계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(Integrated Grids)</a:t>
            </a: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의 구축을 실현하기 위하여 개정 또는 신설해야 할 정책적 체계에는 어떠한 것들이 있는가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endParaRPr lang="en-US" sz="14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0BCD657-BA02-A834-A4B5-6CF40BF49F63}"/>
              </a:ext>
            </a:extLst>
          </p:cNvPr>
          <p:cNvSpPr/>
          <p:nvPr/>
        </p:nvSpPr>
        <p:spPr>
          <a:xfrm>
            <a:off x="447675" y="5158447"/>
            <a:ext cx="447675" cy="10525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4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2478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9CB8F-5EEA-D1A2-B9E0-D0249490D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F118BC-0FAA-DBA0-395A-11B978F9D49F}"/>
              </a:ext>
            </a:extLst>
          </p:cNvPr>
          <p:cNvSpPr/>
          <p:nvPr/>
        </p:nvSpPr>
        <p:spPr>
          <a:xfrm>
            <a:off x="0" y="0"/>
            <a:ext cx="12192000" cy="8763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25ECB3-97DB-02AE-E524-4F45510EF3F7}"/>
              </a:ext>
            </a:extLst>
          </p:cNvPr>
          <p:cNvSpPr txBox="1"/>
          <p:nvPr/>
        </p:nvSpPr>
        <p:spPr>
          <a:xfrm>
            <a:off x="276224" y="167018"/>
            <a:ext cx="11029951" cy="542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논의를 위한 주요 질문 </a:t>
            </a:r>
            <a:endParaRPr kumimoji="0" lang="en-US" sz="2800" b="1" i="0" u="none" strike="noStrike" kern="1200" cap="all" spc="7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B2BE22-2BFB-9D6F-12D0-DDA8FFBC8BA9}"/>
              </a:ext>
            </a:extLst>
          </p:cNvPr>
          <p:cNvSpPr/>
          <p:nvPr/>
        </p:nvSpPr>
        <p:spPr>
          <a:xfrm>
            <a:off x="971551" y="1414131"/>
            <a:ext cx="10896600" cy="105251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통합된 에너지망을 중심으로 하는 비즈니스 생태계 형성 및 육성 방안들은 어떠한 것들이 있는가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이에 대한 가장 효율적인 전략적 접근 방법은 어떠한 것들인가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endParaRPr lang="en-US" sz="14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97305E2-5F9E-1FB4-D449-AC34F183E64E}"/>
              </a:ext>
            </a:extLst>
          </p:cNvPr>
          <p:cNvSpPr/>
          <p:nvPr/>
        </p:nvSpPr>
        <p:spPr>
          <a:xfrm>
            <a:off x="428625" y="1414131"/>
            <a:ext cx="447675" cy="10525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5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79CF0A-8B8E-FCC4-3E95-8CACCB810909}"/>
              </a:ext>
            </a:extLst>
          </p:cNvPr>
          <p:cNvSpPr/>
          <p:nvPr/>
        </p:nvSpPr>
        <p:spPr>
          <a:xfrm>
            <a:off x="990601" y="2662236"/>
            <a:ext cx="10896600" cy="105251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통합전력망 체계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(Integrated Grids)</a:t>
            </a: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의 구축을 향하여 기술적으로 해결해야 할 과제들은 어떠한 것들이 있는가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endParaRPr lang="en-US" sz="14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49415A-A71E-46F4-73FC-6126A40DAADA}"/>
              </a:ext>
            </a:extLst>
          </p:cNvPr>
          <p:cNvSpPr/>
          <p:nvPr/>
        </p:nvSpPr>
        <p:spPr>
          <a:xfrm>
            <a:off x="447675" y="2662237"/>
            <a:ext cx="447675" cy="10525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6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FF799E-0AB2-D535-6F6E-345D103748E1}"/>
              </a:ext>
            </a:extLst>
          </p:cNvPr>
          <p:cNvSpPr/>
          <p:nvPr/>
        </p:nvSpPr>
        <p:spPr>
          <a:xfrm>
            <a:off x="990601" y="3910341"/>
            <a:ext cx="10896600" cy="105251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에너지 전환과 관련된 투자 재원의 동원을 위한 가장 효과적인 방안은 무엇인가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이러한 재원을 가장 효율적으로 운용할 수 있는 전략 및 체계는 어떠한 것들이 있는가</a:t>
            </a:r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? </a:t>
            </a:r>
            <a:endParaRPr lang="en-US" sz="14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816513-EA2D-0EE3-692C-83D8C2D44865}"/>
              </a:ext>
            </a:extLst>
          </p:cNvPr>
          <p:cNvSpPr/>
          <p:nvPr/>
        </p:nvSpPr>
        <p:spPr>
          <a:xfrm>
            <a:off x="447675" y="3910341"/>
            <a:ext cx="447675" cy="10525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7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8930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4C318B9-A603-1407-7997-A554F87ACDBF}"/>
              </a:ext>
            </a:extLst>
          </p:cNvPr>
          <p:cNvSpPr/>
          <p:nvPr/>
        </p:nvSpPr>
        <p:spPr>
          <a:xfrm>
            <a:off x="0" y="0"/>
            <a:ext cx="12192000" cy="8763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041E69-8576-7015-9321-9F4DDDBFB43C}"/>
              </a:ext>
            </a:extLst>
          </p:cNvPr>
          <p:cNvSpPr txBox="1"/>
          <p:nvPr/>
        </p:nvSpPr>
        <p:spPr>
          <a:xfrm>
            <a:off x="276225" y="167018"/>
            <a:ext cx="6096000" cy="542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에너지 전환의 현황과 전망</a:t>
            </a:r>
            <a:r>
              <a:rPr kumimoji="0" lang="en-US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1C0AD5-B210-94D3-485F-E418FBC157D3}"/>
              </a:ext>
            </a:extLst>
          </p:cNvPr>
          <p:cNvSpPr/>
          <p:nvPr/>
        </p:nvSpPr>
        <p:spPr>
          <a:xfrm>
            <a:off x="885824" y="1809751"/>
            <a:ext cx="5153026" cy="70485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한국의 전력</a:t>
            </a:r>
            <a:r>
              <a:rPr lang="en-US" altLang="ko-KR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 </a:t>
            </a:r>
            <a:r>
              <a:rPr lang="ko-KR" altLang="en-US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생산 총 설비용량</a:t>
            </a:r>
            <a:r>
              <a:rPr lang="en-US" altLang="ko-KR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: </a:t>
            </a:r>
            <a:r>
              <a:rPr lang="en-US" sz="1400" dirty="0">
                <a:solidFill>
                  <a:srgbClr val="211D1E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150.04GW</a:t>
            </a:r>
            <a:endParaRPr lang="en-US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7FD45D-5A37-C574-7086-5A0EFAF8B13A}"/>
              </a:ext>
            </a:extLst>
          </p:cNvPr>
          <p:cNvSpPr/>
          <p:nvPr/>
        </p:nvSpPr>
        <p:spPr>
          <a:xfrm>
            <a:off x="885824" y="2671762"/>
            <a:ext cx="5153026" cy="70485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총전력</a:t>
            </a:r>
            <a:r>
              <a:rPr lang="en-US" altLang="ko-KR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 </a:t>
            </a:r>
            <a:r>
              <a:rPr lang="ko-KR" altLang="en-US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발전량</a:t>
            </a:r>
            <a:r>
              <a:rPr lang="en-US" altLang="ko-KR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: 617.49TWh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22C076-197B-370B-0C32-94D8FF3BFAC5}"/>
              </a:ext>
            </a:extLst>
          </p:cNvPr>
          <p:cNvSpPr txBox="1"/>
          <p:nvPr/>
        </p:nvSpPr>
        <p:spPr>
          <a:xfrm>
            <a:off x="1162055" y="5438774"/>
            <a:ext cx="47243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[</a:t>
            </a:r>
            <a:r>
              <a:rPr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출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처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]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한국전력공사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‘2023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 한국전력통계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제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93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호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), 2024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5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월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40D73E-3FBA-0486-3AF4-1C9A02C0BCE0}"/>
              </a:ext>
            </a:extLst>
          </p:cNvPr>
          <p:cNvSpPr/>
          <p:nvPr/>
        </p:nvSpPr>
        <p:spPr>
          <a:xfrm>
            <a:off x="3590924" y="3643311"/>
            <a:ext cx="2238375" cy="15180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변동성 재생에너지 발전량</a:t>
            </a:r>
            <a:r>
              <a:rPr lang="en-US" altLang="ko-KR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: 32.67TWh</a:t>
            </a:r>
          </a:p>
          <a:p>
            <a:pPr algn="ctr"/>
            <a:endParaRPr lang="en-US" altLang="ko-KR" sz="1400" dirty="0">
              <a:solidFill>
                <a:srgbClr val="211D1E"/>
              </a:solidFill>
              <a:latin typeface="맑은 고딕" panose="020B0503020000020004" pitchFamily="50" charset="-127"/>
              <a:cs typeface="Pretendard"/>
            </a:endParaRPr>
          </a:p>
          <a:p>
            <a:pPr algn="ctr"/>
            <a:r>
              <a:rPr lang="en-US" altLang="ko-KR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(</a:t>
            </a:r>
            <a:r>
              <a:rPr lang="ko-KR" altLang="en-US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발전비중 </a:t>
            </a:r>
            <a:r>
              <a:rPr lang="en-US" altLang="ko-KR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5.29%)</a:t>
            </a:r>
            <a:endParaRPr lang="en-US" sz="14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4D6159-D430-17CF-94F2-FAC60253BDCE}"/>
              </a:ext>
            </a:extLst>
          </p:cNvPr>
          <p:cNvSpPr/>
          <p:nvPr/>
        </p:nvSpPr>
        <p:spPr>
          <a:xfrm>
            <a:off x="6972297" y="3643312"/>
            <a:ext cx="3924300" cy="151804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latin typeface="맑은 고딕" panose="020B0503020000020004" pitchFamily="50" charset="-127"/>
              </a:rPr>
              <a:t>2030</a:t>
            </a:r>
            <a:r>
              <a:rPr lang="ko-KR" altLang="en-US" sz="1600" b="1" dirty="0">
                <a:solidFill>
                  <a:schemeClr val="bg1"/>
                </a:solidFill>
                <a:latin typeface="맑은 고딕" panose="020B0503020000020004" pitchFamily="50" charset="-127"/>
              </a:rPr>
              <a:t>년 재생에너지 생산 </a:t>
            </a:r>
            <a:r>
              <a:rPr lang="ko-KR" altLang="en-US" sz="1600" b="1">
                <a:solidFill>
                  <a:schemeClr val="bg1"/>
                </a:solidFill>
                <a:latin typeface="맑은 고딕" panose="020B0503020000020004" pitchFamily="50" charset="-127"/>
              </a:rPr>
              <a:t>목표 </a:t>
            </a:r>
            <a:endParaRPr lang="en-US" altLang="ko-KR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  <a:p>
            <a:pPr algn="ctr"/>
            <a:endParaRPr lang="en-US" altLang="ko-KR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  <a:p>
            <a:pPr algn="ctr"/>
            <a:r>
              <a:rPr lang="ko-KR" altLang="en-US" sz="1600" b="1">
                <a:solidFill>
                  <a:schemeClr val="bg1"/>
                </a:solidFill>
                <a:latin typeface="맑은 고딕" panose="020B0503020000020004" pitchFamily="50" charset="-127"/>
              </a:rPr>
              <a:t>발전량 목표</a:t>
            </a:r>
            <a:r>
              <a:rPr lang="en-US" altLang="ko-KR" sz="1600" b="1" dirty="0">
                <a:solidFill>
                  <a:schemeClr val="bg1"/>
                </a:solidFill>
                <a:latin typeface="맑은 고딕" panose="020B0503020000020004" pitchFamily="50" charset="-127"/>
              </a:rPr>
              <a:t>: 119.7TWh</a:t>
            </a:r>
          </a:p>
          <a:p>
            <a:pPr algn="ctr"/>
            <a:endParaRPr lang="en-US" altLang="ko-KR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  <a:p>
            <a:pPr algn="ctr"/>
            <a:r>
              <a:rPr lang="ko-KR" altLang="en-US" sz="1600" b="1">
                <a:solidFill>
                  <a:schemeClr val="bg1"/>
                </a:solidFill>
                <a:latin typeface="맑은 고딕" panose="020B0503020000020004" pitchFamily="50" charset="-127"/>
              </a:rPr>
              <a:t>발전비중 </a:t>
            </a:r>
            <a:r>
              <a:rPr lang="en-US" altLang="ko-KR" sz="1600" b="1">
                <a:solidFill>
                  <a:schemeClr val="bg1"/>
                </a:solidFill>
                <a:latin typeface="맑은 고딕" panose="020B0503020000020004" pitchFamily="50" charset="-127"/>
              </a:rPr>
              <a:t>18.7%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6A8F85-D651-9A7B-1314-0D72DEA3EE6A}"/>
              </a:ext>
            </a:extLst>
          </p:cNvPr>
          <p:cNvSpPr txBox="1"/>
          <p:nvPr/>
        </p:nvSpPr>
        <p:spPr>
          <a:xfrm>
            <a:off x="7048497" y="5438774"/>
            <a:ext cx="38481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defRPr>
            </a:lvl1pPr>
          </a:lstStyle>
          <a:p>
            <a:r>
              <a:rPr lang="en-US" altLang="ko-KR" dirty="0"/>
              <a:t>[</a:t>
            </a:r>
            <a:r>
              <a:rPr lang="ko-KR" altLang="en-US" dirty="0"/>
              <a:t>출처</a:t>
            </a:r>
            <a:r>
              <a:rPr lang="en-US" altLang="ko-KR" dirty="0"/>
              <a:t>] </a:t>
            </a:r>
            <a:r>
              <a:rPr lang="ko-KR" altLang="en-US" dirty="0"/>
              <a:t>산업통상자원부</a:t>
            </a:r>
            <a:r>
              <a:rPr lang="en-US" altLang="ko-KR" dirty="0"/>
              <a:t>, ‘</a:t>
            </a:r>
            <a:r>
              <a:rPr lang="ko-KR" altLang="en-US" dirty="0"/>
              <a:t>제</a:t>
            </a:r>
            <a:r>
              <a:rPr lang="en-US" altLang="ko-KR" dirty="0"/>
              <a:t>11</a:t>
            </a:r>
            <a:r>
              <a:rPr lang="ko-KR" altLang="en-US" dirty="0"/>
              <a:t>차 전력수급기본계획</a:t>
            </a:r>
            <a:r>
              <a:rPr lang="en-US" altLang="ko-KR" dirty="0"/>
              <a:t>(</a:t>
            </a:r>
            <a:r>
              <a:rPr lang="ko-KR" altLang="en-US" dirty="0"/>
              <a:t>안</a:t>
            </a:r>
            <a:r>
              <a:rPr lang="en-US" altLang="ko-KR" dirty="0"/>
              <a:t>) </a:t>
            </a:r>
            <a:r>
              <a:rPr lang="ko-KR" altLang="en-US" dirty="0"/>
              <a:t>주요 내용’</a:t>
            </a:r>
            <a:r>
              <a:rPr lang="en-US" altLang="ko-KR" dirty="0"/>
              <a:t>, 2024</a:t>
            </a:r>
            <a:r>
              <a:rPr lang="ko-KR" altLang="en-US" dirty="0"/>
              <a:t>년 </a:t>
            </a:r>
            <a:r>
              <a:rPr lang="en-US" altLang="ko-KR" dirty="0"/>
              <a:t>9</a:t>
            </a:r>
            <a:r>
              <a:rPr lang="ko-KR" altLang="en-US" dirty="0"/>
              <a:t>월</a:t>
            </a:r>
            <a:endParaRPr lang="en-US" altLang="ko-K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BFA41A6-7A00-A427-4A45-0B49263660BA}"/>
              </a:ext>
            </a:extLst>
          </p:cNvPr>
          <p:cNvSpPr/>
          <p:nvPr/>
        </p:nvSpPr>
        <p:spPr>
          <a:xfrm>
            <a:off x="1104900" y="3643312"/>
            <a:ext cx="2238375" cy="7048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태양광 발전량</a:t>
            </a:r>
            <a:r>
              <a:rPr lang="en-US" altLang="ko-KR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: 29.29TWh</a:t>
            </a:r>
            <a:endParaRPr lang="en-US" sz="1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277BFA3-E558-50A2-1990-0D302843944A}"/>
              </a:ext>
            </a:extLst>
          </p:cNvPr>
          <p:cNvSpPr/>
          <p:nvPr/>
        </p:nvSpPr>
        <p:spPr>
          <a:xfrm>
            <a:off x="1104900" y="4456509"/>
            <a:ext cx="2238375" cy="7048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풍력 발전량</a:t>
            </a:r>
            <a:r>
              <a:rPr lang="en-US" altLang="ko-KR" sz="1400" dirty="0">
                <a:solidFill>
                  <a:srgbClr val="211D1E"/>
                </a:solidFill>
                <a:latin typeface="맑은 고딕" panose="020B0503020000020004" pitchFamily="50" charset="-127"/>
                <a:cs typeface="Pretendard"/>
              </a:rPr>
              <a:t>: 3.38TWh</a:t>
            </a:r>
            <a:endParaRPr lang="en-US" sz="1400" dirty="0"/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80F8B90A-B6BD-59DC-F513-9C01265F2277}"/>
              </a:ext>
            </a:extLst>
          </p:cNvPr>
          <p:cNvCxnSpPr>
            <a:stCxn id="20" idx="3"/>
            <a:endCxn id="16" idx="1"/>
          </p:cNvCxnSpPr>
          <p:nvPr/>
        </p:nvCxnSpPr>
        <p:spPr>
          <a:xfrm>
            <a:off x="3343275" y="3995737"/>
            <a:ext cx="247649" cy="40659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87E75AC7-A271-4405-70BC-0F9598219191}"/>
              </a:ext>
            </a:extLst>
          </p:cNvPr>
          <p:cNvCxnSpPr>
            <a:cxnSpLocks/>
            <a:stCxn id="21" idx="3"/>
            <a:endCxn id="16" idx="1"/>
          </p:cNvCxnSpPr>
          <p:nvPr/>
        </p:nvCxnSpPr>
        <p:spPr>
          <a:xfrm flipV="1">
            <a:off x="3343275" y="4402335"/>
            <a:ext cx="247649" cy="4065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E6EC0CE-D758-DAAA-C40A-E6A79F5A1A62}"/>
              </a:ext>
            </a:extLst>
          </p:cNvPr>
          <p:cNvCxnSpPr>
            <a:stCxn id="9" idx="2"/>
            <a:endCxn id="11" idx="0"/>
          </p:cNvCxnSpPr>
          <p:nvPr/>
        </p:nvCxnSpPr>
        <p:spPr>
          <a:xfrm>
            <a:off x="3462337" y="2514601"/>
            <a:ext cx="0" cy="1571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E1788994-3C0D-F38B-ADA8-1FC719EFDC69}"/>
              </a:ext>
            </a:extLst>
          </p:cNvPr>
          <p:cNvSpPr/>
          <p:nvPr/>
        </p:nvSpPr>
        <p:spPr>
          <a:xfrm>
            <a:off x="6038850" y="4049715"/>
            <a:ext cx="704850" cy="476250"/>
          </a:xfrm>
          <a:prstGeom prst="right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3DF7E6-FB5D-63BD-61DD-CC02B74EB67F}"/>
              </a:ext>
            </a:extLst>
          </p:cNvPr>
          <p:cNvSpPr txBox="1"/>
          <p:nvPr/>
        </p:nvSpPr>
        <p:spPr>
          <a:xfrm>
            <a:off x="885824" y="1153311"/>
            <a:ext cx="7896226" cy="3815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  <a:buNone/>
            </a:pPr>
            <a:r>
              <a:rPr lang="en-US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2023</a:t>
            </a:r>
            <a:r>
              <a:rPr lang="ko-KR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년 대비</a:t>
            </a:r>
            <a:r>
              <a:rPr lang="en-US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 2030</a:t>
            </a:r>
            <a:r>
              <a:rPr lang="ko-KR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년까지</a:t>
            </a:r>
            <a:r>
              <a:rPr lang="en-US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 3 </a:t>
            </a:r>
            <a:r>
              <a:rPr lang="ko-KR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배 이상의 재생에너지 발전량 증가</a:t>
            </a:r>
            <a:r>
              <a:rPr lang="en-US" altLang="ko-KR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 </a:t>
            </a:r>
            <a:r>
              <a:rPr lang="ko-KR" altLang="en-US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목표</a:t>
            </a:r>
            <a:endParaRPr lang="en-US" b="1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692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FBD3C3-D0EF-5E58-A649-6003F8B619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0E7C5F4-EBF4-32ED-0161-AA4CBDBA4211}"/>
              </a:ext>
            </a:extLst>
          </p:cNvPr>
          <p:cNvSpPr/>
          <p:nvPr/>
        </p:nvSpPr>
        <p:spPr>
          <a:xfrm>
            <a:off x="0" y="0"/>
            <a:ext cx="12192000" cy="8763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F08C10-9640-CDEF-AFF6-7F7673BC8998}"/>
              </a:ext>
            </a:extLst>
          </p:cNvPr>
          <p:cNvSpPr txBox="1"/>
          <p:nvPr/>
        </p:nvSpPr>
        <p:spPr>
          <a:xfrm>
            <a:off x="276224" y="167018"/>
            <a:ext cx="11029951" cy="542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NDC</a:t>
            </a:r>
            <a:r>
              <a:rPr kumimoji="0" lang="ko-KR" altLang="en-US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 에너지 부문의 탄소배출량 감축 달성 가능성 </a:t>
            </a:r>
            <a:endParaRPr kumimoji="0" lang="en-US" sz="2800" b="1" i="0" u="none" strike="noStrike" kern="1200" cap="all" spc="7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A71ADA-2722-500F-5AFB-3706D7782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67" y="1171576"/>
            <a:ext cx="5102758" cy="49090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9B1997-9A4B-C0BF-6BB9-4F6C608FE331}"/>
              </a:ext>
            </a:extLst>
          </p:cNvPr>
          <p:cNvSpPr txBox="1"/>
          <p:nvPr/>
        </p:nvSpPr>
        <p:spPr>
          <a:xfrm>
            <a:off x="5645683" y="1333016"/>
            <a:ext cx="6096000" cy="1936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  <a:buNone/>
            </a:pPr>
            <a:r>
              <a:rPr lang="ko-KR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한국의 국가</a:t>
            </a:r>
            <a:r>
              <a:rPr lang="en-US" altLang="ko-KR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 </a:t>
            </a:r>
            <a:r>
              <a:rPr lang="ko-KR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온실가스</a:t>
            </a:r>
            <a:r>
              <a:rPr lang="en-US" altLang="ko-KR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 </a:t>
            </a:r>
            <a:r>
              <a:rPr lang="ko-KR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감축목표</a:t>
            </a:r>
            <a:r>
              <a:rPr lang="en-US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(NDC) </a:t>
            </a:r>
            <a:r>
              <a:rPr lang="ko-KR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달성 수준 및 예측치</a:t>
            </a:r>
            <a:endParaRPr lang="en-US" sz="1400" b="1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2022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온실가스 배출량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648.1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톤으로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2018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 대비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10.2% 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</a:t>
            </a:r>
            <a:endParaRPr lang="en-US" sz="14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2023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배출량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620.5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14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감축률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14.7%</a:t>
            </a: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2024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배출량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590.2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14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감축률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19.2%</a:t>
            </a: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2025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배출량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560.8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14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감축률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23.8%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02380A-A8EE-9A11-3D3A-2F8BB7620393}"/>
              </a:ext>
            </a:extLst>
          </p:cNvPr>
          <p:cNvSpPr txBox="1"/>
          <p:nvPr/>
        </p:nvSpPr>
        <p:spPr>
          <a:xfrm>
            <a:off x="5645683" y="3725968"/>
            <a:ext cx="6096000" cy="2123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None/>
            </a:pPr>
            <a:r>
              <a:rPr lang="ko-KR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한국의 에너지 부문 국가 온실가스감축목표</a:t>
            </a:r>
            <a:r>
              <a:rPr lang="en-US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(NDC) </a:t>
            </a:r>
            <a:r>
              <a:rPr lang="ko-KR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달성 수준</a:t>
            </a:r>
            <a:r>
              <a:rPr lang="en-US" altLang="ko-KR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및 </a:t>
            </a:r>
            <a:r>
              <a:rPr lang="ko-KR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전망치</a:t>
            </a:r>
            <a:r>
              <a:rPr lang="en-US" altLang="ko-KR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endParaRPr lang="en-US" sz="1400" b="1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2022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에너지 부문 온실가스 배출량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265.4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2018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 대비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20% 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</a:t>
            </a:r>
            <a:endParaRPr lang="en-US" sz="14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2023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배출량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241.8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14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감축률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27.2%</a:t>
            </a: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2024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배출량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220.5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14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감축률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33.8%</a:t>
            </a: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2025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배출량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198.7</a:t>
            </a:r>
            <a:r>
              <a:rPr lang="ko-KR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14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감축률</a:t>
            </a:r>
            <a:r>
              <a:rPr lang="en-US" sz="14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40.1%</a:t>
            </a:r>
          </a:p>
        </p:txBody>
      </p:sp>
    </p:spTree>
    <p:extLst>
      <p:ext uri="{BB962C8B-B14F-4D97-AF65-F5344CB8AC3E}">
        <p14:creationId xmlns:p14="http://schemas.microsoft.com/office/powerpoint/2010/main" val="1301158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FA2F7-E254-B53D-A98F-027FFFA91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A85B205-3707-9AEA-4CD9-EA0AF8019F6B}"/>
              </a:ext>
            </a:extLst>
          </p:cNvPr>
          <p:cNvSpPr/>
          <p:nvPr/>
        </p:nvSpPr>
        <p:spPr>
          <a:xfrm>
            <a:off x="0" y="0"/>
            <a:ext cx="12192000" cy="8763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B1A272-17EF-EDB6-4607-0AC32790500F}"/>
              </a:ext>
            </a:extLst>
          </p:cNvPr>
          <p:cNvSpPr txBox="1"/>
          <p:nvPr/>
        </p:nvSpPr>
        <p:spPr>
          <a:xfrm>
            <a:off x="276224" y="167018"/>
            <a:ext cx="11029951" cy="542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NDC</a:t>
            </a:r>
            <a:r>
              <a:rPr kumimoji="0" lang="ko-KR" altLang="en-US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 에너지 부문의 탄소배출량 감축 달성 가능성 </a:t>
            </a:r>
            <a:endParaRPr kumimoji="0" lang="en-US" sz="2800" b="1" i="0" u="none" strike="noStrike" kern="1200" cap="all" spc="7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4FA129-5D55-02DB-8B84-EC57B38BB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67" y="1171576"/>
            <a:ext cx="5102758" cy="49090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4783306-FBEE-6DDC-F863-10AA73772705}"/>
              </a:ext>
            </a:extLst>
          </p:cNvPr>
          <p:cNvSpPr txBox="1"/>
          <p:nvPr/>
        </p:nvSpPr>
        <p:spPr>
          <a:xfrm>
            <a:off x="5645683" y="1060765"/>
            <a:ext cx="6096000" cy="18072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  <a:buNone/>
            </a:pPr>
            <a:r>
              <a:rPr lang="ko-KR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한국의 국가</a:t>
            </a:r>
            <a:r>
              <a:rPr lang="en-US" altLang="ko-KR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 </a:t>
            </a:r>
            <a:r>
              <a:rPr lang="ko-KR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온실가스</a:t>
            </a:r>
            <a:r>
              <a:rPr lang="en-US" altLang="ko-KR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 </a:t>
            </a:r>
            <a:r>
              <a:rPr lang="ko-KR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감축목표</a:t>
            </a:r>
            <a:r>
              <a:rPr lang="en-US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(NDC) </a:t>
            </a:r>
            <a:r>
              <a:rPr lang="ko-KR" sz="1400" b="1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달성 수준 및 예측치</a:t>
            </a:r>
            <a:endParaRPr lang="en-US" sz="1400" b="1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2022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온실가스 배출량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648.1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톤으로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2018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 대비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10.2% 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</a:t>
            </a:r>
            <a:endParaRPr lang="en-US" sz="12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2023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배출량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620.5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12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감축률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14.7%</a:t>
            </a: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2024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배출량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590.2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12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감축률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19.2%</a:t>
            </a: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2025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배출량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560.8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12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감축률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23.8%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A5C0DD-9A79-86F2-1816-4ACAA702CC97}"/>
              </a:ext>
            </a:extLst>
          </p:cNvPr>
          <p:cNvSpPr txBox="1"/>
          <p:nvPr/>
        </p:nvSpPr>
        <p:spPr>
          <a:xfrm>
            <a:off x="5645682" y="3026263"/>
            <a:ext cx="6546317" cy="1764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None/>
            </a:pPr>
            <a:r>
              <a:rPr lang="ko-KR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한국의 에너지 부문 국가 온실가스감축목표</a:t>
            </a:r>
            <a:r>
              <a:rPr lang="en-US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(NDC) </a:t>
            </a:r>
            <a:r>
              <a:rPr lang="ko-KR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달성 수준</a:t>
            </a:r>
            <a:r>
              <a:rPr lang="en-US" altLang="ko-KR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및 </a:t>
            </a:r>
            <a:r>
              <a:rPr lang="ko-KR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전망치</a:t>
            </a:r>
            <a:r>
              <a:rPr lang="en-US" altLang="ko-KR" sz="1400" b="1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endParaRPr lang="en-US" sz="1400" b="1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2022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에너지 부문 온실가스 배출량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265.4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2018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 대비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20% 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</a:t>
            </a:r>
            <a:endParaRPr lang="en-US" sz="12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2023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배출량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241.8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12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감축률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27.2%</a:t>
            </a: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2024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배출량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220.5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12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감축률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33.8%</a:t>
            </a:r>
          </a:p>
          <a:p>
            <a:pPr marL="342900" lvl="0" indent="-342900" latinLnBrk="1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2025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배출량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198.7</a:t>
            </a:r>
            <a:r>
              <a:rPr lang="ko-KR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백만 톤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12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감축률</a:t>
            </a:r>
            <a:r>
              <a:rPr lang="en-US" sz="12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40.1%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44FDFE-24C6-7564-3F93-6D468CE0F71E}"/>
              </a:ext>
            </a:extLst>
          </p:cNvPr>
          <p:cNvSpPr txBox="1"/>
          <p:nvPr/>
        </p:nvSpPr>
        <p:spPr>
          <a:xfrm>
            <a:off x="5645682" y="4867279"/>
            <a:ext cx="6096001" cy="13498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미국 메릴랜드 대학의 글로벌 통합 평가모형</a:t>
            </a:r>
            <a:r>
              <a:rPr lang="en-US" altLang="ko-KR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(Global Change Analysis Model, GCAM) </a:t>
            </a:r>
            <a:r>
              <a:rPr lang="ko-KR" altLang="en-US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과학적 모델의 재생에너지 발전 비중을 </a:t>
            </a:r>
            <a:r>
              <a:rPr lang="en-US" altLang="ko-KR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2023</a:t>
            </a:r>
            <a:r>
              <a:rPr lang="ko-KR" altLang="en-US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년 </a:t>
            </a:r>
            <a:r>
              <a:rPr lang="en-US" altLang="ko-KR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6%</a:t>
            </a:r>
            <a:r>
              <a:rPr lang="ko-KR" altLang="en-US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에서 </a:t>
            </a:r>
            <a:r>
              <a:rPr lang="en-US" altLang="ko-KR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2030</a:t>
            </a:r>
            <a:r>
              <a:rPr lang="ko-KR" altLang="en-US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년 </a:t>
            </a:r>
            <a:r>
              <a:rPr lang="en-US" altLang="ko-KR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47%, 2035</a:t>
            </a:r>
            <a:r>
              <a:rPr lang="ko-KR" altLang="en-US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년 </a:t>
            </a:r>
            <a:r>
              <a:rPr lang="en-US" altLang="ko-KR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65%</a:t>
            </a:r>
            <a:r>
              <a:rPr lang="ko-KR" altLang="en-US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까지 확대하고</a:t>
            </a:r>
            <a:r>
              <a:rPr lang="en-US" altLang="ko-KR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석탄 발전 비중은 </a:t>
            </a:r>
            <a:r>
              <a:rPr lang="en-US" altLang="ko-KR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2030</a:t>
            </a:r>
            <a:r>
              <a:rPr lang="ko-KR" altLang="en-US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년 </a:t>
            </a:r>
            <a:r>
              <a:rPr lang="en-US" altLang="ko-KR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4%, 2035</a:t>
            </a:r>
            <a:r>
              <a:rPr lang="ko-KR" altLang="en-US" sz="1400" dirty="0">
                <a:solidFill>
                  <a:srgbClr val="0070C0"/>
                </a:solidFill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년에는 사실상 폐지되도록 단계적 감축을 제안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17D8AF-EC88-CD18-3705-D16C42FECFB9}"/>
              </a:ext>
            </a:extLst>
          </p:cNvPr>
          <p:cNvSpPr txBox="1"/>
          <p:nvPr/>
        </p:nvSpPr>
        <p:spPr>
          <a:xfrm>
            <a:off x="5645682" y="6293824"/>
            <a:ext cx="654631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sz="800" dirty="0"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사단법인 기후솔루션</a:t>
            </a:r>
            <a:r>
              <a:rPr lang="en-US" sz="800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(SFOC),  “</a:t>
            </a:r>
            <a:r>
              <a:rPr lang="ko-KR" sz="800" u="sng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한국</a:t>
            </a:r>
            <a:r>
              <a:rPr lang="en-US" sz="800" u="sng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 2035</a:t>
            </a:r>
            <a:r>
              <a:rPr lang="ko-KR" sz="800" u="sng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년</a:t>
            </a:r>
            <a:r>
              <a:rPr lang="en-US" sz="800" u="sng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 NDC 61% </a:t>
            </a:r>
            <a:r>
              <a:rPr lang="ko-KR" sz="800" u="sng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가능</a:t>
            </a:r>
            <a:r>
              <a:rPr lang="en-US" sz="800" u="sng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…</a:t>
            </a:r>
            <a:r>
              <a:rPr lang="ko-KR" sz="800" u="sng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기후솔루션</a:t>
            </a:r>
            <a:r>
              <a:rPr lang="en-US" sz="800" u="sng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sz="800" u="sng" dirty="0" err="1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메릴랜드대</a:t>
            </a:r>
            <a:r>
              <a:rPr lang="en-US" sz="800" u="sng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sz="800" u="sng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실현가능한 감축 경로 제시해</a:t>
            </a:r>
            <a:r>
              <a:rPr lang="en-US" sz="800" u="sng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”</a:t>
            </a:r>
            <a:r>
              <a:rPr lang="en-US" sz="800" dirty="0">
                <a:effectLst/>
                <a:latin typeface="맑은 고딕" panose="020B0503020000020004" pitchFamily="50" charset="-127"/>
                <a:cs typeface="Arial" panose="020B0604020202020204" pitchFamily="34" charset="0"/>
              </a:rPr>
              <a:t>, 2025-04-21)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517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0449B-B1D3-B265-8A62-A5C8DF18F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625FFF0-64F1-C545-3374-F19DBB1A0E3A}"/>
              </a:ext>
            </a:extLst>
          </p:cNvPr>
          <p:cNvSpPr/>
          <p:nvPr/>
        </p:nvSpPr>
        <p:spPr>
          <a:xfrm>
            <a:off x="0" y="0"/>
            <a:ext cx="12192000" cy="8763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B4FB3A-BFC5-8C3C-D1C8-0EF7FA12928C}"/>
              </a:ext>
            </a:extLst>
          </p:cNvPr>
          <p:cNvSpPr txBox="1"/>
          <p:nvPr/>
        </p:nvSpPr>
        <p:spPr>
          <a:xfrm>
            <a:off x="276224" y="167018"/>
            <a:ext cx="11029951" cy="542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에너지 부문의 주요 문제점 </a:t>
            </a:r>
            <a:endParaRPr kumimoji="0" lang="en-US" sz="2800" b="1" i="0" u="none" strike="noStrike" kern="1200" cap="all" spc="7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5B17BA-DC11-0BA6-E1FC-65438F745390}"/>
              </a:ext>
            </a:extLst>
          </p:cNvPr>
          <p:cNvSpPr/>
          <p:nvPr/>
        </p:nvSpPr>
        <p:spPr>
          <a:xfrm>
            <a:off x="476248" y="1147762"/>
            <a:ext cx="3541671" cy="5554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제도적 문제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CAFF6E-C001-1F23-1620-36E1A3956DD5}"/>
              </a:ext>
            </a:extLst>
          </p:cNvPr>
          <p:cNvSpPr txBox="1"/>
          <p:nvPr/>
        </p:nvSpPr>
        <p:spPr>
          <a:xfrm>
            <a:off x="622385" y="1860236"/>
            <a:ext cx="3395534" cy="8931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분산에너지 활성화 특별법이 시행되었지만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시행령과 시행규칙에서 기대했던 지원책이 부족하여 사업자들의 참여가 저조할 가능성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endParaRPr lang="en-US" sz="1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95A165-7762-9636-E589-D60C5BB91068}"/>
              </a:ext>
            </a:extLst>
          </p:cNvPr>
          <p:cNvSpPr/>
          <p:nvPr/>
        </p:nvSpPr>
        <p:spPr>
          <a:xfrm>
            <a:off x="476248" y="3509962"/>
            <a:ext cx="3541671" cy="5554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막대한 비용 부담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6C4B86-5F8C-CD8B-2A71-019B2C092702}"/>
              </a:ext>
            </a:extLst>
          </p:cNvPr>
          <p:cNvSpPr txBox="1"/>
          <p:nvPr/>
        </p:nvSpPr>
        <p:spPr>
          <a:xfrm>
            <a:off x="622385" y="4222436"/>
            <a:ext cx="3395534" cy="18652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ko-KR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탈탄소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정책을 추진하는 데 매년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100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조 원 이상이 소요될 것으로 예상되며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2050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년까지 총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2634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조 원이 필요할 것으로 분석되어지며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이는 전력산업과 국민 경제에 큰 부담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000" dirty="0"/>
              <a:t>(</a:t>
            </a:r>
            <a:r>
              <a:rPr lang="ko-KR" altLang="en-US" sz="1000" dirty="0"/>
              <a:t>전기신문 </a:t>
            </a:r>
            <a:r>
              <a:rPr lang="en-US" sz="1000" dirty="0">
                <a:hlinkClick r:id="rId2"/>
              </a:rPr>
              <a:t>https://www.electimes.com</a:t>
            </a:r>
            <a:r>
              <a:rPr lang="en-US" sz="1000" dirty="0"/>
              <a:t>, </a:t>
            </a:r>
            <a:r>
              <a:rPr lang="ko-KR" altLang="en-US" sz="1000" dirty="0"/>
              <a:t>“</a:t>
            </a:r>
            <a:r>
              <a:rPr lang="ko-KR" altLang="en-US" sz="1000" dirty="0" err="1"/>
              <a:t>탈탄소</a:t>
            </a:r>
            <a:r>
              <a:rPr lang="ko-KR" altLang="en-US" sz="1000" dirty="0"/>
              <a:t> 매년</a:t>
            </a:r>
            <a:r>
              <a:rPr lang="en-US" sz="1000" dirty="0"/>
              <a:t> 100</a:t>
            </a:r>
            <a:r>
              <a:rPr lang="ko-KR" altLang="en-US" sz="1000" dirty="0" err="1"/>
              <a:t>조원씩</a:t>
            </a:r>
            <a:r>
              <a:rPr lang="ko-KR" altLang="en-US" sz="1000" dirty="0"/>
              <a:t> 소요</a:t>
            </a:r>
            <a:r>
              <a:rPr lang="en-US" sz="1000" dirty="0"/>
              <a:t>, </a:t>
            </a:r>
            <a:r>
              <a:rPr lang="ko-KR" altLang="en-US" sz="1000" dirty="0"/>
              <a:t>비용 논의 없으면 모순 커진다”</a:t>
            </a:r>
            <a:r>
              <a:rPr lang="en-US" sz="1000" dirty="0"/>
              <a:t>, 2024.11.25)</a:t>
            </a:r>
            <a:endParaRPr lang="en-US" sz="8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0626B19-F861-6092-DEE6-507D2EEB063E}"/>
              </a:ext>
            </a:extLst>
          </p:cNvPr>
          <p:cNvSpPr/>
          <p:nvPr/>
        </p:nvSpPr>
        <p:spPr>
          <a:xfrm>
            <a:off x="4164055" y="1147762"/>
            <a:ext cx="3541671" cy="5554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에너지 공급 안정성 문제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9F9563-CB72-1BBF-002F-6BCB9705A56E}"/>
              </a:ext>
            </a:extLst>
          </p:cNvPr>
          <p:cNvSpPr txBox="1"/>
          <p:nvPr/>
        </p:nvSpPr>
        <p:spPr>
          <a:xfrm>
            <a:off x="4310192" y="1860236"/>
            <a:ext cx="3395534" cy="8931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/>
              <a:t>석탄화력발전의 단계적 폐쇄로 인해 전력 공급이 불안정해질 가능성이 있으며</a:t>
            </a:r>
            <a:r>
              <a:rPr lang="en-US" sz="1200" dirty="0"/>
              <a:t>, </a:t>
            </a:r>
            <a:r>
              <a:rPr lang="ko-KR" altLang="en-US" sz="1200" dirty="0"/>
              <a:t>신재생에너지의 </a:t>
            </a:r>
            <a:r>
              <a:rPr lang="ko-KR" altLang="en-US" sz="1200" dirty="0" err="1"/>
              <a:t>간헐성</a:t>
            </a:r>
            <a:r>
              <a:rPr lang="ko-KR" altLang="en-US" sz="1200" dirty="0"/>
              <a:t> 문제도 해결해야 함</a:t>
            </a:r>
            <a:r>
              <a:rPr lang="en-US" altLang="ko-KR" sz="1200" dirty="0"/>
              <a:t>. </a:t>
            </a:r>
            <a:endParaRPr lang="en-US" sz="12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BC0215B-1187-2040-FB5F-2E78B777ADB6}"/>
              </a:ext>
            </a:extLst>
          </p:cNvPr>
          <p:cNvSpPr/>
          <p:nvPr/>
        </p:nvSpPr>
        <p:spPr>
          <a:xfrm>
            <a:off x="4164055" y="3509962"/>
            <a:ext cx="3541671" cy="5554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사회적 갈등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4D6A35-3D15-D28D-D32C-5F0131CCF2A5}"/>
              </a:ext>
            </a:extLst>
          </p:cNvPr>
          <p:cNvSpPr txBox="1"/>
          <p:nvPr/>
        </p:nvSpPr>
        <p:spPr>
          <a:xfrm>
            <a:off x="4310192" y="4222436"/>
            <a:ext cx="3395534" cy="8931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/>
              <a:t>탄소중립 정책이 기업의 비용 증가와 물가 상승을 초래할 수 있으며</a:t>
            </a:r>
            <a:r>
              <a:rPr lang="en-US" altLang="ko-KR" sz="1200" dirty="0"/>
              <a:t>, </a:t>
            </a:r>
            <a:r>
              <a:rPr lang="ko-KR" altLang="en-US" sz="1200" dirty="0"/>
              <a:t>이에 따른 정치적</a:t>
            </a:r>
            <a:r>
              <a:rPr lang="en-US" altLang="ko-KR" sz="1200" dirty="0"/>
              <a:t>·</a:t>
            </a:r>
            <a:r>
              <a:rPr lang="ko-KR" altLang="en-US" sz="1200" dirty="0"/>
              <a:t>사회적 갈등이 심화될 가능성</a:t>
            </a:r>
            <a:endParaRPr lang="en-US" sz="1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0C99CED-8431-5432-E5AC-7524189D738B}"/>
              </a:ext>
            </a:extLst>
          </p:cNvPr>
          <p:cNvSpPr/>
          <p:nvPr/>
        </p:nvSpPr>
        <p:spPr>
          <a:xfrm>
            <a:off x="7851862" y="1146023"/>
            <a:ext cx="3541671" cy="5554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기술적 한계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D4238BE-BEAD-76A2-C09B-77FA746B18D9}"/>
              </a:ext>
            </a:extLst>
          </p:cNvPr>
          <p:cNvSpPr txBox="1"/>
          <p:nvPr/>
        </p:nvSpPr>
        <p:spPr>
          <a:xfrm>
            <a:off x="7997999" y="1740970"/>
            <a:ext cx="3395534" cy="11701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/>
              <a:t>신재생에너지 확대를 위해서는 대규모 해상풍력과 에너지저장장치</a:t>
            </a:r>
            <a:r>
              <a:rPr lang="en-US" altLang="ko-KR" sz="1200" dirty="0"/>
              <a:t>(ESS) </a:t>
            </a:r>
            <a:r>
              <a:rPr lang="ko-KR" altLang="en-US" sz="1200" dirty="0"/>
              <a:t>등의 기술적발전이 필요하지만</a:t>
            </a:r>
            <a:r>
              <a:rPr lang="en-US" altLang="ko-KR" sz="1200" dirty="0"/>
              <a:t>, </a:t>
            </a:r>
            <a:r>
              <a:rPr lang="ko-KR" altLang="en-US" sz="1200" dirty="0"/>
              <a:t>현재로서는 투자비용과 기술적 불확실성이 존재</a:t>
            </a:r>
            <a:endParaRPr lang="en-US" sz="12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9C64031-D3F4-4B3E-B5FD-CCF278D676F4}"/>
              </a:ext>
            </a:extLst>
          </p:cNvPr>
          <p:cNvSpPr/>
          <p:nvPr/>
        </p:nvSpPr>
        <p:spPr>
          <a:xfrm>
            <a:off x="7851862" y="3509962"/>
            <a:ext cx="3541671" cy="5554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전력 산업 생태계적 문제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382546-2BF9-2D14-65CC-00ECB01652E7}"/>
              </a:ext>
            </a:extLst>
          </p:cNvPr>
          <p:cNvSpPr txBox="1"/>
          <p:nvPr/>
        </p:nvSpPr>
        <p:spPr>
          <a:xfrm>
            <a:off x="7851862" y="4135795"/>
            <a:ext cx="4000370" cy="2555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/>
              <a:t>오랜 동안 한국의 전력 시스템은 한국 전력을 중심으로 하는 에너지망</a:t>
            </a:r>
            <a:r>
              <a:rPr lang="en-US" altLang="ko-KR" sz="1200" dirty="0"/>
              <a:t>, </a:t>
            </a:r>
            <a:r>
              <a:rPr lang="ko-KR" altLang="en-US" sz="1200" dirty="0"/>
              <a:t>기반 시설</a:t>
            </a:r>
            <a:r>
              <a:rPr lang="en-US" altLang="ko-KR" sz="1200" dirty="0"/>
              <a:t>, </a:t>
            </a:r>
            <a:r>
              <a:rPr lang="ko-KR" altLang="en-US" sz="1200" dirty="0"/>
              <a:t>공급 체계</a:t>
            </a:r>
            <a:r>
              <a:rPr lang="en-US" altLang="ko-KR" sz="1200" dirty="0"/>
              <a:t>, </a:t>
            </a:r>
            <a:r>
              <a:rPr lang="ko-KR" altLang="en-US" sz="1200" dirty="0"/>
              <a:t>수요 관리 체계를 통하여 안정적인 운용이 이루어져 왔으며</a:t>
            </a:r>
            <a:r>
              <a:rPr lang="en-US" altLang="ko-KR" sz="1200" dirty="0"/>
              <a:t>, </a:t>
            </a:r>
            <a:r>
              <a:rPr lang="ko-KR" altLang="en-US" sz="1200" dirty="0"/>
              <a:t>중앙 </a:t>
            </a:r>
            <a:r>
              <a:rPr lang="ko-KR" altLang="en-US" sz="1200" dirty="0" err="1"/>
              <a:t>집중화된</a:t>
            </a:r>
            <a:r>
              <a:rPr lang="ko-KR" altLang="en-US" sz="1200" dirty="0"/>
              <a:t> 관리 체계를 통하여 비교적 낮은 수준의 가격으로 산업 부문과 국민 생활 부문 전반에 대한 높은 수준의 서비스 체계를 유지하여 왔으며</a:t>
            </a:r>
            <a:r>
              <a:rPr lang="en-US" altLang="ko-KR" sz="1200" dirty="0"/>
              <a:t>, </a:t>
            </a:r>
            <a:r>
              <a:rPr lang="ko-KR" altLang="en-US" sz="1200" dirty="0"/>
              <a:t>이는 효율과 안정의 측면에 있어서는 매우 유용한 체계라 할 수 있으나</a:t>
            </a:r>
            <a:r>
              <a:rPr lang="en-US" altLang="ko-KR" sz="1200" dirty="0"/>
              <a:t>, </a:t>
            </a:r>
            <a:r>
              <a:rPr lang="ko-KR" altLang="en-US" sz="1200" dirty="0"/>
              <a:t>전력 시스템 및 전력 생태계 전체의 경직성을 조장하여 왔다고 할 수 있음</a:t>
            </a:r>
            <a:r>
              <a:rPr lang="en-US" altLang="ko-KR" sz="1200" dirty="0"/>
              <a:t>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74468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D773D-6417-EBFA-2447-E11E0504C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539376-3297-44DF-D137-0D487142B519}"/>
              </a:ext>
            </a:extLst>
          </p:cNvPr>
          <p:cNvSpPr/>
          <p:nvPr/>
        </p:nvSpPr>
        <p:spPr>
          <a:xfrm>
            <a:off x="0" y="0"/>
            <a:ext cx="12192000" cy="8763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78AC87-31A3-9F50-BC0D-AA0DD70610FD}"/>
              </a:ext>
            </a:extLst>
          </p:cNvPr>
          <p:cNvSpPr txBox="1"/>
          <p:nvPr/>
        </p:nvSpPr>
        <p:spPr>
          <a:xfrm>
            <a:off x="276224" y="167018"/>
            <a:ext cx="11029951" cy="542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에너지 부문의 주요 문제점 </a:t>
            </a:r>
            <a:endParaRPr kumimoji="0" lang="en-US" sz="2800" b="1" i="0" u="none" strike="noStrike" kern="1200" cap="all" spc="7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A89F2C-5DA7-E9E0-5A79-4E0C51C91683}"/>
              </a:ext>
            </a:extLst>
          </p:cNvPr>
          <p:cNvSpPr/>
          <p:nvPr/>
        </p:nvSpPr>
        <p:spPr>
          <a:xfrm>
            <a:off x="476248" y="1147762"/>
            <a:ext cx="4533902" cy="5554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공급과 수요 관리 시스템 및 제도 상의 문제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C3E46A-4FA4-26A7-6335-5CE414A6CEA4}"/>
              </a:ext>
            </a:extLst>
          </p:cNvPr>
          <p:cNvSpPr/>
          <p:nvPr/>
        </p:nvSpPr>
        <p:spPr>
          <a:xfrm>
            <a:off x="656408" y="2102962"/>
            <a:ext cx="3344092" cy="40671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정산조정계수</a:t>
            </a:r>
            <a:endParaRPr lang="en-US" sz="12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E73AF8-2CBE-36C5-DC9A-3545712C9986}"/>
              </a:ext>
            </a:extLst>
          </p:cNvPr>
          <p:cNvSpPr txBox="1"/>
          <p:nvPr/>
        </p:nvSpPr>
        <p:spPr>
          <a:xfrm>
            <a:off x="4076700" y="2102962"/>
            <a:ext cx="7734299" cy="922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정산 조정 계수는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한국전력공사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한전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가 발전사업자와의 전력 거래에서 정산금을 조정하는 데 사용되는 중요한 요소이나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 계수의 결정 과정이 불투명하다는 비판이 많다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기후솔루션과 같은 환경단체는 정산조정계수의 결정 과정이 공개되지 않아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특정 이해관계자에게 유리하게 작용할 수 있다고 주장하고 있으며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이로 인해 전력 시장의 공정성이 저해되고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소비자에게 전기요금 인상의 부담이 돌아가는 악순환이 발생할 수 있다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2D18D8-B2FE-889F-A96E-52D3E2F9D174}"/>
              </a:ext>
            </a:extLst>
          </p:cNvPr>
          <p:cNvSpPr/>
          <p:nvPr/>
        </p:nvSpPr>
        <p:spPr>
          <a:xfrm>
            <a:off x="656408" y="3327940"/>
            <a:ext cx="3344092" cy="40671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시장 구조의 비효율성</a:t>
            </a:r>
            <a:endParaRPr lang="en-US" sz="12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1BB102-19C3-C6B1-F715-0952E807EC95}"/>
              </a:ext>
            </a:extLst>
          </p:cNvPr>
          <p:cNvSpPr txBox="1"/>
          <p:nvPr/>
        </p:nvSpPr>
        <p:spPr>
          <a:xfrm>
            <a:off x="4076700" y="3284891"/>
            <a:ext cx="7734299" cy="1134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한국의 전력 시장은 현재 통제된 경쟁 시장 구조를 가지고 있으며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이는 발전사업자 간의 경쟁을 제한하고 있다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특히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한전의 발전 자회사는 정산조정계수를 통해 손익을 </a:t>
            </a:r>
            <a:r>
              <a:rPr kumimoji="0" lang="ko-KR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조정받는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반면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민간 발전사업자는 이러한 조정을 받지 않아 수익의 변동성이 크고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이는 시장의 안정성을 해치는 요인으로 작용한다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이로 인해 민간 발전사업자들은 전력 수요와 공급에 따라 극단적인 흑자와 적자를 오가며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이는 전력 시장의 전반적인 안정성에 부정적인 영향을 미치게 된다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38D648C-F6FB-CBED-9E37-6CF3648B4F5C}"/>
              </a:ext>
            </a:extLst>
          </p:cNvPr>
          <p:cNvSpPr/>
          <p:nvPr/>
        </p:nvSpPr>
        <p:spPr>
          <a:xfrm>
            <a:off x="656408" y="4831047"/>
            <a:ext cx="3344092" cy="40671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재생에너지의 확산 저해 현상</a:t>
            </a:r>
            <a:endParaRPr lang="en-US" sz="12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647E19-6614-B44D-3687-298B3191AD4A}"/>
              </a:ext>
            </a:extLst>
          </p:cNvPr>
          <p:cNvSpPr txBox="1"/>
          <p:nvPr/>
        </p:nvSpPr>
        <p:spPr>
          <a:xfrm>
            <a:off x="4076700" y="4787998"/>
            <a:ext cx="7734299" cy="922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재생에너지의 비중이 증가함에 따라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기존의 정산단가 체계가 이러한 변화에 적절히 대응하지 못하고 있으며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현재의 정산단가는 주로 석탄 및 원자력 발전에 기반하고 있어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재생에너지 발전자에게 불리한 조건을 초래할 수 있다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이는 재생에너지의 확산을 저해하고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궁극적으로는 한국의 에너지 전환 목표에 부정적인 영향을 미치게 된다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48196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E10864-06E3-BD44-B49F-BBF3A28B1E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4C5D80-ADB8-F850-0C1A-7A7022073106}"/>
              </a:ext>
            </a:extLst>
          </p:cNvPr>
          <p:cNvSpPr/>
          <p:nvPr/>
        </p:nvSpPr>
        <p:spPr>
          <a:xfrm>
            <a:off x="0" y="0"/>
            <a:ext cx="12192000" cy="8763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BBB7F9-26B0-D761-50C7-E2E2A9A87ED5}"/>
              </a:ext>
            </a:extLst>
          </p:cNvPr>
          <p:cNvSpPr txBox="1"/>
          <p:nvPr/>
        </p:nvSpPr>
        <p:spPr>
          <a:xfrm>
            <a:off x="276224" y="167018"/>
            <a:ext cx="11029951" cy="542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에너지 부문의 주요 문제점 </a:t>
            </a:r>
            <a:endParaRPr kumimoji="0" lang="en-US" sz="2800" b="1" i="0" u="none" strike="noStrike" kern="1200" cap="all" spc="7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312F77-2246-CD9C-1333-DDC3CC11BED4}"/>
              </a:ext>
            </a:extLst>
          </p:cNvPr>
          <p:cNvSpPr/>
          <p:nvPr/>
        </p:nvSpPr>
        <p:spPr>
          <a:xfrm>
            <a:off x="476248" y="1147762"/>
            <a:ext cx="4533902" cy="5554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공급과 수요 관리 시스템 및 제도 상의 문제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349E50-72BE-D9AE-6ADB-0B49A27CAC3D}"/>
              </a:ext>
            </a:extLst>
          </p:cNvPr>
          <p:cNvSpPr/>
          <p:nvPr/>
        </p:nvSpPr>
        <p:spPr>
          <a:xfrm>
            <a:off x="656407" y="2102962"/>
            <a:ext cx="3344092" cy="40671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정산 오류와 시스템 문제</a:t>
            </a:r>
            <a:endParaRPr lang="en-US" sz="12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E03F5E-DD25-269E-DD41-8FDE38EA026F}"/>
              </a:ext>
            </a:extLst>
          </p:cNvPr>
          <p:cNvSpPr txBox="1"/>
          <p:nvPr/>
        </p:nvSpPr>
        <p:spPr>
          <a:xfrm>
            <a:off x="4076699" y="2102962"/>
            <a:ext cx="7734299" cy="1134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정산 과정에서 발생하는 오류도 문제이다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최근 전력거래소는 정산 과정에서 발생한 오류로 인해 일부 발전사에 대해 과도한 정산이 이루어졌다고 발표했다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이러한 오류는 시스템의 준비 부족과 관련이 있으며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이는 발전사들의 신뢰를 저하시킬 수 있다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결론적으로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한국 전력 시장의 정산단가는 불투명한 결정 과정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비효율적인 시장 구조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재생에너지의 확산 저해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그리고 정산 오류와 같은 여러 문제를 안고 있으며 이러한 문제들은 전력 시장의 공정성과 효율성을 저해하며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소비자에게도 부정적인 영향을 미치고 있다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A60FC2-9E03-289C-72DF-0219FB4F4B9E}"/>
              </a:ext>
            </a:extLst>
          </p:cNvPr>
          <p:cNvSpPr/>
          <p:nvPr/>
        </p:nvSpPr>
        <p:spPr>
          <a:xfrm>
            <a:off x="656407" y="3983204"/>
            <a:ext cx="3344092" cy="872585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12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PPA(</a:t>
            </a:r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전력거래계약</a:t>
            </a:r>
            <a:r>
              <a:rPr lang="en-US" altLang="ko-KR" sz="12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, Power Purchase Agreement) ) </a:t>
            </a:r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활성화 미흡</a:t>
            </a:r>
            <a:endParaRPr lang="en-US" sz="12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1BFA3B-9D80-1A36-E014-0C7F8CD0DC9E}"/>
              </a:ext>
            </a:extLst>
          </p:cNvPr>
          <p:cNvSpPr txBox="1"/>
          <p:nvPr/>
        </p:nvSpPr>
        <p:spPr>
          <a:xfrm>
            <a:off x="4076699" y="3940156"/>
            <a:ext cx="7734299" cy="922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2023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 산업용 및 일반용전력 소비량 합계인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421.4TWh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대비 직접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PPA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거래량 비중은 고작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0.00184%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에 불과하다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 2023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년의 재생에너지 발전비중 및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RE100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이행을 위한 직접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PPA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거래량 실적 상황을 보았을 때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전력수급기본계획을 통해 발표한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2030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년 신재생에너지 발전량 비중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21.6% (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재생에너지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18.7%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포함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목표를 달성할 수 있을지 의문인 상황이다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0768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2F276-8F2A-0CD3-0DF9-71819630A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584BC1-8E16-0656-A809-3C900A9614F1}"/>
              </a:ext>
            </a:extLst>
          </p:cNvPr>
          <p:cNvSpPr/>
          <p:nvPr/>
        </p:nvSpPr>
        <p:spPr>
          <a:xfrm>
            <a:off x="0" y="0"/>
            <a:ext cx="12192000" cy="8763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AFC30A-B5BA-00A4-2B66-60B3B82A72DF}"/>
              </a:ext>
            </a:extLst>
          </p:cNvPr>
          <p:cNvSpPr txBox="1"/>
          <p:nvPr/>
        </p:nvSpPr>
        <p:spPr>
          <a:xfrm>
            <a:off x="276224" y="167018"/>
            <a:ext cx="11029951" cy="542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에너지 부문의 주요 문제점 </a:t>
            </a:r>
            <a:endParaRPr kumimoji="0" lang="en-US" sz="2800" b="1" i="0" u="none" strike="noStrike" kern="1200" cap="all" spc="7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062EA9-3419-E811-6CD0-3EF5DB954785}"/>
              </a:ext>
            </a:extLst>
          </p:cNvPr>
          <p:cNvSpPr/>
          <p:nvPr/>
        </p:nvSpPr>
        <p:spPr>
          <a:xfrm>
            <a:off x="476247" y="1147762"/>
            <a:ext cx="5000627" cy="5554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신재생 에너지 중심 </a:t>
            </a:r>
            <a:r>
              <a:rPr lang="ko-KR" altLang="en-US" sz="1600" b="1" dirty="0" err="1">
                <a:latin typeface="맑은 고딕" panose="020B0503020000020004" pitchFamily="50" charset="-127"/>
                <a:cs typeface="Arial" panose="020B0604020202020204" pitchFamily="34" charset="0"/>
              </a:rPr>
              <a:t>전력망</a:t>
            </a:r>
            <a:r>
              <a:rPr lang="ko-KR" altLang="en-US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 구축 전략과 기술력 부족 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23A9AA-9A45-D3EF-0B14-D89CA7DC2D46}"/>
              </a:ext>
            </a:extLst>
          </p:cNvPr>
          <p:cNvSpPr txBox="1"/>
          <p:nvPr/>
        </p:nvSpPr>
        <p:spPr>
          <a:xfrm>
            <a:off x="476246" y="1869662"/>
            <a:ext cx="5000627" cy="1559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  <a:buNone/>
            </a:pPr>
            <a:r>
              <a:rPr lang="ko-KR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한국은 재생 에너지를 기존의 중앙 집중화 된 공급</a:t>
            </a:r>
            <a:r>
              <a:rPr lang="en-US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/</a:t>
            </a:r>
            <a:r>
              <a:rPr lang="ko-KR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수요망에 통합하여 운영할 수 있는 전환적 전략과 이의 실현을 경험과 기술이 아직 부족한 상태이다</a:t>
            </a:r>
            <a:r>
              <a:rPr lang="en-US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. </a:t>
            </a:r>
            <a:r>
              <a:rPr lang="ko-KR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통합적 에너지망은 기존의 전력 생산 체계를 활용하면서 동시에</a:t>
            </a:r>
            <a:r>
              <a:rPr lang="en-US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  </a:t>
            </a:r>
            <a:r>
              <a:rPr lang="ko-KR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새로운 재생에너지 전력 생산 체계를 수용하여 다양한 형태의 에너지 수급망을 구축하는 것이 핵심이나</a:t>
            </a:r>
            <a:r>
              <a:rPr lang="en-US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, </a:t>
            </a:r>
            <a:r>
              <a:rPr lang="ko-KR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아직 이러한 에너지 체계에 대한 구체적 경험과 기술이 부족한 것은 큰 도전요소가 된다고 할 수 있다</a:t>
            </a:r>
            <a:r>
              <a:rPr lang="en-US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.     </a:t>
            </a:r>
            <a:endParaRPr lang="en-US" sz="14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6BBD7B5-788E-8EB5-81F3-3F65A9877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3079" y="1425498"/>
            <a:ext cx="6257471" cy="459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745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772E03-BE2A-214B-5B3A-E40383F40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83A2E5-0DA1-76B5-7B22-768F07C63C88}"/>
              </a:ext>
            </a:extLst>
          </p:cNvPr>
          <p:cNvSpPr/>
          <p:nvPr/>
        </p:nvSpPr>
        <p:spPr>
          <a:xfrm>
            <a:off x="0" y="0"/>
            <a:ext cx="12192000" cy="8763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AF43D3-1133-B549-4FB2-32FC84AFCD9B}"/>
              </a:ext>
            </a:extLst>
          </p:cNvPr>
          <p:cNvSpPr txBox="1"/>
          <p:nvPr/>
        </p:nvSpPr>
        <p:spPr>
          <a:xfrm>
            <a:off x="276224" y="167018"/>
            <a:ext cx="11029951" cy="542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all" spc="75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에너지 부문의 주요 문제점 </a:t>
            </a:r>
            <a:endParaRPr kumimoji="0" lang="en-US" sz="2800" b="1" i="0" u="none" strike="noStrike" kern="1200" cap="all" spc="75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241A57-4809-FEF9-EC34-175C159FC0E0}"/>
              </a:ext>
            </a:extLst>
          </p:cNvPr>
          <p:cNvSpPr/>
          <p:nvPr/>
        </p:nvSpPr>
        <p:spPr>
          <a:xfrm>
            <a:off x="476247" y="1147762"/>
            <a:ext cx="5000627" cy="5554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맑은 고딕" panose="020B0503020000020004" pitchFamily="50" charset="-127"/>
                <a:cs typeface="Arial" panose="020B0604020202020204" pitchFamily="34" charset="0"/>
              </a:rPr>
              <a:t>통합적 체계적 투자와 실행의 필요 </a:t>
            </a:r>
            <a:endParaRPr lang="en-US" sz="1600" b="1" dirty="0">
              <a:solidFill>
                <a:schemeClr val="bg1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A2E9A1-4075-3C21-5CB6-43C598D0360B}"/>
              </a:ext>
            </a:extLst>
          </p:cNvPr>
          <p:cNvSpPr txBox="1"/>
          <p:nvPr/>
        </p:nvSpPr>
        <p:spPr>
          <a:xfrm>
            <a:off x="476246" y="1869662"/>
            <a:ext cx="5000627" cy="709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  <a:buNone/>
            </a:pPr>
            <a:r>
              <a:rPr lang="ko-KR" altLang="en-US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한국이 에너지 체계에 있어서의 탄소중립을 실현하기 위해서는 다각도의 노력이 필요하나</a:t>
            </a:r>
            <a:r>
              <a:rPr lang="en-US" altLang="ko-KR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, </a:t>
            </a:r>
            <a:r>
              <a:rPr lang="ko-KR" altLang="en-US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우선 본 논의를 위하여 제시되어질 수 있는 체계적 노력이 필요한 부문은 아래와 같이 제시되어질 수 있다</a:t>
            </a:r>
            <a:r>
              <a:rPr lang="en-US" altLang="ko-KR" sz="1200" dirty="0">
                <a:solidFill>
                  <a:srgbClr val="211D1E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Pretendard"/>
              </a:rPr>
              <a:t>. </a:t>
            </a:r>
            <a:endParaRPr lang="en-US" sz="14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A2D137-49AD-782A-AC06-A6BA780406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872" y="1263431"/>
            <a:ext cx="5922881" cy="49754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3221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1341</Words>
  <Application>Microsoft Office PowerPoint</Application>
  <PresentationFormat>Widescreen</PresentationFormat>
  <Paragraphs>92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맑은 고딕</vt:lpstr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GTL Song</dc:creator>
  <cp:lastModifiedBy>John GTL Song</cp:lastModifiedBy>
  <cp:revision>6</cp:revision>
  <dcterms:created xsi:type="dcterms:W3CDTF">2025-08-09T21:32:47Z</dcterms:created>
  <dcterms:modified xsi:type="dcterms:W3CDTF">2025-08-09T22:23:05Z</dcterms:modified>
</cp:coreProperties>
</file>