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각진펜" panose="020B0600000101010101" charset="-127"/>
      <p:regular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각진펜 Bold" panose="020B0600000101010101" charset="-127"/>
      <p:regular r:id="rId17"/>
    </p:embeddedFont>
    <p:embeddedFont>
      <p:font typeface="Gotham Bold" panose="020B0600000101010101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2D7"/>
    <a:srgbClr val="155F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7762" y="763307"/>
            <a:ext cx="16672477" cy="9344356"/>
            <a:chOff x="0" y="0"/>
            <a:chExt cx="22229969" cy="12459142"/>
          </a:xfrm>
        </p:grpSpPr>
        <p:sp>
          <p:nvSpPr>
            <p:cNvPr id="3" name="Freeform 3"/>
            <p:cNvSpPr/>
            <p:nvPr/>
          </p:nvSpPr>
          <p:spPr>
            <a:xfrm>
              <a:off x="0" y="8681839"/>
              <a:ext cx="21640800" cy="3777303"/>
            </a:xfrm>
            <a:custGeom>
              <a:avLst/>
              <a:gdLst/>
              <a:ahLst/>
              <a:cxnLst/>
              <a:rect l="l" t="t" r="r" b="b"/>
              <a:pathLst>
                <a:path w="21640800" h="3777303">
                  <a:moveTo>
                    <a:pt x="0" y="0"/>
                  </a:moveTo>
                  <a:lnTo>
                    <a:pt x="21640800" y="0"/>
                  </a:lnTo>
                  <a:lnTo>
                    <a:pt x="21640800" y="3777303"/>
                  </a:lnTo>
                  <a:lnTo>
                    <a:pt x="0" y="3777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0"/>
              <a:ext cx="22229969" cy="11680514"/>
              <a:chOff x="0" y="0"/>
              <a:chExt cx="4391105" cy="230726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391105" cy="2307262"/>
              </a:xfrm>
              <a:custGeom>
                <a:avLst/>
                <a:gdLst/>
                <a:ahLst/>
                <a:cxnLst/>
                <a:rect l="l" t="t" r="r" b="b"/>
                <a:pathLst>
                  <a:path w="4391105" h="2307262">
                    <a:moveTo>
                      <a:pt x="0" y="0"/>
                    </a:moveTo>
                    <a:lnTo>
                      <a:pt x="4391105" y="0"/>
                    </a:lnTo>
                    <a:lnTo>
                      <a:pt x="4391105" y="2307262"/>
                    </a:lnTo>
                    <a:lnTo>
                      <a:pt x="0" y="230726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4391105" cy="23453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sp>
        <p:nvSpPr>
          <p:cNvPr id="7" name="TextBox 7"/>
          <p:cNvSpPr txBox="1"/>
          <p:nvPr/>
        </p:nvSpPr>
        <p:spPr>
          <a:xfrm>
            <a:off x="2752085" y="4097344"/>
            <a:ext cx="12783830" cy="18827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5400"/>
              </a:lnSpc>
              <a:spcBef>
                <a:spcPct val="0"/>
              </a:spcBef>
            </a:pPr>
            <a:r>
              <a:rPr lang="en-US" sz="11000" b="1" spc="-220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산업구조 전환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-209101" y="2704460"/>
            <a:ext cx="12478396" cy="16090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159"/>
              </a:lnSpc>
            </a:pPr>
            <a:r>
              <a:rPr lang="en-US" sz="9399" b="1" spc="-187">
                <a:solidFill>
                  <a:srgbClr val="004AAD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울산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885350" y="7117182"/>
            <a:ext cx="8517301" cy="530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  <a:spcBef>
                <a:spcPct val="0"/>
              </a:spcBef>
            </a:pPr>
            <a:r>
              <a:rPr lang="en-US" sz="3099" b="1" spc="-61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서울대학교 국제대학원 교수 김현철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49638" y="7079594"/>
            <a:ext cx="16230600" cy="2832977"/>
          </a:xfrm>
          <a:custGeom>
            <a:avLst/>
            <a:gdLst/>
            <a:ahLst/>
            <a:cxnLst/>
            <a:rect l="l" t="t" r="r" b="b"/>
            <a:pathLst>
              <a:path w="16230600" h="2832977">
                <a:moveTo>
                  <a:pt x="0" y="0"/>
                </a:moveTo>
                <a:lnTo>
                  <a:pt x="16230600" y="0"/>
                </a:lnTo>
                <a:lnTo>
                  <a:pt x="16230600" y="2832977"/>
                </a:lnTo>
                <a:lnTo>
                  <a:pt x="0" y="28329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807762" y="763307"/>
            <a:ext cx="16672477" cy="8760385"/>
            <a:chOff x="0" y="0"/>
            <a:chExt cx="4391105" cy="230726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91105" cy="2307262"/>
            </a:xfrm>
            <a:custGeom>
              <a:avLst/>
              <a:gdLst/>
              <a:ahLst/>
              <a:cxnLst/>
              <a:rect l="l" t="t" r="r" b="b"/>
              <a:pathLst>
                <a:path w="4391105" h="2307262">
                  <a:moveTo>
                    <a:pt x="0" y="0"/>
                  </a:moveTo>
                  <a:lnTo>
                    <a:pt x="4391105" y="0"/>
                  </a:lnTo>
                  <a:lnTo>
                    <a:pt x="4391105" y="2307262"/>
                  </a:lnTo>
                  <a:lnTo>
                    <a:pt x="0" y="23072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391105" cy="2345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807762" y="763307"/>
            <a:ext cx="16672477" cy="1928425"/>
            <a:chOff x="0" y="0"/>
            <a:chExt cx="4391105" cy="50789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391105" cy="507898"/>
            </a:xfrm>
            <a:custGeom>
              <a:avLst/>
              <a:gdLst/>
              <a:ahLst/>
              <a:cxnLst/>
              <a:rect l="l" t="t" r="r" b="b"/>
              <a:pathLst>
                <a:path w="4391105" h="507898">
                  <a:moveTo>
                    <a:pt x="0" y="0"/>
                  </a:moveTo>
                  <a:lnTo>
                    <a:pt x="4391105" y="0"/>
                  </a:lnTo>
                  <a:lnTo>
                    <a:pt x="4391105" y="507898"/>
                  </a:lnTo>
                  <a:lnTo>
                    <a:pt x="0" y="507898"/>
                  </a:lnTo>
                  <a:close/>
                </a:path>
              </a:pathLst>
            </a:custGeom>
            <a:solidFill>
              <a:srgbClr val="EAF3FF"/>
            </a:solidFill>
            <a:ln cap="sq">
              <a:noFill/>
              <a:prstDash val="dash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4391105" cy="5459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9584472" y="2650661"/>
            <a:ext cx="7895767" cy="6873032"/>
          </a:xfrm>
          <a:custGeom>
            <a:avLst/>
            <a:gdLst/>
            <a:ahLst/>
            <a:cxnLst/>
            <a:rect l="l" t="t" r="r" b="b"/>
            <a:pathLst>
              <a:path w="7895767" h="6873032">
                <a:moveTo>
                  <a:pt x="0" y="0"/>
                </a:moveTo>
                <a:lnTo>
                  <a:pt x="7895766" y="0"/>
                </a:lnTo>
                <a:lnTo>
                  <a:pt x="7895766" y="6873032"/>
                </a:lnTo>
                <a:lnTo>
                  <a:pt x="0" y="68730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848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2684607" y="3806759"/>
            <a:ext cx="5093343" cy="766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84"/>
              </a:lnSpc>
            </a:pPr>
            <a:r>
              <a:rPr lang="en-US" sz="4417" spc="-88" dirty="0" err="1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석유화학</a:t>
            </a:r>
            <a:r>
              <a:rPr lang="en-US" sz="4417" spc="-88" dirty="0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: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구조조정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326082" y="3074836"/>
            <a:ext cx="1810394" cy="622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53"/>
              </a:lnSpc>
            </a:pPr>
            <a:r>
              <a:rPr lang="en-US" sz="3931" b="1">
                <a:solidFill>
                  <a:srgbClr val="004AAD"/>
                </a:solidFill>
                <a:latin typeface="Gotham Bold"/>
                <a:ea typeface="Gotham Bold"/>
                <a:cs typeface="Gotham Bold"/>
                <a:sym typeface="Gotham Bold"/>
              </a:rPr>
              <a:t>01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329571" y="5332867"/>
            <a:ext cx="1803416" cy="620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34"/>
              </a:lnSpc>
            </a:pPr>
            <a:r>
              <a:rPr lang="en-US" sz="3916" b="1">
                <a:solidFill>
                  <a:srgbClr val="004AAD"/>
                </a:solidFill>
                <a:latin typeface="Gotham Bold"/>
                <a:ea typeface="Gotham Bold"/>
                <a:cs typeface="Gotham Bold"/>
                <a:sym typeface="Gotham Bold"/>
              </a:rPr>
              <a:t>02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205057" y="7483623"/>
            <a:ext cx="1903853" cy="6629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09"/>
              </a:lnSpc>
            </a:pPr>
            <a:r>
              <a:rPr lang="en-US" sz="4134" b="1">
                <a:solidFill>
                  <a:srgbClr val="004AAD"/>
                </a:solidFill>
                <a:latin typeface="Gotham Bold"/>
                <a:ea typeface="Gotham Bold"/>
                <a:cs typeface="Gotham Bold"/>
                <a:sym typeface="Gotham Bold"/>
              </a:rPr>
              <a:t>03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727097" y="5974540"/>
            <a:ext cx="4685761" cy="7655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159"/>
              </a:lnSpc>
              <a:spcBef>
                <a:spcPct val="0"/>
              </a:spcBef>
            </a:pPr>
            <a:r>
              <a:rPr lang="en-US" sz="4399" spc="-87" dirty="0" err="1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자동차</a:t>
            </a:r>
            <a:r>
              <a:rPr lang="en-US" sz="4399" spc="-87" dirty="0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: </a:t>
            </a:r>
            <a:r>
              <a:rPr lang="en-US" sz="4399" spc="-87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관세</a:t>
            </a:r>
            <a:r>
              <a:rPr lang="en-US" sz="4399" spc="-87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399" spc="-87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충격</a:t>
            </a:r>
            <a:endParaRPr lang="en-US" sz="4399" spc="-87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555954" y="8146552"/>
            <a:ext cx="5722202" cy="8335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6525"/>
              </a:lnSpc>
              <a:spcBef>
                <a:spcPct val="0"/>
              </a:spcBef>
            </a:pPr>
            <a:r>
              <a:rPr lang="en-US" sz="4661" spc="-93" dirty="0" err="1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조선</a:t>
            </a:r>
            <a:r>
              <a:rPr lang="en-US" sz="4661" spc="-93" dirty="0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: MASGA</a:t>
            </a:r>
            <a:r>
              <a:rPr lang="ko-KR" altLang="en-US" sz="4661" spc="-93" dirty="0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와</a:t>
            </a:r>
            <a:r>
              <a:rPr lang="en-US" sz="4661" spc="-93" dirty="0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661" spc="-93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공동화</a:t>
            </a:r>
            <a:endParaRPr lang="en-US" sz="4661" spc="-93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885350" y="1564007"/>
            <a:ext cx="8517301" cy="762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99"/>
              </a:lnSpc>
              <a:spcBef>
                <a:spcPct val="0"/>
              </a:spcBef>
            </a:pPr>
            <a:r>
              <a:rPr lang="en-US" sz="4499" b="1" spc="-89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울산의 주력 산업 상황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7762" y="763307"/>
            <a:ext cx="16672477" cy="9344356"/>
            <a:chOff x="0" y="0"/>
            <a:chExt cx="22229969" cy="12459142"/>
          </a:xfrm>
        </p:grpSpPr>
        <p:sp>
          <p:nvSpPr>
            <p:cNvPr id="3" name="Freeform 3"/>
            <p:cNvSpPr/>
            <p:nvPr/>
          </p:nvSpPr>
          <p:spPr>
            <a:xfrm>
              <a:off x="0" y="8681839"/>
              <a:ext cx="21640800" cy="3777303"/>
            </a:xfrm>
            <a:custGeom>
              <a:avLst/>
              <a:gdLst/>
              <a:ahLst/>
              <a:cxnLst/>
              <a:rect l="l" t="t" r="r" b="b"/>
              <a:pathLst>
                <a:path w="21640800" h="3777303">
                  <a:moveTo>
                    <a:pt x="0" y="0"/>
                  </a:moveTo>
                  <a:lnTo>
                    <a:pt x="21640800" y="0"/>
                  </a:lnTo>
                  <a:lnTo>
                    <a:pt x="21640800" y="3777303"/>
                  </a:lnTo>
                  <a:lnTo>
                    <a:pt x="0" y="3777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0"/>
              <a:ext cx="22229969" cy="11680514"/>
              <a:chOff x="0" y="0"/>
              <a:chExt cx="4391105" cy="230726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391105" cy="2307262"/>
              </a:xfrm>
              <a:custGeom>
                <a:avLst/>
                <a:gdLst/>
                <a:ahLst/>
                <a:cxnLst/>
                <a:rect l="l" t="t" r="r" b="b"/>
                <a:pathLst>
                  <a:path w="4391105" h="2307262">
                    <a:moveTo>
                      <a:pt x="0" y="0"/>
                    </a:moveTo>
                    <a:lnTo>
                      <a:pt x="4391105" y="0"/>
                    </a:lnTo>
                    <a:lnTo>
                      <a:pt x="4391105" y="2307262"/>
                    </a:lnTo>
                    <a:lnTo>
                      <a:pt x="0" y="230726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4391105" cy="23453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7" name="Group 7"/>
          <p:cNvGrpSpPr/>
          <p:nvPr/>
        </p:nvGrpSpPr>
        <p:grpSpPr>
          <a:xfrm>
            <a:off x="807762" y="763307"/>
            <a:ext cx="16672477" cy="1514520"/>
            <a:chOff x="0" y="0"/>
            <a:chExt cx="4391105" cy="46884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91105" cy="468844"/>
            </a:xfrm>
            <a:custGeom>
              <a:avLst/>
              <a:gdLst/>
              <a:ahLst/>
              <a:cxnLst/>
              <a:rect l="l" t="t" r="r" b="b"/>
              <a:pathLst>
                <a:path w="4391105" h="468844">
                  <a:moveTo>
                    <a:pt x="0" y="0"/>
                  </a:moveTo>
                  <a:lnTo>
                    <a:pt x="4391105" y="0"/>
                  </a:lnTo>
                  <a:lnTo>
                    <a:pt x="4391105" y="468844"/>
                  </a:lnTo>
                  <a:lnTo>
                    <a:pt x="0" y="468844"/>
                  </a:lnTo>
                  <a:close/>
                </a:path>
              </a:pathLst>
            </a:custGeom>
            <a:solidFill>
              <a:srgbClr val="EAF3FF"/>
            </a:solidFill>
            <a:ln cap="sq">
              <a:noFill/>
              <a:prstDash val="dash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391105" cy="506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885350" y="1404185"/>
            <a:ext cx="8517301" cy="7289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19"/>
              </a:lnSpc>
              <a:spcBef>
                <a:spcPct val="0"/>
              </a:spcBef>
            </a:pPr>
            <a:r>
              <a:rPr lang="en-US" sz="4299" b="1" spc="-85" dirty="0" err="1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산업구조</a:t>
            </a:r>
            <a:r>
              <a:rPr lang="en-US" sz="4299" b="1" spc="-85" dirty="0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 </a:t>
            </a:r>
            <a:r>
              <a:rPr lang="en-US" sz="4299" b="1" spc="-85" dirty="0" err="1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전환</a:t>
            </a:r>
            <a:r>
              <a:rPr lang="en-US" sz="4299" b="1" spc="-85" dirty="0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 </a:t>
            </a:r>
            <a:r>
              <a:rPr lang="en-US" sz="4299" b="1" spc="-85" dirty="0" err="1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방향</a:t>
            </a:r>
            <a:endParaRPr lang="en-US" sz="4299" b="1" spc="-85" dirty="0">
              <a:solidFill>
                <a:srgbClr val="000000"/>
              </a:solidFill>
              <a:latin typeface="각진펜 Bold"/>
              <a:ea typeface="각진펜 Bold"/>
              <a:cs typeface="각진펜 Bold"/>
              <a:sym typeface="각진펜 Bold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3657600" y="2958185"/>
            <a:ext cx="10896600" cy="6157538"/>
            <a:chOff x="3657600" y="2719762"/>
            <a:chExt cx="10896600" cy="6157538"/>
          </a:xfrm>
        </p:grpSpPr>
        <p:sp>
          <p:nvSpPr>
            <p:cNvPr id="13" name="직사각형 12"/>
            <p:cNvSpPr/>
            <p:nvPr/>
          </p:nvSpPr>
          <p:spPr>
            <a:xfrm>
              <a:off x="3657600" y="2739408"/>
              <a:ext cx="5410200" cy="3048000"/>
            </a:xfrm>
            <a:prstGeom prst="rect">
              <a:avLst/>
            </a:prstGeom>
            <a:solidFill>
              <a:srgbClr val="155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주력 ３산업</a:t>
              </a:r>
              <a:endParaRPr lang="ko-KR" altLang="en-US" sz="2500" b="1" dirty="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144000" y="2739408"/>
              <a:ext cx="5410200" cy="3048000"/>
            </a:xfrm>
            <a:prstGeom prst="rect">
              <a:avLst/>
            </a:prstGeom>
            <a:solidFill>
              <a:srgbClr val="155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첨단 신 산업</a:t>
              </a:r>
              <a:endParaRPr lang="ko-KR" altLang="en-US" sz="2500" b="1" dirty="0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9144000" y="5829300"/>
              <a:ext cx="5410200" cy="3048000"/>
            </a:xfrm>
            <a:prstGeom prst="rect">
              <a:avLst/>
            </a:prstGeom>
            <a:solidFill>
              <a:srgbClr val="CCD2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>
                  <a:solidFill>
                    <a:schemeClr val="tx1"/>
                  </a:solidFill>
                </a:rPr>
                <a:t>혁신 창업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657600" y="5829300"/>
              <a:ext cx="5410200" cy="3048000"/>
            </a:xfrm>
            <a:prstGeom prst="rect">
              <a:avLst/>
            </a:prstGeom>
            <a:solidFill>
              <a:srgbClr val="CCD2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>
                  <a:solidFill>
                    <a:schemeClr val="tx1"/>
                  </a:solidFill>
                </a:rPr>
                <a:t>혁신 중소기업 육성</a:t>
              </a:r>
              <a:endParaRPr lang="ko-KR" altLang="en-US" sz="25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657600" y="2719762"/>
              <a:ext cx="5410200" cy="3048000"/>
            </a:xfrm>
            <a:prstGeom prst="rect">
              <a:avLst/>
            </a:prstGeom>
            <a:solidFill>
              <a:srgbClr val="155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주력 ３산업</a:t>
              </a:r>
              <a:endParaRPr lang="ko-KR" altLang="en-US" sz="2500" b="1" dirty="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9144000" y="2719762"/>
              <a:ext cx="5410200" cy="3048000"/>
            </a:xfrm>
            <a:prstGeom prst="rect">
              <a:avLst/>
            </a:prstGeom>
            <a:solidFill>
              <a:srgbClr val="155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500" b="1" dirty="0" smtClean="0"/>
                <a:t>첨단 신 산업</a:t>
              </a:r>
              <a:endParaRPr lang="ko-KR" altLang="en-US" sz="2500" b="1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892277" y="2481131"/>
            <a:ext cx="29632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/>
              <a:t>기존</a:t>
            </a:r>
            <a:endParaRPr lang="ko-KR" altLang="en-US" sz="2500" dirty="0"/>
          </a:p>
        </p:txBody>
      </p:sp>
      <p:sp>
        <p:nvSpPr>
          <p:cNvPr id="34" name="TextBox 33"/>
          <p:cNvSpPr txBox="1"/>
          <p:nvPr/>
        </p:nvSpPr>
        <p:spPr>
          <a:xfrm>
            <a:off x="10367475" y="2481131"/>
            <a:ext cx="29632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/>
              <a:t>신규</a:t>
            </a:r>
            <a:endParaRPr lang="en-US" altLang="ko-KR" sz="25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1524000" y="4229100"/>
            <a:ext cx="29632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/>
              <a:t>대기업</a:t>
            </a:r>
            <a:endParaRPr lang="en-US" altLang="ko-KR" sz="25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1456350" y="7343373"/>
            <a:ext cx="29632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/>
              <a:t>중소기업</a:t>
            </a:r>
            <a:endParaRPr lang="en-US" altLang="ko-KR" sz="2500" dirty="0" smtClean="0"/>
          </a:p>
        </p:txBody>
      </p:sp>
      <p:cxnSp>
        <p:nvCxnSpPr>
          <p:cNvPr id="40" name="직선 화살표 연결선 39"/>
          <p:cNvCxnSpPr/>
          <p:nvPr/>
        </p:nvCxnSpPr>
        <p:spPr>
          <a:xfrm>
            <a:off x="8211213" y="4457700"/>
            <a:ext cx="1865574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 flipH="1">
            <a:off x="8211213" y="7581900"/>
            <a:ext cx="1865574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/>
          <p:nvPr/>
        </p:nvCxnSpPr>
        <p:spPr>
          <a:xfrm rot="16200000">
            <a:off x="5391813" y="6016008"/>
            <a:ext cx="1865574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직선 화살표 연결선 48"/>
          <p:cNvCxnSpPr/>
          <p:nvPr/>
        </p:nvCxnSpPr>
        <p:spPr>
          <a:xfrm rot="5400000" flipV="1">
            <a:off x="10916313" y="6003956"/>
            <a:ext cx="1865574" cy="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flipV="1">
            <a:off x="6477000" y="5083220"/>
            <a:ext cx="5181600" cy="1965280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38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7762" y="763307"/>
            <a:ext cx="16672477" cy="9344356"/>
            <a:chOff x="0" y="0"/>
            <a:chExt cx="22229969" cy="12459142"/>
          </a:xfrm>
        </p:grpSpPr>
        <p:sp>
          <p:nvSpPr>
            <p:cNvPr id="3" name="Freeform 3"/>
            <p:cNvSpPr/>
            <p:nvPr/>
          </p:nvSpPr>
          <p:spPr>
            <a:xfrm>
              <a:off x="0" y="8681839"/>
              <a:ext cx="21640800" cy="3777303"/>
            </a:xfrm>
            <a:custGeom>
              <a:avLst/>
              <a:gdLst/>
              <a:ahLst/>
              <a:cxnLst/>
              <a:rect l="l" t="t" r="r" b="b"/>
              <a:pathLst>
                <a:path w="21640800" h="3777303">
                  <a:moveTo>
                    <a:pt x="0" y="0"/>
                  </a:moveTo>
                  <a:lnTo>
                    <a:pt x="21640800" y="0"/>
                  </a:lnTo>
                  <a:lnTo>
                    <a:pt x="21640800" y="3777303"/>
                  </a:lnTo>
                  <a:lnTo>
                    <a:pt x="0" y="3777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0"/>
              <a:ext cx="22229969" cy="11680514"/>
              <a:chOff x="0" y="0"/>
              <a:chExt cx="4391105" cy="230726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391105" cy="2307262"/>
              </a:xfrm>
              <a:custGeom>
                <a:avLst/>
                <a:gdLst/>
                <a:ahLst/>
                <a:cxnLst/>
                <a:rect l="l" t="t" r="r" b="b"/>
                <a:pathLst>
                  <a:path w="4391105" h="2307262">
                    <a:moveTo>
                      <a:pt x="0" y="0"/>
                    </a:moveTo>
                    <a:lnTo>
                      <a:pt x="4391105" y="0"/>
                    </a:lnTo>
                    <a:lnTo>
                      <a:pt x="4391105" y="2307262"/>
                    </a:lnTo>
                    <a:lnTo>
                      <a:pt x="0" y="230726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4391105" cy="23453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7" name="Group 7"/>
          <p:cNvGrpSpPr/>
          <p:nvPr/>
        </p:nvGrpSpPr>
        <p:grpSpPr>
          <a:xfrm>
            <a:off x="807762" y="763307"/>
            <a:ext cx="16672477" cy="1928425"/>
            <a:chOff x="0" y="0"/>
            <a:chExt cx="4391105" cy="5078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91105" cy="507898"/>
            </a:xfrm>
            <a:custGeom>
              <a:avLst/>
              <a:gdLst/>
              <a:ahLst/>
              <a:cxnLst/>
              <a:rect l="l" t="t" r="r" b="b"/>
              <a:pathLst>
                <a:path w="4391105" h="507898">
                  <a:moveTo>
                    <a:pt x="0" y="0"/>
                  </a:moveTo>
                  <a:lnTo>
                    <a:pt x="4391105" y="0"/>
                  </a:lnTo>
                  <a:lnTo>
                    <a:pt x="4391105" y="507898"/>
                  </a:lnTo>
                  <a:lnTo>
                    <a:pt x="0" y="507898"/>
                  </a:lnTo>
                  <a:close/>
                </a:path>
              </a:pathLst>
            </a:custGeom>
            <a:solidFill>
              <a:srgbClr val="EAF3FF"/>
            </a:solidFill>
            <a:ln cap="sq">
              <a:noFill/>
              <a:prstDash val="dash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391105" cy="5459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183647" y="2996769"/>
            <a:ext cx="8870580" cy="6082683"/>
          </a:xfrm>
          <a:custGeom>
            <a:avLst/>
            <a:gdLst/>
            <a:ahLst/>
            <a:cxnLst/>
            <a:rect l="l" t="t" r="r" b="b"/>
            <a:pathLst>
              <a:path w="8870580" h="6082683">
                <a:moveTo>
                  <a:pt x="0" y="0"/>
                </a:moveTo>
                <a:lnTo>
                  <a:pt x="8870580" y="0"/>
                </a:lnTo>
                <a:lnTo>
                  <a:pt x="8870580" y="6082683"/>
                </a:lnTo>
                <a:lnTo>
                  <a:pt x="0" y="60826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30" t="-20529" r="-19647" b="-684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/>
          <p:nvPr/>
        </p:nvSpPr>
        <p:spPr>
          <a:xfrm>
            <a:off x="4885350" y="1660845"/>
            <a:ext cx="8517301" cy="669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b="1" spc="-79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스웨덴 말뫼의 눈물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386585" y="4073633"/>
            <a:ext cx="6872716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84"/>
              </a:lnSpc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골리앗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크레인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1달러에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매각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386585" y="5747294"/>
            <a:ext cx="6872716" cy="7950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84"/>
              </a:lnSpc>
            </a:pPr>
            <a:r>
              <a:rPr lang="en-US" sz="4417" spc="-88" dirty="0" err="1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한국</a:t>
            </a:r>
            <a:r>
              <a:rPr lang="en-US" sz="4417" spc="-88" dirty="0" smtClean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조선소에서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대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활약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1276272" y="7420954"/>
            <a:ext cx="5093343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84"/>
              </a:lnSpc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울산의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눈물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vs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찬가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7762" y="763307"/>
            <a:ext cx="16672477" cy="9344356"/>
            <a:chOff x="0" y="0"/>
            <a:chExt cx="22229969" cy="12459142"/>
          </a:xfrm>
        </p:grpSpPr>
        <p:sp>
          <p:nvSpPr>
            <p:cNvPr id="3" name="Freeform 3"/>
            <p:cNvSpPr/>
            <p:nvPr/>
          </p:nvSpPr>
          <p:spPr>
            <a:xfrm>
              <a:off x="0" y="8681839"/>
              <a:ext cx="21640800" cy="3777303"/>
            </a:xfrm>
            <a:custGeom>
              <a:avLst/>
              <a:gdLst/>
              <a:ahLst/>
              <a:cxnLst/>
              <a:rect l="l" t="t" r="r" b="b"/>
              <a:pathLst>
                <a:path w="21640800" h="3777303">
                  <a:moveTo>
                    <a:pt x="0" y="0"/>
                  </a:moveTo>
                  <a:lnTo>
                    <a:pt x="21640800" y="0"/>
                  </a:lnTo>
                  <a:lnTo>
                    <a:pt x="21640800" y="3777303"/>
                  </a:lnTo>
                  <a:lnTo>
                    <a:pt x="0" y="3777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0"/>
              <a:ext cx="22229969" cy="11680514"/>
              <a:chOff x="0" y="0"/>
              <a:chExt cx="4391105" cy="230726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391105" cy="2307262"/>
              </a:xfrm>
              <a:custGeom>
                <a:avLst/>
                <a:gdLst/>
                <a:ahLst/>
                <a:cxnLst/>
                <a:rect l="l" t="t" r="r" b="b"/>
                <a:pathLst>
                  <a:path w="4391105" h="2307262">
                    <a:moveTo>
                      <a:pt x="0" y="0"/>
                    </a:moveTo>
                    <a:lnTo>
                      <a:pt x="4391105" y="0"/>
                    </a:lnTo>
                    <a:lnTo>
                      <a:pt x="4391105" y="2307262"/>
                    </a:lnTo>
                    <a:lnTo>
                      <a:pt x="0" y="230726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4391105" cy="23453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7" name="Group 7"/>
          <p:cNvGrpSpPr/>
          <p:nvPr/>
        </p:nvGrpSpPr>
        <p:grpSpPr>
          <a:xfrm>
            <a:off x="807762" y="763307"/>
            <a:ext cx="16672477" cy="1928425"/>
            <a:chOff x="0" y="0"/>
            <a:chExt cx="4391105" cy="5078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91105" cy="507898"/>
            </a:xfrm>
            <a:custGeom>
              <a:avLst/>
              <a:gdLst/>
              <a:ahLst/>
              <a:cxnLst/>
              <a:rect l="l" t="t" r="r" b="b"/>
              <a:pathLst>
                <a:path w="4391105" h="507898">
                  <a:moveTo>
                    <a:pt x="0" y="0"/>
                  </a:moveTo>
                  <a:lnTo>
                    <a:pt x="4391105" y="0"/>
                  </a:lnTo>
                  <a:lnTo>
                    <a:pt x="4391105" y="507898"/>
                  </a:lnTo>
                  <a:lnTo>
                    <a:pt x="0" y="507898"/>
                  </a:lnTo>
                  <a:close/>
                </a:path>
              </a:pathLst>
            </a:custGeom>
            <a:solidFill>
              <a:srgbClr val="EAF3FF"/>
            </a:solidFill>
            <a:ln cap="sq">
              <a:noFill/>
              <a:prstDash val="dash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391105" cy="5459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9144000" y="3174198"/>
            <a:ext cx="8017671" cy="5557668"/>
          </a:xfrm>
          <a:custGeom>
            <a:avLst/>
            <a:gdLst/>
            <a:ahLst/>
            <a:cxnLst/>
            <a:rect l="l" t="t" r="r" b="b"/>
            <a:pathLst>
              <a:path w="8017671" h="5557668">
                <a:moveTo>
                  <a:pt x="0" y="0"/>
                </a:moveTo>
                <a:lnTo>
                  <a:pt x="8017671" y="0"/>
                </a:lnTo>
                <a:lnTo>
                  <a:pt x="8017671" y="5557669"/>
                </a:lnTo>
                <a:lnTo>
                  <a:pt x="0" y="55576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341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/>
          <p:nvPr/>
        </p:nvSpPr>
        <p:spPr>
          <a:xfrm>
            <a:off x="4885350" y="1660845"/>
            <a:ext cx="8517301" cy="669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b="1" spc="-79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청와대에서의 경험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07762" y="3386630"/>
            <a:ext cx="8479094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53793" lvl="1" indent="-476897" algn="ctr">
              <a:lnSpc>
                <a:spcPts val="6184"/>
              </a:lnSpc>
              <a:buFont typeface="Arial"/>
              <a:buChar char="•"/>
            </a:pPr>
            <a:r>
              <a:rPr lang="en-US" sz="4417" spc="-88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한미 FTA 개정과 자동차 산업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85800" y="5157943"/>
            <a:ext cx="6481872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953793" lvl="1" indent="-476897" algn="ctr">
              <a:lnSpc>
                <a:spcPts val="6184"/>
              </a:lnSpc>
              <a:buFont typeface="Arial"/>
              <a:buChar char="•"/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조선산업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구조조정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836195" y="6969781"/>
            <a:ext cx="7045710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53793" lvl="1" indent="-476897" algn="ctr">
              <a:lnSpc>
                <a:spcPts val="6184"/>
              </a:lnSpc>
              <a:buFont typeface="Arial"/>
              <a:buChar char="•"/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산업정책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부활과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 BIG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07762" y="763307"/>
            <a:ext cx="16672477" cy="9344356"/>
            <a:chOff x="0" y="0"/>
            <a:chExt cx="22229969" cy="12459142"/>
          </a:xfrm>
        </p:grpSpPr>
        <p:sp>
          <p:nvSpPr>
            <p:cNvPr id="3" name="Freeform 3"/>
            <p:cNvSpPr/>
            <p:nvPr/>
          </p:nvSpPr>
          <p:spPr>
            <a:xfrm>
              <a:off x="0" y="8681839"/>
              <a:ext cx="21640800" cy="3777303"/>
            </a:xfrm>
            <a:custGeom>
              <a:avLst/>
              <a:gdLst/>
              <a:ahLst/>
              <a:cxnLst/>
              <a:rect l="l" t="t" r="r" b="b"/>
              <a:pathLst>
                <a:path w="21640800" h="3777303">
                  <a:moveTo>
                    <a:pt x="0" y="0"/>
                  </a:moveTo>
                  <a:lnTo>
                    <a:pt x="21640800" y="0"/>
                  </a:lnTo>
                  <a:lnTo>
                    <a:pt x="21640800" y="3777303"/>
                  </a:lnTo>
                  <a:lnTo>
                    <a:pt x="0" y="3777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0"/>
              <a:ext cx="22229969" cy="11680514"/>
              <a:chOff x="0" y="0"/>
              <a:chExt cx="4391105" cy="230726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391105" cy="2307262"/>
              </a:xfrm>
              <a:custGeom>
                <a:avLst/>
                <a:gdLst/>
                <a:ahLst/>
                <a:cxnLst/>
                <a:rect l="l" t="t" r="r" b="b"/>
                <a:pathLst>
                  <a:path w="4391105" h="2307262">
                    <a:moveTo>
                      <a:pt x="0" y="0"/>
                    </a:moveTo>
                    <a:lnTo>
                      <a:pt x="4391105" y="0"/>
                    </a:lnTo>
                    <a:lnTo>
                      <a:pt x="4391105" y="2307262"/>
                    </a:lnTo>
                    <a:lnTo>
                      <a:pt x="0" y="230726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4391105" cy="23453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7" name="Group 7"/>
          <p:cNvGrpSpPr/>
          <p:nvPr/>
        </p:nvGrpSpPr>
        <p:grpSpPr>
          <a:xfrm>
            <a:off x="807762" y="763307"/>
            <a:ext cx="16672477" cy="1928425"/>
            <a:chOff x="0" y="0"/>
            <a:chExt cx="4391105" cy="5078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91105" cy="507898"/>
            </a:xfrm>
            <a:custGeom>
              <a:avLst/>
              <a:gdLst/>
              <a:ahLst/>
              <a:cxnLst/>
              <a:rect l="l" t="t" r="r" b="b"/>
              <a:pathLst>
                <a:path w="4391105" h="507898">
                  <a:moveTo>
                    <a:pt x="0" y="0"/>
                  </a:moveTo>
                  <a:lnTo>
                    <a:pt x="4391105" y="0"/>
                  </a:lnTo>
                  <a:lnTo>
                    <a:pt x="4391105" y="507898"/>
                  </a:lnTo>
                  <a:lnTo>
                    <a:pt x="0" y="507898"/>
                  </a:lnTo>
                  <a:close/>
                </a:path>
              </a:pathLst>
            </a:custGeom>
            <a:solidFill>
              <a:srgbClr val="EAF3FF"/>
            </a:solidFill>
            <a:ln cap="sq">
              <a:noFill/>
              <a:prstDash val="dash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391105" cy="5459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 rot="10800000">
            <a:off x="8892807" y="2578491"/>
            <a:ext cx="5337127" cy="7169106"/>
          </a:xfrm>
          <a:custGeom>
            <a:avLst/>
            <a:gdLst/>
            <a:ahLst/>
            <a:cxnLst/>
            <a:rect l="l" t="t" r="r" b="b"/>
            <a:pathLst>
              <a:path w="3459024" h="7078314">
                <a:moveTo>
                  <a:pt x="0" y="0"/>
                </a:moveTo>
                <a:lnTo>
                  <a:pt x="3459024" y="0"/>
                </a:lnTo>
                <a:lnTo>
                  <a:pt x="3459024" y="7078314"/>
                </a:lnTo>
                <a:lnTo>
                  <a:pt x="0" y="707831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462" b="90000" l="299" r="21285">
                          <a14:foregroundMark x1="5452" y1="85538" x2="5601" y2="85692"/>
                          <a14:foregroundMark x1="6049" y1="52462" x2="448" y2="42615"/>
                          <a14:foregroundMark x1="448" y1="42615" x2="3211" y2="38769"/>
                          <a14:foregroundMark x1="3211" y1="38769" x2="6721" y2="52308"/>
                          <a14:foregroundMark x1="6721" y1="52308" x2="5900" y2="52615"/>
                          <a14:foregroundMark x1="16654" y1="9538" x2="16281" y2="8462"/>
                          <a14:foregroundMark x1="17999" y1="7538" x2="18073" y2="646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 t="-1" r="-321924" b="-2809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/>
          <p:nvPr/>
        </p:nvSpPr>
        <p:spPr>
          <a:xfrm>
            <a:off x="4885350" y="1660845"/>
            <a:ext cx="8517301" cy="669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b="1" spc="-79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산업연구 강화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28600" y="4285102"/>
            <a:ext cx="8479094" cy="766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5800" indent="-685800" algn="ctr">
              <a:lnSpc>
                <a:spcPts val="6184"/>
              </a:lnSpc>
              <a:buFont typeface="Arial" panose="020B0604020202020204" pitchFamily="34" charset="0"/>
              <a:buChar char="•"/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지방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vs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서울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990600" y="6358188"/>
            <a:ext cx="7543800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85800" indent="-685800" algn="ctr">
              <a:lnSpc>
                <a:spcPts val="6184"/>
              </a:lnSpc>
              <a:buFont typeface="Arial" panose="020B0604020202020204" pitchFamily="34" charset="0"/>
              <a:buChar char="•"/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기업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vs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대기업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22751" y="765181"/>
            <a:ext cx="16672477" cy="9344356"/>
            <a:chOff x="0" y="0"/>
            <a:chExt cx="22229969" cy="12459142"/>
          </a:xfrm>
        </p:grpSpPr>
        <p:sp>
          <p:nvSpPr>
            <p:cNvPr id="3" name="Freeform 3"/>
            <p:cNvSpPr/>
            <p:nvPr/>
          </p:nvSpPr>
          <p:spPr>
            <a:xfrm>
              <a:off x="0" y="8681839"/>
              <a:ext cx="21640800" cy="3777303"/>
            </a:xfrm>
            <a:custGeom>
              <a:avLst/>
              <a:gdLst/>
              <a:ahLst/>
              <a:cxnLst/>
              <a:rect l="l" t="t" r="r" b="b"/>
              <a:pathLst>
                <a:path w="21640800" h="3777303">
                  <a:moveTo>
                    <a:pt x="0" y="0"/>
                  </a:moveTo>
                  <a:lnTo>
                    <a:pt x="21640800" y="0"/>
                  </a:lnTo>
                  <a:lnTo>
                    <a:pt x="21640800" y="3777303"/>
                  </a:lnTo>
                  <a:lnTo>
                    <a:pt x="0" y="3777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0"/>
              <a:ext cx="22229969" cy="11680514"/>
              <a:chOff x="0" y="0"/>
              <a:chExt cx="4391105" cy="2307262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391105" cy="2307262"/>
              </a:xfrm>
              <a:custGeom>
                <a:avLst/>
                <a:gdLst/>
                <a:ahLst/>
                <a:cxnLst/>
                <a:rect l="l" t="t" r="r" b="b"/>
                <a:pathLst>
                  <a:path w="4391105" h="2307262">
                    <a:moveTo>
                      <a:pt x="0" y="0"/>
                    </a:moveTo>
                    <a:lnTo>
                      <a:pt x="4391105" y="0"/>
                    </a:lnTo>
                    <a:lnTo>
                      <a:pt x="4391105" y="2307262"/>
                    </a:lnTo>
                    <a:lnTo>
                      <a:pt x="0" y="2307262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4391105" cy="234536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7" name="Group 7"/>
          <p:cNvGrpSpPr/>
          <p:nvPr/>
        </p:nvGrpSpPr>
        <p:grpSpPr>
          <a:xfrm>
            <a:off x="807762" y="763307"/>
            <a:ext cx="16672477" cy="1928425"/>
            <a:chOff x="0" y="0"/>
            <a:chExt cx="4391105" cy="5078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391105" cy="507898"/>
            </a:xfrm>
            <a:custGeom>
              <a:avLst/>
              <a:gdLst/>
              <a:ahLst/>
              <a:cxnLst/>
              <a:rect l="l" t="t" r="r" b="b"/>
              <a:pathLst>
                <a:path w="4391105" h="507898">
                  <a:moveTo>
                    <a:pt x="0" y="0"/>
                  </a:moveTo>
                  <a:lnTo>
                    <a:pt x="4391105" y="0"/>
                  </a:lnTo>
                  <a:lnTo>
                    <a:pt x="4391105" y="507898"/>
                  </a:lnTo>
                  <a:lnTo>
                    <a:pt x="0" y="507898"/>
                  </a:lnTo>
                  <a:close/>
                </a:path>
              </a:pathLst>
            </a:custGeom>
            <a:solidFill>
              <a:srgbClr val="EAF3FF"/>
            </a:solidFill>
            <a:ln cap="sq">
              <a:noFill/>
              <a:prstDash val="dash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391105" cy="5459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4885350" y="1660845"/>
            <a:ext cx="8517301" cy="669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b="1" spc="-79" dirty="0" err="1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동경대의</a:t>
            </a:r>
            <a:r>
              <a:rPr lang="en-US" sz="3999" b="1" spc="-79" dirty="0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 </a:t>
            </a:r>
            <a:r>
              <a:rPr lang="en-US" sz="3999" b="1" spc="-79" dirty="0" err="1">
                <a:solidFill>
                  <a:srgbClr val="000000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산업연구</a:t>
            </a:r>
            <a:endParaRPr lang="en-US" sz="3999" b="1" spc="-79" dirty="0">
              <a:solidFill>
                <a:srgbClr val="000000"/>
              </a:solidFill>
              <a:latin typeface="각진펜 Bold"/>
              <a:ea typeface="각진펜 Bold"/>
              <a:cs typeface="각진펜 Bold"/>
              <a:sym typeface="각진펜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03178" y="3831473"/>
            <a:ext cx="8479094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53793" lvl="1" indent="-476897" algn="ctr">
              <a:lnSpc>
                <a:spcPts val="6184"/>
              </a:lnSpc>
              <a:buFont typeface="Arial"/>
              <a:buChar char="•"/>
            </a:pPr>
            <a:r>
              <a:rPr lang="en-US" sz="4417" spc="-88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자동차 산업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14400" y="5371030"/>
            <a:ext cx="8479094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53793" lvl="1" indent="-476897" algn="ctr">
              <a:lnSpc>
                <a:spcPts val="6184"/>
              </a:lnSpc>
              <a:buFont typeface="Arial"/>
              <a:buChar char="•"/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게임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산업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95662" y="6910587"/>
            <a:ext cx="8479094" cy="7545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53793" lvl="1" indent="-476897" algn="ctr">
              <a:lnSpc>
                <a:spcPts val="6184"/>
              </a:lnSpc>
              <a:buFont typeface="Arial"/>
              <a:buChar char="•"/>
            </a:pP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유통</a:t>
            </a:r>
            <a:r>
              <a:rPr lang="en-US" sz="4417" spc="-88" dirty="0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 </a:t>
            </a:r>
            <a:r>
              <a:rPr lang="en-US" sz="4417" spc="-88" dirty="0" err="1">
                <a:solidFill>
                  <a:srgbClr val="2D2D2D"/>
                </a:solidFill>
                <a:latin typeface="각진펜"/>
                <a:ea typeface="각진펜"/>
                <a:cs typeface="각진펜"/>
                <a:sym typeface="각진펜"/>
              </a:rPr>
              <a:t>산업</a:t>
            </a:r>
            <a:endParaRPr lang="en-US" sz="4417" spc="-88" dirty="0">
              <a:solidFill>
                <a:srgbClr val="2D2D2D"/>
              </a:solidFill>
              <a:latin typeface="각진펜"/>
              <a:ea typeface="각진펜"/>
              <a:cs typeface="각진펜"/>
              <a:sym typeface="각진펜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2698" y="3695700"/>
            <a:ext cx="3729501" cy="41716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07762" y="7274686"/>
            <a:ext cx="16230600" cy="2832977"/>
          </a:xfrm>
          <a:custGeom>
            <a:avLst/>
            <a:gdLst/>
            <a:ahLst/>
            <a:cxnLst/>
            <a:rect l="l" t="t" r="r" b="b"/>
            <a:pathLst>
              <a:path w="16230600" h="2832977">
                <a:moveTo>
                  <a:pt x="0" y="0"/>
                </a:moveTo>
                <a:lnTo>
                  <a:pt x="16230600" y="0"/>
                </a:lnTo>
                <a:lnTo>
                  <a:pt x="16230600" y="2832978"/>
                </a:lnTo>
                <a:lnTo>
                  <a:pt x="0" y="28329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807762" y="763307"/>
            <a:ext cx="16672477" cy="8760385"/>
            <a:chOff x="0" y="0"/>
            <a:chExt cx="4391105" cy="230726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91105" cy="2307262"/>
            </a:xfrm>
            <a:custGeom>
              <a:avLst/>
              <a:gdLst/>
              <a:ahLst/>
              <a:cxnLst/>
              <a:rect l="l" t="t" r="r" b="b"/>
              <a:pathLst>
                <a:path w="4391105" h="2307262">
                  <a:moveTo>
                    <a:pt x="0" y="0"/>
                  </a:moveTo>
                  <a:lnTo>
                    <a:pt x="4391105" y="0"/>
                  </a:lnTo>
                  <a:lnTo>
                    <a:pt x="4391105" y="2307262"/>
                  </a:lnTo>
                  <a:lnTo>
                    <a:pt x="0" y="23072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391105" cy="2345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4885350" y="3917951"/>
            <a:ext cx="8517301" cy="13779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1200"/>
              </a:lnSpc>
              <a:spcBef>
                <a:spcPct val="0"/>
              </a:spcBef>
            </a:pPr>
            <a:r>
              <a:rPr lang="en-US" sz="8000" b="1" spc="-160">
                <a:solidFill>
                  <a:srgbClr val="004AAD"/>
                </a:solidFill>
                <a:latin typeface="각진펜 Bold"/>
                <a:ea typeface="각진펜 Bold"/>
                <a:cs typeface="각진펜 Bold"/>
                <a:sym typeface="각진펜 Bold"/>
              </a:rPr>
              <a:t>감사합니다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96</Words>
  <Application>Microsoft Office PowerPoint</Application>
  <PresentationFormat>사용자 지정</PresentationFormat>
  <Paragraphs>37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Calibri</vt:lpstr>
      <vt:lpstr>각진펜</vt:lpstr>
      <vt:lpstr>맑은 고딕</vt:lpstr>
      <vt:lpstr>각진펜 Bold</vt:lpstr>
      <vt:lpstr>Gotham Bold</vt:lpstr>
      <vt:lpstr>Arial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파란색 화이트 미니멀 깔끔하고 심플한 레이아웃 프레젠테이션</dc:title>
  <dc:creator>User</dc:creator>
  <cp:lastModifiedBy>김현철</cp:lastModifiedBy>
  <cp:revision>9</cp:revision>
  <dcterms:created xsi:type="dcterms:W3CDTF">2006-08-16T00:00:00Z</dcterms:created>
  <dcterms:modified xsi:type="dcterms:W3CDTF">2025-08-14T05:39:09Z</dcterms:modified>
  <dc:identifier>DAGv731ZXm0</dc:identifier>
</cp:coreProperties>
</file>