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74" r:id="rId2"/>
    <p:sldId id="257" r:id="rId3"/>
    <p:sldId id="258" r:id="rId4"/>
    <p:sldId id="259" r:id="rId5"/>
    <p:sldId id="260" r:id="rId6"/>
    <p:sldId id="265" r:id="rId7"/>
    <p:sldId id="266" r:id="rId8"/>
    <p:sldId id="267" r:id="rId9"/>
    <p:sldId id="268" r:id="rId10"/>
    <p:sldId id="269" r:id="rId11"/>
    <p:sldId id="281" r:id="rId12"/>
    <p:sldId id="261" r:id="rId13"/>
    <p:sldId id="277" r:id="rId14"/>
    <p:sldId id="262" r:id="rId15"/>
    <p:sldId id="272" r:id="rId16"/>
    <p:sldId id="273" r:id="rId17"/>
    <p:sldId id="270" r:id="rId18"/>
    <p:sldId id="263" r:id="rId19"/>
    <p:sldId id="264" r:id="rId20"/>
    <p:sldId id="286" r:id="rId21"/>
    <p:sldId id="287" r:id="rId22"/>
    <p:sldId id="288" r:id="rId23"/>
    <p:sldId id="289" r:id="rId24"/>
    <p:sldId id="290" r:id="rId25"/>
    <p:sldId id="278" r:id="rId26"/>
  </p:sldIdLst>
  <p:sldSz cx="9144000" cy="6858000" type="screen4x3"/>
  <p:notesSz cx="7104063" cy="10234613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7A92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2152" autoAdjust="0"/>
    <p:restoredTop sz="93526" autoAdjust="0"/>
  </p:normalViewPr>
  <p:slideViewPr>
    <p:cSldViewPr>
      <p:cViewPr>
        <p:scale>
          <a:sx n="90" d="100"/>
          <a:sy n="90" d="100"/>
        </p:scale>
        <p:origin x="-130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78427" cy="511731"/>
          </a:xfrm>
          <a:prstGeom prst="rect">
            <a:avLst/>
          </a:prstGeom>
        </p:spPr>
        <p:txBody>
          <a:bodyPr vert="horz" lIns="99065" tIns="49532" rIns="99065" bIns="49532" rtlCol="0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4023993" y="1"/>
            <a:ext cx="3078427" cy="511731"/>
          </a:xfrm>
          <a:prstGeom prst="rect">
            <a:avLst/>
          </a:prstGeom>
        </p:spPr>
        <p:txBody>
          <a:bodyPr vert="horz" lIns="99065" tIns="49532" rIns="99065" bIns="49532" rtlCol="0"/>
          <a:lstStyle>
            <a:lvl1pPr algn="r">
              <a:defRPr sz="1300"/>
            </a:lvl1pPr>
          </a:lstStyle>
          <a:p>
            <a:fld id="{B54E3DFA-CDFC-47E7-BBD4-9E64B7A5EA8C}" type="datetimeFigureOut">
              <a:rPr lang="ko-KR" altLang="en-US" smtClean="0"/>
              <a:pPr/>
              <a:t>2013-10-29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1" y="9721107"/>
            <a:ext cx="3078427" cy="511731"/>
          </a:xfrm>
          <a:prstGeom prst="rect">
            <a:avLst/>
          </a:prstGeom>
        </p:spPr>
        <p:txBody>
          <a:bodyPr vert="horz" lIns="99065" tIns="49532" rIns="99065" bIns="49532" rtlCol="0" anchor="b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4023993" y="9721107"/>
            <a:ext cx="3078427" cy="511731"/>
          </a:xfrm>
          <a:prstGeom prst="rect">
            <a:avLst/>
          </a:prstGeom>
        </p:spPr>
        <p:txBody>
          <a:bodyPr vert="horz" lIns="99065" tIns="49532" rIns="99065" bIns="49532" rtlCol="0" anchor="b"/>
          <a:lstStyle>
            <a:lvl1pPr algn="r">
              <a:defRPr sz="1300"/>
            </a:lvl1pPr>
          </a:lstStyle>
          <a:p>
            <a:fld id="{A235EB3A-7FBA-41FA-BA17-6497E71ABCB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78427" cy="511731"/>
          </a:xfrm>
          <a:prstGeom prst="rect">
            <a:avLst/>
          </a:prstGeom>
        </p:spPr>
        <p:txBody>
          <a:bodyPr vert="horz" lIns="99065" tIns="49532" rIns="99065" bIns="49532" rtlCol="0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4023993" y="1"/>
            <a:ext cx="3078427" cy="511731"/>
          </a:xfrm>
          <a:prstGeom prst="rect">
            <a:avLst/>
          </a:prstGeom>
        </p:spPr>
        <p:txBody>
          <a:bodyPr vert="horz" lIns="99065" tIns="49532" rIns="99065" bIns="49532" rtlCol="0"/>
          <a:lstStyle>
            <a:lvl1pPr algn="r">
              <a:defRPr sz="1300"/>
            </a:lvl1pPr>
          </a:lstStyle>
          <a:p>
            <a:fld id="{DA32DF19-AABD-47F1-B5E1-5FDEF6DA1F29}" type="datetimeFigureOut">
              <a:rPr lang="ko-KR" altLang="en-US" smtClean="0"/>
              <a:pPr/>
              <a:t>2013-10-29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93775" y="768350"/>
            <a:ext cx="5116513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65" tIns="49532" rIns="99065" bIns="49532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710407" y="4861442"/>
            <a:ext cx="5683250" cy="4605576"/>
          </a:xfrm>
          <a:prstGeom prst="rect">
            <a:avLst/>
          </a:prstGeom>
        </p:spPr>
        <p:txBody>
          <a:bodyPr vert="horz" lIns="99065" tIns="49532" rIns="99065" bIns="49532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1" y="9721107"/>
            <a:ext cx="3078427" cy="511731"/>
          </a:xfrm>
          <a:prstGeom prst="rect">
            <a:avLst/>
          </a:prstGeom>
        </p:spPr>
        <p:txBody>
          <a:bodyPr vert="horz" lIns="99065" tIns="49532" rIns="99065" bIns="49532" rtlCol="0" anchor="b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4023993" y="9721107"/>
            <a:ext cx="3078427" cy="511731"/>
          </a:xfrm>
          <a:prstGeom prst="rect">
            <a:avLst/>
          </a:prstGeom>
        </p:spPr>
        <p:txBody>
          <a:bodyPr vert="horz" lIns="99065" tIns="49532" rIns="99065" bIns="49532" rtlCol="0" anchor="b"/>
          <a:lstStyle>
            <a:lvl1pPr algn="r">
              <a:defRPr sz="1300"/>
            </a:lvl1pPr>
          </a:lstStyle>
          <a:p>
            <a:fld id="{2284BAF8-BC4F-44F6-8CCE-09C05524B7E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4BAF8-BC4F-44F6-8CCE-09C05524B7ED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4BAF8-BC4F-44F6-8CCE-09C05524B7ED}" type="slidenum">
              <a:rPr lang="ko-KR" altLang="en-US" smtClean="0"/>
              <a:pPr/>
              <a:t>7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E8235-FEB2-4CA0-828D-969BFCA079C1}" type="datetimeFigureOut">
              <a:rPr lang="ko-KR" altLang="en-US" smtClean="0"/>
              <a:pPr/>
              <a:t>2013-10-29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CCD5F-98F8-42D4-8068-EC35062D678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E8235-FEB2-4CA0-828D-969BFCA079C1}" type="datetimeFigureOut">
              <a:rPr lang="ko-KR" altLang="en-US" smtClean="0"/>
              <a:pPr/>
              <a:t>2013-10-29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CCD5F-98F8-42D4-8068-EC35062D678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E8235-FEB2-4CA0-828D-969BFCA079C1}" type="datetimeFigureOut">
              <a:rPr lang="ko-KR" altLang="en-US" smtClean="0"/>
              <a:pPr/>
              <a:t>2013-10-29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CCD5F-98F8-42D4-8068-EC35062D678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E8235-FEB2-4CA0-828D-969BFCA079C1}" type="datetimeFigureOut">
              <a:rPr lang="ko-KR" altLang="en-US" smtClean="0"/>
              <a:pPr/>
              <a:t>2013-10-29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CCD5F-98F8-42D4-8068-EC35062D678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E8235-FEB2-4CA0-828D-969BFCA079C1}" type="datetimeFigureOut">
              <a:rPr lang="ko-KR" altLang="en-US" smtClean="0"/>
              <a:pPr/>
              <a:t>2013-10-29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CCD5F-98F8-42D4-8068-EC35062D678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E8235-FEB2-4CA0-828D-969BFCA079C1}" type="datetimeFigureOut">
              <a:rPr lang="ko-KR" altLang="en-US" smtClean="0"/>
              <a:pPr/>
              <a:t>2013-10-29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CCD5F-98F8-42D4-8068-EC35062D678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E8235-FEB2-4CA0-828D-969BFCA079C1}" type="datetimeFigureOut">
              <a:rPr lang="ko-KR" altLang="en-US" smtClean="0"/>
              <a:pPr/>
              <a:t>2013-10-29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CCD5F-98F8-42D4-8068-EC35062D678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E8235-FEB2-4CA0-828D-969BFCA079C1}" type="datetimeFigureOut">
              <a:rPr lang="ko-KR" altLang="en-US" smtClean="0"/>
              <a:pPr/>
              <a:t>2013-10-29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CCD5F-98F8-42D4-8068-EC35062D678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E8235-FEB2-4CA0-828D-969BFCA079C1}" type="datetimeFigureOut">
              <a:rPr lang="ko-KR" altLang="en-US" smtClean="0"/>
              <a:pPr/>
              <a:t>2013-10-29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CCD5F-98F8-42D4-8068-EC35062D678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E8235-FEB2-4CA0-828D-969BFCA079C1}" type="datetimeFigureOut">
              <a:rPr lang="ko-KR" altLang="en-US" smtClean="0"/>
              <a:pPr/>
              <a:t>2013-10-29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CCD5F-98F8-42D4-8068-EC35062D678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E8235-FEB2-4CA0-828D-969BFCA079C1}" type="datetimeFigureOut">
              <a:rPr lang="ko-KR" altLang="en-US" smtClean="0"/>
              <a:pPr/>
              <a:t>2013-10-29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CCD5F-98F8-42D4-8068-EC35062D678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0E8235-FEB2-4CA0-828D-969BFCA079C1}" type="datetimeFigureOut">
              <a:rPr lang="ko-KR" altLang="en-US" smtClean="0"/>
              <a:pPr/>
              <a:t>2013-10-29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7CCD5F-98F8-42D4-8068-EC35062D678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36.png"/><Relationship Id="rId7" Type="http://schemas.openxmlformats.org/officeDocument/2006/relationships/image" Target="../media/image38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10" Type="http://schemas.openxmlformats.org/officeDocument/2006/relationships/image" Target="../media/image40.png"/><Relationship Id="rId4" Type="http://schemas.openxmlformats.org/officeDocument/2006/relationships/image" Target="../media/image37.png"/><Relationship Id="rId9" Type="http://schemas.openxmlformats.org/officeDocument/2006/relationships/image" Target="../media/image39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32.png"/><Relationship Id="rId7" Type="http://schemas.openxmlformats.org/officeDocument/2006/relationships/image" Target="../media/image45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39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openxmlformats.org/officeDocument/2006/relationships/image" Target="../media/image52.png"/><Relationship Id="rId7" Type="http://schemas.openxmlformats.org/officeDocument/2006/relationships/image" Target="../media/image56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3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3" Type="http://schemas.openxmlformats.org/officeDocument/2006/relationships/image" Target="../media/image4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5" Type="http://schemas.openxmlformats.org/officeDocument/2006/relationships/image" Target="../media/image1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Relationship Id="rId1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mai2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588"/>
            <a:ext cx="9144000" cy="6858001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036083" y="2857496"/>
            <a:ext cx="30718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 smtClean="0">
                <a:solidFill>
                  <a:schemeClr val="bg1"/>
                </a:solidFill>
              </a:rPr>
              <a:t>2013.10.30</a:t>
            </a:r>
            <a:endParaRPr lang="ko-KR" altLang="en-US" sz="2400" b="1" dirty="0">
              <a:solidFill>
                <a:schemeClr val="bg1"/>
              </a:solidFill>
            </a:endParaRPr>
          </a:p>
        </p:txBody>
      </p:sp>
      <p:pic>
        <p:nvPicPr>
          <p:cNvPr id="10" name="Picture 8" descr="C:\Documents and Settings\cji04\바탕 화면\개체분리\2.png"/>
          <p:cNvPicPr>
            <a:picLocks noChangeAspect="1" noChangeArrowheads="1"/>
          </p:cNvPicPr>
          <p:nvPr/>
        </p:nvPicPr>
        <p:blipFill>
          <a:blip r:embed="rId3" cstate="print"/>
          <a:srcRect r="80712" b="85699"/>
          <a:stretch>
            <a:fillRect/>
          </a:stretch>
        </p:blipFill>
        <p:spPr bwMode="auto">
          <a:xfrm>
            <a:off x="2786050" y="4643446"/>
            <a:ext cx="3714776" cy="1337918"/>
          </a:xfrm>
          <a:prstGeom prst="rect">
            <a:avLst/>
          </a:prstGeom>
          <a:noFill/>
        </p:spPr>
      </p:pic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785786" y="1285860"/>
            <a:ext cx="7619691" cy="1017844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lIns="90000" tIns="46800" rIns="90000" bIns="46800">
            <a:spAutoFit/>
          </a:bodyPr>
          <a:lstStyle/>
          <a:p>
            <a:r>
              <a:rPr lang="ko-KR" altLang="en-US" sz="6000" dirty="0" smtClean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창조 </a:t>
            </a:r>
            <a:r>
              <a:rPr lang="ko-KR" altLang="en-US" sz="6000" smtClean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경제와 벤처창업</a:t>
            </a:r>
            <a:endParaRPr lang="en-US" altLang="ko-KR" sz="7000" dirty="0">
              <a:solidFill>
                <a:srgbClr val="FFCC0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857488" y="5643578"/>
            <a:ext cx="35004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 smtClean="0">
                <a:latin typeface="HY헤드라인M" pitchFamily="18" charset="-127"/>
                <a:ea typeface="HY헤드라인M" pitchFamily="18" charset="-127"/>
              </a:rPr>
              <a:t>창업벤처국장  백 운 만</a:t>
            </a:r>
            <a:endParaRPr lang="ko-KR" altLang="en-US" sz="2400" dirty="0">
              <a:latin typeface="HY헤드라인M" pitchFamily="18" charset="-127"/>
              <a:ea typeface="HY헤드라인M" pitchFamily="18" charset="-127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모서리가 둥근 직사각형 5"/>
          <p:cNvSpPr/>
          <p:nvPr/>
        </p:nvSpPr>
        <p:spPr>
          <a:xfrm>
            <a:off x="438120" y="1295384"/>
            <a:ext cx="8429684" cy="5214974"/>
          </a:xfrm>
          <a:prstGeom prst="roundRect">
            <a:avLst>
              <a:gd name="adj" fmla="val 8715"/>
            </a:avLst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모서리가 둥근 직사각형 6"/>
          <p:cNvSpPr/>
          <p:nvPr/>
        </p:nvSpPr>
        <p:spPr>
          <a:xfrm>
            <a:off x="285720" y="1142984"/>
            <a:ext cx="8429684" cy="5214974"/>
          </a:xfrm>
          <a:prstGeom prst="roundRect">
            <a:avLst>
              <a:gd name="adj" fmla="val 8715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Text Box 15"/>
          <p:cNvSpPr txBox="1">
            <a:spLocks noChangeArrowheads="1"/>
          </p:cNvSpPr>
          <p:nvPr/>
        </p:nvSpPr>
        <p:spPr bwMode="auto">
          <a:xfrm>
            <a:off x="266700" y="100900"/>
            <a:ext cx="3522118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>
                <a:alpha val="50000"/>
              </a:schemeClr>
            </a:outerShdw>
          </a:effec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4400" dirty="0" smtClean="0">
                <a:solidFill>
                  <a:srgbClr val="FFDB01"/>
                </a:solidFill>
                <a:latin typeface="HY헤드라인M" pitchFamily="18" charset="-127"/>
                <a:ea typeface="HY헤드라인M" pitchFamily="18" charset="-127"/>
              </a:rPr>
              <a:t>왜 창업인가</a:t>
            </a:r>
            <a:r>
              <a:rPr lang="en-US" altLang="ko-KR" sz="4400" dirty="0" smtClean="0">
                <a:solidFill>
                  <a:srgbClr val="FFDB01"/>
                </a:solidFill>
                <a:latin typeface="HY헤드라인M" pitchFamily="18" charset="-127"/>
                <a:ea typeface="HY헤드라인M" pitchFamily="18" charset="-127"/>
              </a:rPr>
              <a:t>?</a:t>
            </a:r>
            <a:endParaRPr kumimoji="0" lang="ko-KR" altLang="en-US" sz="4400" dirty="0">
              <a:solidFill>
                <a:srgbClr val="FFDB0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1" name="모서리가 둥근 직사각형 10"/>
          <p:cNvSpPr/>
          <p:nvPr/>
        </p:nvSpPr>
        <p:spPr>
          <a:xfrm rot="5400000">
            <a:off x="-151380" y="5009645"/>
            <a:ext cx="1302828" cy="428628"/>
          </a:xfrm>
          <a:prstGeom prst="roundRect">
            <a:avLst>
              <a:gd name="adj" fmla="val 0"/>
            </a:avLst>
          </a:prstGeom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endParaRPr lang="ko-KR" altLang="en-US" dirty="0">
              <a:solidFill>
                <a:srgbClr val="FF0000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2" name="모서리가 둥근 직사각형 11"/>
          <p:cNvSpPr/>
          <p:nvPr/>
        </p:nvSpPr>
        <p:spPr>
          <a:xfrm rot="5400000">
            <a:off x="7921114" y="3669267"/>
            <a:ext cx="1302828" cy="428628"/>
          </a:xfrm>
          <a:prstGeom prst="roundRect">
            <a:avLst>
              <a:gd name="adj" fmla="val 0"/>
            </a:avLst>
          </a:prstGeom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endParaRPr lang="ko-KR" altLang="en-US" dirty="0">
              <a:solidFill>
                <a:srgbClr val="FF0000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3" name="모서리가 둥근 직사각형 12"/>
          <p:cNvSpPr/>
          <p:nvPr/>
        </p:nvSpPr>
        <p:spPr>
          <a:xfrm rot="16200000">
            <a:off x="-79942" y="2383383"/>
            <a:ext cx="1302828" cy="428628"/>
          </a:xfrm>
          <a:prstGeom prst="roundRect">
            <a:avLst>
              <a:gd name="adj" fmla="val 0"/>
            </a:avLst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endParaRPr lang="ko-KR" altLang="en-US" dirty="0">
              <a:solidFill>
                <a:srgbClr val="FF0000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grpSp>
        <p:nvGrpSpPr>
          <p:cNvPr id="14" name="그룹 13"/>
          <p:cNvGrpSpPr/>
          <p:nvPr/>
        </p:nvGrpSpPr>
        <p:grpSpPr>
          <a:xfrm>
            <a:off x="539266" y="2089159"/>
            <a:ext cx="8034365" cy="1026508"/>
            <a:chOff x="538163" y="1500174"/>
            <a:chExt cx="8034365" cy="1026508"/>
          </a:xfrm>
        </p:grpSpPr>
        <p:sp>
          <p:nvSpPr>
            <p:cNvPr id="15" name="모서리가 둥근 직사각형 14"/>
            <p:cNvSpPr/>
            <p:nvPr/>
          </p:nvSpPr>
          <p:spPr>
            <a:xfrm>
              <a:off x="538163" y="1500174"/>
              <a:ext cx="8034365" cy="1026508"/>
            </a:xfrm>
            <a:prstGeom prst="roundRect">
              <a:avLst>
                <a:gd name="adj" fmla="val 4634"/>
              </a:avLst>
            </a:prstGeom>
            <a:solidFill>
              <a:schemeClr val="bg1"/>
            </a:solidFill>
            <a:ln w="12700">
              <a:solidFill>
                <a:schemeClr val="bg1"/>
              </a:solidFill>
            </a:ln>
            <a:effectLst>
              <a:outerShdw blurRad="88900" algn="ctr" rotWithShape="0">
                <a:prstClr val="black">
                  <a:alpha val="4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sz="140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36322" y="1610086"/>
              <a:ext cx="750099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400" dirty="0" smtClean="0">
                  <a:latin typeface="HY견고딕" pitchFamily="18" charset="-127"/>
                  <a:ea typeface="HY견고딕" pitchFamily="18" charset="-127"/>
                </a:rPr>
                <a:t>(1) </a:t>
              </a:r>
              <a:r>
                <a:rPr lang="ko-KR" altLang="en-US" sz="2400" b="1" dirty="0" smtClean="0">
                  <a:latin typeface="+mn-ea"/>
                </a:rPr>
                <a:t>내 인생을 살 것인가</a:t>
              </a:r>
              <a:r>
                <a:rPr lang="en-US" altLang="ko-KR" sz="2400" b="1" dirty="0" smtClean="0">
                  <a:latin typeface="+mn-ea"/>
                </a:rPr>
                <a:t>? </a:t>
              </a:r>
              <a:r>
                <a:rPr lang="ko-KR" altLang="en-US" sz="2400" b="1" dirty="0" smtClean="0">
                  <a:latin typeface="+mn-ea"/>
                </a:rPr>
                <a:t>남의 인생을 살 것인가</a:t>
              </a:r>
              <a:r>
                <a:rPr lang="en-US" altLang="ko-KR" sz="2400" b="1" dirty="0" smtClean="0">
                  <a:latin typeface="+mn-ea"/>
                </a:rPr>
                <a:t>?</a:t>
              </a:r>
              <a:endParaRPr lang="ko-KR" altLang="en-US" sz="2400" b="1" dirty="0">
                <a:latin typeface="+mn-ea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214414" y="2071678"/>
              <a:ext cx="71438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000" dirty="0" smtClean="0"/>
                <a:t>내가 하고 싶은 일을 해야 신명 나고 보람이 있다</a:t>
              </a:r>
              <a:r>
                <a:rPr lang="en-US" altLang="ko-KR" sz="2000" dirty="0" smtClean="0"/>
                <a:t>.</a:t>
              </a:r>
              <a:endParaRPr lang="ko-KR" altLang="en-US" sz="2000" dirty="0"/>
            </a:p>
          </p:txBody>
        </p:sp>
        <p:pic>
          <p:nvPicPr>
            <p:cNvPr id="18" name="Picture 14" descr="C:\Users\mono\Desktop\WORK\466_2012. 02. 10_중소기업청_청장강의 파워포인트\Untitled-1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071539" y="2214554"/>
              <a:ext cx="142875" cy="141288"/>
            </a:xfrm>
            <a:prstGeom prst="rect">
              <a:avLst/>
            </a:prstGeom>
            <a:noFill/>
            <a:effectLst>
              <a:outerShdw blurRad="50800" dist="25400" dir="2700000" algn="tl" rotWithShape="0">
                <a:prstClr val="black">
                  <a:alpha val="40000"/>
                </a:prstClr>
              </a:outerShdw>
            </a:effectLst>
            <a:extLst/>
          </p:spPr>
        </p:pic>
      </p:grpSp>
      <p:grpSp>
        <p:nvGrpSpPr>
          <p:cNvPr id="19" name="그룹 18"/>
          <p:cNvGrpSpPr/>
          <p:nvPr/>
        </p:nvGrpSpPr>
        <p:grpSpPr>
          <a:xfrm>
            <a:off x="536305" y="3395558"/>
            <a:ext cx="8034365" cy="1026508"/>
            <a:chOff x="538163" y="1500174"/>
            <a:chExt cx="8034365" cy="1026508"/>
          </a:xfrm>
        </p:grpSpPr>
        <p:sp>
          <p:nvSpPr>
            <p:cNvPr id="20" name="모서리가 둥근 직사각형 19"/>
            <p:cNvSpPr/>
            <p:nvPr/>
          </p:nvSpPr>
          <p:spPr>
            <a:xfrm>
              <a:off x="538163" y="1500174"/>
              <a:ext cx="8034365" cy="1026508"/>
            </a:xfrm>
            <a:prstGeom prst="roundRect">
              <a:avLst>
                <a:gd name="adj" fmla="val 4634"/>
              </a:avLst>
            </a:prstGeom>
            <a:solidFill>
              <a:schemeClr val="bg1"/>
            </a:solidFill>
            <a:ln w="12700">
              <a:solidFill>
                <a:schemeClr val="bg1"/>
              </a:solidFill>
            </a:ln>
            <a:effectLst>
              <a:outerShdw blurRad="88900" algn="ctr" rotWithShape="0">
                <a:prstClr val="black">
                  <a:alpha val="4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sz="140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36322" y="1610086"/>
              <a:ext cx="750099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400" dirty="0" smtClean="0">
                  <a:latin typeface="HY견고딕" pitchFamily="18" charset="-127"/>
                  <a:ea typeface="HY견고딕" pitchFamily="18" charset="-127"/>
                </a:rPr>
                <a:t>(2) </a:t>
              </a:r>
              <a:r>
                <a:rPr lang="ko-KR" altLang="en-US" sz="2400" b="1" dirty="0" smtClean="0">
                  <a:latin typeface="+mn-ea"/>
                </a:rPr>
                <a:t>창업해서 성공하면</a:t>
              </a:r>
              <a:r>
                <a:rPr lang="en-US" altLang="ko-KR" sz="2400" b="1" dirty="0" smtClean="0">
                  <a:latin typeface="+mn-ea"/>
                </a:rPr>
                <a:t>, </a:t>
              </a:r>
              <a:r>
                <a:rPr lang="ko-KR" altLang="en-US" sz="2400" b="1" dirty="0" smtClean="0">
                  <a:latin typeface="+mn-ea"/>
                </a:rPr>
                <a:t>충분한 보상을 받을 수 있다</a:t>
              </a:r>
              <a:r>
                <a:rPr lang="en-US" altLang="ko-KR" sz="2400" b="1" dirty="0" smtClean="0">
                  <a:latin typeface="+mn-ea"/>
                </a:rPr>
                <a:t>.</a:t>
              </a:r>
              <a:endParaRPr lang="ko-KR" altLang="en-US" sz="2400" b="1" dirty="0">
                <a:latin typeface="+mn-ea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214414" y="2071678"/>
              <a:ext cx="71438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000" dirty="0" smtClean="0"/>
                <a:t>직장인 연봉을 하나도 안 쓰고 </a:t>
              </a:r>
              <a:r>
                <a:rPr lang="en-US" altLang="ko-KR" sz="2000" dirty="0" smtClean="0"/>
                <a:t>10</a:t>
              </a:r>
              <a:r>
                <a:rPr lang="ko-KR" altLang="en-US" sz="2000" dirty="0" smtClean="0"/>
                <a:t>년을 모아야 </a:t>
              </a:r>
              <a:r>
                <a:rPr lang="en-US" altLang="ko-KR" sz="2000" dirty="0" smtClean="0"/>
                <a:t>5</a:t>
              </a:r>
              <a:r>
                <a:rPr lang="ko-KR" altLang="en-US" sz="2000" dirty="0" err="1" smtClean="0"/>
                <a:t>억원</a:t>
              </a:r>
              <a:r>
                <a:rPr lang="ko-KR" altLang="en-US" sz="2000" dirty="0" smtClean="0"/>
                <a:t> 내외</a:t>
              </a:r>
              <a:endParaRPr lang="ko-KR" altLang="en-US" sz="2000" dirty="0"/>
            </a:p>
          </p:txBody>
        </p:sp>
        <p:pic>
          <p:nvPicPr>
            <p:cNvPr id="23" name="Picture 14" descr="C:\Users\mono\Desktop\WORK\466_2012. 02. 10_중소기업청_청장강의 파워포인트\Untitled-1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071539" y="2214554"/>
              <a:ext cx="142875" cy="141288"/>
            </a:xfrm>
            <a:prstGeom prst="rect">
              <a:avLst/>
            </a:prstGeom>
            <a:noFill/>
            <a:effectLst>
              <a:outerShdw blurRad="50800" dist="25400" dir="2700000" algn="tl" rotWithShape="0">
                <a:prstClr val="black">
                  <a:alpha val="40000"/>
                </a:prstClr>
              </a:outerShdw>
            </a:effectLst>
            <a:extLst/>
          </p:spPr>
        </p:pic>
      </p:grpSp>
      <p:grpSp>
        <p:nvGrpSpPr>
          <p:cNvPr id="24" name="그룹 23"/>
          <p:cNvGrpSpPr/>
          <p:nvPr/>
        </p:nvGrpSpPr>
        <p:grpSpPr>
          <a:xfrm>
            <a:off x="545097" y="4701957"/>
            <a:ext cx="8034365" cy="1026508"/>
            <a:chOff x="538163" y="1500174"/>
            <a:chExt cx="8034365" cy="1026508"/>
          </a:xfrm>
        </p:grpSpPr>
        <p:sp>
          <p:nvSpPr>
            <p:cNvPr id="25" name="모서리가 둥근 직사각형 24"/>
            <p:cNvSpPr/>
            <p:nvPr/>
          </p:nvSpPr>
          <p:spPr>
            <a:xfrm>
              <a:off x="538163" y="1500174"/>
              <a:ext cx="8034365" cy="1026508"/>
            </a:xfrm>
            <a:prstGeom prst="roundRect">
              <a:avLst>
                <a:gd name="adj" fmla="val 4634"/>
              </a:avLst>
            </a:prstGeom>
            <a:solidFill>
              <a:schemeClr val="bg1"/>
            </a:solidFill>
            <a:ln w="12700">
              <a:solidFill>
                <a:schemeClr val="bg1"/>
              </a:solidFill>
            </a:ln>
            <a:effectLst>
              <a:outerShdw blurRad="88900" algn="ctr" rotWithShape="0">
                <a:prstClr val="black">
                  <a:alpha val="4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sz="140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636322" y="1610086"/>
              <a:ext cx="750099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400" dirty="0" smtClean="0">
                  <a:latin typeface="HY견고딕" pitchFamily="18" charset="-127"/>
                  <a:ea typeface="HY견고딕" pitchFamily="18" charset="-127"/>
                </a:rPr>
                <a:t>(3) </a:t>
              </a:r>
              <a:r>
                <a:rPr lang="ko-KR" altLang="en-US" sz="2400" b="1" dirty="0" smtClean="0">
                  <a:latin typeface="+mn-ea"/>
                </a:rPr>
                <a:t>젊다면 실패해도 잃을 것이 별로 없다</a:t>
              </a:r>
              <a:r>
                <a:rPr lang="en-US" altLang="ko-KR" sz="2400" b="1" dirty="0" smtClean="0">
                  <a:latin typeface="+mn-ea"/>
                </a:rPr>
                <a:t>.</a:t>
              </a:r>
              <a:endParaRPr lang="ko-KR" altLang="en-US" sz="2400" b="1" dirty="0">
                <a:latin typeface="+mn-ea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14414" y="2071678"/>
              <a:ext cx="71438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000" dirty="0" smtClean="0"/>
                <a:t>투자 받아 사업한 경우</a:t>
              </a:r>
              <a:r>
                <a:rPr lang="en-US" altLang="ko-KR" sz="2000" dirty="0" smtClean="0"/>
                <a:t> </a:t>
              </a:r>
              <a:r>
                <a:rPr lang="ko-KR" altLang="en-US" sz="2000" dirty="0" smtClean="0"/>
                <a:t>실패해도 경험</a:t>
              </a:r>
              <a:r>
                <a:rPr lang="en-US" altLang="ko-KR" sz="2000" dirty="0" smtClean="0"/>
                <a:t>,</a:t>
              </a:r>
              <a:r>
                <a:rPr lang="ko-KR" altLang="en-US" sz="2000" dirty="0" smtClean="0"/>
                <a:t> 인맥 등은 남음</a:t>
              </a:r>
              <a:endParaRPr lang="ko-KR" altLang="en-US" sz="2000" dirty="0"/>
            </a:p>
          </p:txBody>
        </p:sp>
        <p:pic>
          <p:nvPicPr>
            <p:cNvPr id="28" name="Picture 14" descr="C:\Users\mono\Desktop\WORK\466_2012. 02. 10_중소기업청_청장강의 파워포인트\Untitled-1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071539" y="2214554"/>
              <a:ext cx="142875" cy="141288"/>
            </a:xfrm>
            <a:prstGeom prst="rect">
              <a:avLst/>
            </a:prstGeom>
            <a:noFill/>
            <a:effectLst>
              <a:outerShdw blurRad="50800" dist="25400" dir="2700000" algn="tl" rotWithShape="0">
                <a:prstClr val="black">
                  <a:alpha val="40000"/>
                </a:prstClr>
              </a:outerShdw>
            </a:effectLst>
            <a:extLst/>
          </p:spPr>
        </p:pic>
      </p:grpSp>
      <p:sp>
        <p:nvSpPr>
          <p:cNvPr id="29" name="모서리가 둥근 직사각형 28"/>
          <p:cNvSpPr/>
          <p:nvPr/>
        </p:nvSpPr>
        <p:spPr>
          <a:xfrm>
            <a:off x="285720" y="1000108"/>
            <a:ext cx="3214710" cy="701270"/>
          </a:xfrm>
          <a:prstGeom prst="roundRect">
            <a:avLst>
              <a:gd name="adj" fmla="val 3401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/>
            <a:r>
              <a:rPr lang="ko-KR" altLang="en-US" sz="2800" dirty="0" smtClean="0">
                <a:latin typeface="HY헤드라인M" pitchFamily="18" charset="-127"/>
                <a:ea typeface="HY헤드라인M" pitchFamily="18" charset="-127"/>
              </a:rPr>
              <a:t>개인적 관점 </a:t>
            </a:r>
            <a:endParaRPr lang="ko-KR" altLang="en-US" sz="2800" dirty="0">
              <a:latin typeface="HY헤드라인M" pitchFamily="18" charset="-127"/>
              <a:ea typeface="HY헤드라인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모서리가 둥근 직사각형 5"/>
          <p:cNvSpPr/>
          <p:nvPr/>
        </p:nvSpPr>
        <p:spPr>
          <a:xfrm>
            <a:off x="438120" y="1295384"/>
            <a:ext cx="8429684" cy="5214974"/>
          </a:xfrm>
          <a:prstGeom prst="roundRect">
            <a:avLst>
              <a:gd name="adj" fmla="val 8715"/>
            </a:avLst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모서리가 둥근 직사각형 6"/>
          <p:cNvSpPr/>
          <p:nvPr/>
        </p:nvSpPr>
        <p:spPr>
          <a:xfrm>
            <a:off x="285720" y="1142984"/>
            <a:ext cx="8429684" cy="5214974"/>
          </a:xfrm>
          <a:prstGeom prst="roundRect">
            <a:avLst>
              <a:gd name="adj" fmla="val 8715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Text Box 15"/>
          <p:cNvSpPr txBox="1">
            <a:spLocks noChangeArrowheads="1"/>
          </p:cNvSpPr>
          <p:nvPr/>
        </p:nvSpPr>
        <p:spPr bwMode="auto">
          <a:xfrm>
            <a:off x="266700" y="100900"/>
            <a:ext cx="3522118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>
                <a:alpha val="50000"/>
              </a:schemeClr>
            </a:outerShdw>
          </a:effec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4400" dirty="0" smtClean="0">
                <a:solidFill>
                  <a:srgbClr val="FFDB01"/>
                </a:solidFill>
                <a:latin typeface="HY헤드라인M" pitchFamily="18" charset="-127"/>
                <a:ea typeface="HY헤드라인M" pitchFamily="18" charset="-127"/>
              </a:rPr>
              <a:t>왜 창업인가</a:t>
            </a:r>
            <a:r>
              <a:rPr lang="en-US" altLang="ko-KR" sz="4400" dirty="0" smtClean="0">
                <a:solidFill>
                  <a:srgbClr val="FFDB01"/>
                </a:solidFill>
                <a:latin typeface="HY헤드라인M" pitchFamily="18" charset="-127"/>
                <a:ea typeface="HY헤드라인M" pitchFamily="18" charset="-127"/>
              </a:rPr>
              <a:t>?</a:t>
            </a:r>
            <a:endParaRPr kumimoji="0" lang="ko-KR" altLang="en-US" sz="4400" dirty="0">
              <a:solidFill>
                <a:srgbClr val="FFDB0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1" name="모서리가 둥근 직사각형 10"/>
          <p:cNvSpPr/>
          <p:nvPr/>
        </p:nvSpPr>
        <p:spPr>
          <a:xfrm rot="5400000">
            <a:off x="-151380" y="5009645"/>
            <a:ext cx="1302828" cy="428628"/>
          </a:xfrm>
          <a:prstGeom prst="roundRect">
            <a:avLst>
              <a:gd name="adj" fmla="val 0"/>
            </a:avLst>
          </a:prstGeom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endParaRPr lang="ko-KR" altLang="en-US" dirty="0">
              <a:solidFill>
                <a:srgbClr val="FF0000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2" name="모서리가 둥근 직사각형 11"/>
          <p:cNvSpPr/>
          <p:nvPr/>
        </p:nvSpPr>
        <p:spPr>
          <a:xfrm rot="5400000">
            <a:off x="7921114" y="3669267"/>
            <a:ext cx="1302828" cy="428628"/>
          </a:xfrm>
          <a:prstGeom prst="roundRect">
            <a:avLst>
              <a:gd name="adj" fmla="val 0"/>
            </a:avLst>
          </a:prstGeom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endParaRPr lang="ko-KR" altLang="en-US" dirty="0">
              <a:solidFill>
                <a:srgbClr val="FF0000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3" name="모서리가 둥근 직사각형 12"/>
          <p:cNvSpPr/>
          <p:nvPr/>
        </p:nvSpPr>
        <p:spPr>
          <a:xfrm rot="16200000">
            <a:off x="-79942" y="2383383"/>
            <a:ext cx="1302828" cy="428628"/>
          </a:xfrm>
          <a:prstGeom prst="roundRect">
            <a:avLst>
              <a:gd name="adj" fmla="val 0"/>
            </a:avLst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endParaRPr lang="ko-KR" altLang="en-US" dirty="0">
              <a:solidFill>
                <a:srgbClr val="FF0000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grpSp>
        <p:nvGrpSpPr>
          <p:cNvPr id="2" name="그룹 13"/>
          <p:cNvGrpSpPr/>
          <p:nvPr/>
        </p:nvGrpSpPr>
        <p:grpSpPr>
          <a:xfrm>
            <a:off x="539266" y="2089159"/>
            <a:ext cx="8034365" cy="1026508"/>
            <a:chOff x="538163" y="1500174"/>
            <a:chExt cx="8034365" cy="1026508"/>
          </a:xfrm>
        </p:grpSpPr>
        <p:sp>
          <p:nvSpPr>
            <p:cNvPr id="15" name="모서리가 둥근 직사각형 14"/>
            <p:cNvSpPr/>
            <p:nvPr/>
          </p:nvSpPr>
          <p:spPr>
            <a:xfrm>
              <a:off x="538163" y="1500174"/>
              <a:ext cx="8034365" cy="1026508"/>
            </a:xfrm>
            <a:prstGeom prst="roundRect">
              <a:avLst>
                <a:gd name="adj" fmla="val 4634"/>
              </a:avLst>
            </a:prstGeom>
            <a:solidFill>
              <a:schemeClr val="bg1"/>
            </a:solidFill>
            <a:ln w="12700">
              <a:solidFill>
                <a:schemeClr val="bg1"/>
              </a:solidFill>
            </a:ln>
            <a:effectLst>
              <a:outerShdw blurRad="88900" algn="ctr" rotWithShape="0">
                <a:prstClr val="black">
                  <a:alpha val="4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sz="140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36322" y="1610086"/>
              <a:ext cx="750099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400" dirty="0" smtClean="0">
                  <a:latin typeface="HY견고딕" pitchFamily="18" charset="-127"/>
                  <a:ea typeface="HY견고딕" pitchFamily="18" charset="-127"/>
                </a:rPr>
                <a:t>(1) </a:t>
              </a:r>
              <a:r>
                <a:rPr lang="ko-KR" altLang="en-US" sz="2400" b="1" dirty="0" smtClean="0">
                  <a:latin typeface="+mn-ea"/>
                </a:rPr>
                <a:t>청년실업 해소와 일자리 창출</a:t>
              </a:r>
              <a:endParaRPr lang="ko-KR" altLang="en-US" sz="2400" b="1" dirty="0">
                <a:latin typeface="+mn-ea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214414" y="2071678"/>
              <a:ext cx="71438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ko-KR" altLang="en-US" sz="2000" dirty="0"/>
            </a:p>
          </p:txBody>
        </p:sp>
        <p:pic>
          <p:nvPicPr>
            <p:cNvPr id="18" name="Picture 14" descr="C:\Users\mono\Desktop\WORK\466_2012. 02. 10_중소기업청_청장강의 파워포인트\Untitled-1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071539" y="2214554"/>
              <a:ext cx="142875" cy="141288"/>
            </a:xfrm>
            <a:prstGeom prst="rect">
              <a:avLst/>
            </a:prstGeom>
            <a:noFill/>
            <a:effectLst>
              <a:outerShdw blurRad="50800" dist="25400" dir="2700000" algn="tl" rotWithShape="0">
                <a:prstClr val="black">
                  <a:alpha val="40000"/>
                </a:prstClr>
              </a:outerShdw>
            </a:effectLst>
            <a:extLst/>
          </p:spPr>
        </p:pic>
      </p:grpSp>
      <p:grpSp>
        <p:nvGrpSpPr>
          <p:cNvPr id="3" name="그룹 18"/>
          <p:cNvGrpSpPr/>
          <p:nvPr/>
        </p:nvGrpSpPr>
        <p:grpSpPr>
          <a:xfrm>
            <a:off x="536305" y="3395558"/>
            <a:ext cx="8250537" cy="1026508"/>
            <a:chOff x="538163" y="1500174"/>
            <a:chExt cx="8250537" cy="1026508"/>
          </a:xfrm>
        </p:grpSpPr>
        <p:sp>
          <p:nvSpPr>
            <p:cNvPr id="20" name="모서리가 둥근 직사각형 19"/>
            <p:cNvSpPr/>
            <p:nvPr/>
          </p:nvSpPr>
          <p:spPr>
            <a:xfrm>
              <a:off x="538163" y="1500174"/>
              <a:ext cx="8034365" cy="1026508"/>
            </a:xfrm>
            <a:prstGeom prst="roundRect">
              <a:avLst>
                <a:gd name="adj" fmla="val 4634"/>
              </a:avLst>
            </a:prstGeom>
            <a:solidFill>
              <a:schemeClr val="bg1"/>
            </a:solidFill>
            <a:ln w="12700">
              <a:solidFill>
                <a:schemeClr val="bg1"/>
              </a:solidFill>
            </a:ln>
            <a:effectLst>
              <a:outerShdw blurRad="88900" algn="ctr" rotWithShape="0">
                <a:prstClr val="black">
                  <a:alpha val="4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sz="140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36322" y="1610086"/>
              <a:ext cx="750099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400" dirty="0" smtClean="0">
                  <a:latin typeface="HY견고딕" pitchFamily="18" charset="-127"/>
                  <a:ea typeface="HY견고딕" pitchFamily="18" charset="-127"/>
                </a:rPr>
                <a:t>(2) </a:t>
              </a:r>
              <a:r>
                <a:rPr lang="ko-KR" altLang="en-US" sz="2400" b="1" dirty="0" smtClean="0">
                  <a:latin typeface="+mn-ea"/>
                </a:rPr>
                <a:t>우리 경제의 새로운 성장 동력 확보 </a:t>
              </a:r>
              <a:r>
                <a:rPr lang="en-US" altLang="ko-KR" sz="2400" b="1" dirty="0" smtClean="0">
                  <a:latin typeface="+mn-ea"/>
                </a:rPr>
                <a:t>   </a:t>
              </a:r>
              <a:endParaRPr lang="ko-KR" altLang="en-US" sz="2400" b="1" dirty="0">
                <a:latin typeface="+mn-ea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214414" y="2071678"/>
              <a:ext cx="75742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000" dirty="0" smtClean="0"/>
                <a:t>IT, BT, CT, NT </a:t>
              </a:r>
              <a:r>
                <a:rPr lang="ko-KR" altLang="en-US" sz="2000" dirty="0" smtClean="0"/>
                <a:t>등 성장유망 분야의 새로운 시장 개척     </a:t>
              </a:r>
              <a:endParaRPr lang="ko-KR" altLang="en-US" sz="2000" dirty="0"/>
            </a:p>
          </p:txBody>
        </p:sp>
        <p:pic>
          <p:nvPicPr>
            <p:cNvPr id="23" name="Picture 14" descr="C:\Users\mono\Desktop\WORK\466_2012. 02. 10_중소기업청_청장강의 파워포인트\Untitled-1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071539" y="2214554"/>
              <a:ext cx="142875" cy="141288"/>
            </a:xfrm>
            <a:prstGeom prst="rect">
              <a:avLst/>
            </a:prstGeom>
            <a:noFill/>
            <a:effectLst>
              <a:outerShdw blurRad="50800" dist="25400" dir="2700000" algn="tl" rotWithShape="0">
                <a:prstClr val="black">
                  <a:alpha val="40000"/>
                </a:prstClr>
              </a:outerShdw>
            </a:effectLst>
            <a:extLst/>
          </p:spPr>
        </p:pic>
      </p:grpSp>
      <p:grpSp>
        <p:nvGrpSpPr>
          <p:cNvPr id="4" name="그룹 23"/>
          <p:cNvGrpSpPr/>
          <p:nvPr/>
        </p:nvGrpSpPr>
        <p:grpSpPr>
          <a:xfrm>
            <a:off x="545097" y="4701957"/>
            <a:ext cx="8034365" cy="1026508"/>
            <a:chOff x="538163" y="1500174"/>
            <a:chExt cx="8034365" cy="1026508"/>
          </a:xfrm>
        </p:grpSpPr>
        <p:sp>
          <p:nvSpPr>
            <p:cNvPr id="25" name="모서리가 둥근 직사각형 24"/>
            <p:cNvSpPr/>
            <p:nvPr/>
          </p:nvSpPr>
          <p:spPr>
            <a:xfrm>
              <a:off x="538163" y="1500174"/>
              <a:ext cx="8034365" cy="1026508"/>
            </a:xfrm>
            <a:prstGeom prst="roundRect">
              <a:avLst>
                <a:gd name="adj" fmla="val 4634"/>
              </a:avLst>
            </a:prstGeom>
            <a:solidFill>
              <a:schemeClr val="bg1"/>
            </a:solidFill>
            <a:ln w="12700">
              <a:solidFill>
                <a:schemeClr val="bg1"/>
              </a:solidFill>
            </a:ln>
            <a:effectLst>
              <a:outerShdw blurRad="88900" algn="ctr" rotWithShape="0">
                <a:prstClr val="black">
                  <a:alpha val="4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sz="140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636322" y="1610086"/>
              <a:ext cx="750099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400" dirty="0" smtClean="0">
                  <a:latin typeface="HY견고딕" pitchFamily="18" charset="-127"/>
                  <a:ea typeface="HY견고딕" pitchFamily="18" charset="-127"/>
                </a:rPr>
                <a:t>(3) </a:t>
              </a:r>
              <a:r>
                <a:rPr lang="ko-KR" altLang="en-US" sz="2400" b="1" dirty="0" smtClean="0">
                  <a:latin typeface="+mn-ea"/>
                </a:rPr>
                <a:t>창조경제 시대 혁신과 창조의 주역</a:t>
              </a:r>
              <a:endParaRPr lang="ko-KR" altLang="en-US" sz="2400" b="1" dirty="0">
                <a:latin typeface="+mn-ea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14414" y="2071678"/>
              <a:ext cx="71438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000" dirty="0" smtClean="0"/>
                <a:t>창업기업은 새로운 아이디어와 빠른 변화로 창조경제를 선도 </a:t>
              </a:r>
              <a:endParaRPr lang="ko-KR" altLang="en-US" sz="2000" dirty="0"/>
            </a:p>
          </p:txBody>
        </p:sp>
        <p:pic>
          <p:nvPicPr>
            <p:cNvPr id="28" name="Picture 14" descr="C:\Users\mono\Desktop\WORK\466_2012. 02. 10_중소기업청_청장강의 파워포인트\Untitled-1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071539" y="2214554"/>
              <a:ext cx="142875" cy="141288"/>
            </a:xfrm>
            <a:prstGeom prst="rect">
              <a:avLst/>
            </a:prstGeom>
            <a:noFill/>
            <a:effectLst>
              <a:outerShdw blurRad="50800" dist="25400" dir="2700000" algn="tl" rotWithShape="0">
                <a:prstClr val="black">
                  <a:alpha val="40000"/>
                </a:prstClr>
              </a:outerShdw>
            </a:effectLst>
            <a:extLst/>
          </p:spPr>
        </p:pic>
      </p:grpSp>
      <p:sp>
        <p:nvSpPr>
          <p:cNvPr id="29" name="모서리가 둥근 직사각형 28"/>
          <p:cNvSpPr/>
          <p:nvPr/>
        </p:nvSpPr>
        <p:spPr>
          <a:xfrm>
            <a:off x="285720" y="1000108"/>
            <a:ext cx="3214710" cy="701270"/>
          </a:xfrm>
          <a:prstGeom prst="roundRect">
            <a:avLst>
              <a:gd name="adj" fmla="val 3401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/>
            <a:r>
              <a:rPr lang="ko-KR" altLang="en-US" sz="2800" dirty="0" smtClean="0">
                <a:latin typeface="HY헤드라인M" pitchFamily="18" charset="-127"/>
                <a:ea typeface="HY헤드라인M" pitchFamily="18" charset="-127"/>
              </a:rPr>
              <a:t>국가적 관점 </a:t>
            </a:r>
            <a:endParaRPr lang="ko-KR" altLang="en-US" sz="280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214414" y="2643182"/>
            <a:ext cx="7143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dirty="0" smtClean="0"/>
              <a:t>창업 기업에서 연평균 </a:t>
            </a:r>
            <a:r>
              <a:rPr lang="en-US" altLang="ko-KR" sz="2000" dirty="0" smtClean="0"/>
              <a:t>130</a:t>
            </a:r>
            <a:r>
              <a:rPr lang="ko-KR" altLang="en-US" sz="2000" dirty="0" smtClean="0"/>
              <a:t>만개의 일자리가 창출</a:t>
            </a:r>
            <a:endParaRPr lang="ko-KR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357158" y="1285860"/>
            <a:ext cx="8429684" cy="5214974"/>
          </a:xfrm>
          <a:prstGeom prst="roundRect">
            <a:avLst>
              <a:gd name="adj" fmla="val 8715"/>
            </a:avLst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모서리가 둥근 직사각형 4"/>
          <p:cNvSpPr/>
          <p:nvPr/>
        </p:nvSpPr>
        <p:spPr>
          <a:xfrm>
            <a:off x="285720" y="1133460"/>
            <a:ext cx="8429684" cy="5214974"/>
          </a:xfrm>
          <a:prstGeom prst="roundRect">
            <a:avLst>
              <a:gd name="adj" fmla="val 8715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1" name="그림 10" descr="워렌베니스.jpg"/>
          <p:cNvPicPr>
            <a:picLocks noChangeAspect="1"/>
          </p:cNvPicPr>
          <p:nvPr/>
        </p:nvPicPr>
        <p:blipFill>
          <a:blip r:embed="rId2">
            <a:grayscl/>
            <a:lum bright="13000" contrast="4000"/>
          </a:blip>
          <a:stretch>
            <a:fillRect/>
          </a:stretch>
        </p:blipFill>
        <p:spPr>
          <a:xfrm>
            <a:off x="4000496" y="3214686"/>
            <a:ext cx="3993806" cy="22834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내용 개체 틀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858280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altLang="ko-KR" dirty="0" smtClean="0"/>
              <a:t>      </a:t>
            </a:r>
            <a:r>
              <a:rPr lang="en-US" altLang="ko-KR" b="1" dirty="0" smtClean="0"/>
              <a:t>“</a:t>
            </a:r>
            <a:r>
              <a:rPr lang="ko-KR" altLang="en-US" b="1" dirty="0" smtClean="0"/>
              <a:t>리더는 본질적으로 리더가 되기 위한</a:t>
            </a:r>
            <a:endParaRPr lang="en-US" altLang="ko-KR" b="1" dirty="0" smtClean="0"/>
          </a:p>
          <a:p>
            <a:pPr>
              <a:buNone/>
            </a:pPr>
            <a:r>
              <a:rPr lang="en-US" altLang="ko-KR" b="1" dirty="0" smtClean="0"/>
              <a:t>      </a:t>
            </a:r>
            <a:r>
              <a:rPr lang="ko-KR" altLang="en-US" b="1" dirty="0" smtClean="0"/>
              <a:t> 목표를 세우지 않는다</a:t>
            </a:r>
            <a:r>
              <a:rPr lang="en-US" altLang="ko-KR" b="1" dirty="0" smtClean="0"/>
              <a:t>. </a:t>
            </a:r>
          </a:p>
          <a:p>
            <a:pPr>
              <a:buNone/>
            </a:pPr>
            <a:r>
              <a:rPr lang="en-US" altLang="ko-KR" b="1" dirty="0" smtClean="0"/>
              <a:t>       </a:t>
            </a:r>
            <a:r>
              <a:rPr lang="ko-KR" altLang="en-US" b="1" dirty="0" smtClean="0"/>
              <a:t>오히려</a:t>
            </a:r>
            <a:r>
              <a:rPr lang="en-US" altLang="ko-KR" b="1" dirty="0" smtClean="0"/>
              <a:t>, </a:t>
            </a:r>
            <a:r>
              <a:rPr lang="ko-KR" altLang="en-US" b="1" dirty="0" smtClean="0"/>
              <a:t>자신을 완전히 그리고 자유롭게 </a:t>
            </a:r>
            <a:endParaRPr lang="en-US" altLang="ko-KR" b="1" dirty="0" smtClean="0"/>
          </a:p>
          <a:p>
            <a:pPr>
              <a:buNone/>
            </a:pPr>
            <a:r>
              <a:rPr lang="en-US" altLang="ko-KR" b="1" dirty="0" smtClean="0"/>
              <a:t>       </a:t>
            </a:r>
            <a:r>
              <a:rPr lang="ko-KR" altLang="en-US" b="1" dirty="0" smtClean="0"/>
              <a:t>표현한다</a:t>
            </a:r>
            <a:r>
              <a:rPr lang="en-US" altLang="ko-KR" b="1" dirty="0" smtClean="0"/>
              <a:t>.”</a:t>
            </a:r>
          </a:p>
          <a:p>
            <a:pPr>
              <a:buNone/>
            </a:pPr>
            <a:r>
              <a:rPr lang="en-US" altLang="ko-KR" sz="2500" b="1" dirty="0" smtClean="0"/>
              <a:t>        </a:t>
            </a:r>
          </a:p>
          <a:p>
            <a:pPr>
              <a:buNone/>
            </a:pPr>
            <a:endParaRPr lang="en-US" altLang="ko-KR" sz="2500" b="1" dirty="0" smtClean="0"/>
          </a:p>
          <a:p>
            <a:pPr>
              <a:buNone/>
            </a:pPr>
            <a:endParaRPr lang="en-US" altLang="ko-KR" sz="2500" b="1" dirty="0" smtClean="0"/>
          </a:p>
          <a:p>
            <a:pPr>
              <a:buNone/>
            </a:pPr>
            <a:endParaRPr lang="en-US" altLang="ko-KR" sz="2500" b="1" dirty="0" smtClean="0"/>
          </a:p>
          <a:p>
            <a:pPr>
              <a:buNone/>
            </a:pPr>
            <a:r>
              <a:rPr lang="en-US" altLang="ko-KR" sz="2500" b="1" dirty="0" smtClean="0"/>
              <a:t>       (</a:t>
            </a:r>
            <a:r>
              <a:rPr lang="ko-KR" altLang="en-US" sz="2500" b="1" dirty="0" err="1" smtClean="0"/>
              <a:t>워렌</a:t>
            </a:r>
            <a:r>
              <a:rPr lang="ko-KR" altLang="en-US" sz="2500" b="1" dirty="0" smtClean="0"/>
              <a:t> 베니스</a:t>
            </a:r>
            <a:r>
              <a:rPr lang="en-US" altLang="ko-KR" sz="2500" b="1" dirty="0" smtClean="0"/>
              <a:t>, “</a:t>
            </a:r>
            <a:r>
              <a:rPr lang="ko-KR" altLang="en-US" sz="2500" b="1" dirty="0" smtClean="0"/>
              <a:t>위대한 </a:t>
            </a:r>
            <a:r>
              <a:rPr lang="ko-KR" altLang="en-US" sz="2500" b="1" dirty="0" err="1" smtClean="0"/>
              <a:t>이인자들</a:t>
            </a:r>
            <a:r>
              <a:rPr lang="en-US" altLang="ko-KR" sz="2500" b="1" dirty="0" smtClean="0"/>
              <a:t>” </a:t>
            </a:r>
            <a:r>
              <a:rPr lang="ko-KR" altLang="en-US" sz="2500" b="1" dirty="0" smtClean="0"/>
              <a:t>저자 </a:t>
            </a:r>
            <a:r>
              <a:rPr lang="en-US" altLang="ko-KR" sz="2500" b="1" dirty="0" smtClean="0"/>
              <a:t>)</a:t>
            </a:r>
          </a:p>
          <a:p>
            <a:endParaRPr lang="en-US" altLang="ko-KR" sz="1100" dirty="0" smtClean="0"/>
          </a:p>
          <a:p>
            <a:pPr>
              <a:buNone/>
            </a:pPr>
            <a:endParaRPr lang="en-US" altLang="ko-KR" dirty="0"/>
          </a:p>
          <a:p>
            <a:pPr>
              <a:buNone/>
            </a:pPr>
            <a:endParaRPr lang="ko-KR" altLang="en-US" dirty="0"/>
          </a:p>
        </p:txBody>
      </p:sp>
      <p:sp>
        <p:nvSpPr>
          <p:cNvPr id="7" name="Text Box 15"/>
          <p:cNvSpPr txBox="1">
            <a:spLocks noChangeArrowheads="1"/>
          </p:cNvSpPr>
          <p:nvPr/>
        </p:nvSpPr>
        <p:spPr bwMode="auto">
          <a:xfrm>
            <a:off x="266700" y="100900"/>
            <a:ext cx="6341801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>
                <a:alpha val="50000"/>
              </a:schemeClr>
            </a:outerShdw>
          </a:effec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4400" dirty="0" smtClean="0">
                <a:solidFill>
                  <a:srgbClr val="FFDB01"/>
                </a:solidFill>
                <a:latin typeface="HY헤드라인M" pitchFamily="18" charset="-127"/>
                <a:ea typeface="HY헤드라인M" pitchFamily="18" charset="-127"/>
              </a:rPr>
              <a:t>누가 창업을 할 수 있나</a:t>
            </a:r>
            <a:r>
              <a:rPr lang="en-US" altLang="ko-KR" sz="4400" dirty="0" smtClean="0">
                <a:solidFill>
                  <a:srgbClr val="FFDB01"/>
                </a:solidFill>
                <a:latin typeface="HY헤드라인M" pitchFamily="18" charset="-127"/>
                <a:ea typeface="HY헤드라인M" pitchFamily="18" charset="-127"/>
              </a:rPr>
              <a:t>?</a:t>
            </a:r>
            <a:endParaRPr kumimoji="0" lang="ko-KR" altLang="en-US" sz="4400" dirty="0">
              <a:solidFill>
                <a:srgbClr val="FFDB0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2" name="Rectangle 29"/>
          <p:cNvSpPr>
            <a:spLocks noChangeArrowheads="1"/>
          </p:cNvSpPr>
          <p:nvPr/>
        </p:nvSpPr>
        <p:spPr bwMode="auto">
          <a:xfrm>
            <a:off x="500034" y="1571612"/>
            <a:ext cx="377800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SzPct val="75000"/>
              <a:buFont typeface="Wingdings" pitchFamily="2" charset="2"/>
              <a:buBlip>
                <a:blip r:embed="rId3"/>
              </a:buBlip>
            </a:pPr>
            <a:r>
              <a:rPr lang="en-US" altLang="ko-KR" sz="2800" b="1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b="1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400" b="1" dirty="0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438120" y="1285860"/>
            <a:ext cx="8429684" cy="5214974"/>
          </a:xfrm>
          <a:prstGeom prst="roundRect">
            <a:avLst>
              <a:gd name="adj" fmla="val 8715"/>
            </a:avLst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모서리가 둥근 직사각형 4"/>
          <p:cNvSpPr/>
          <p:nvPr/>
        </p:nvSpPr>
        <p:spPr>
          <a:xfrm>
            <a:off x="285720" y="1133460"/>
            <a:ext cx="8429684" cy="5214974"/>
          </a:xfrm>
          <a:prstGeom prst="roundRect">
            <a:avLst>
              <a:gd name="adj" fmla="val 8715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9" name="그림 8" descr="넬슨 만델라2.jpg"/>
          <p:cNvPicPr>
            <a:picLocks noChangeAspect="1"/>
          </p:cNvPicPr>
          <p:nvPr/>
        </p:nvPicPr>
        <p:blipFill>
          <a:blip r:embed="rId2"/>
          <a:srcRect l="21127" t="13462" r="19718" b="11538"/>
          <a:stretch>
            <a:fillRect/>
          </a:stretch>
        </p:blipFill>
        <p:spPr>
          <a:xfrm>
            <a:off x="4883341" y="2500306"/>
            <a:ext cx="3474873" cy="22260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내용 개체 틀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643966" cy="4525963"/>
          </a:xfrm>
        </p:spPr>
        <p:txBody>
          <a:bodyPr>
            <a:normAutofit/>
          </a:bodyPr>
          <a:lstStyle/>
          <a:p>
            <a:endParaRPr lang="en-US" altLang="ko-KR" sz="1100" dirty="0" smtClean="0"/>
          </a:p>
          <a:p>
            <a:pPr>
              <a:buNone/>
            </a:pPr>
            <a:r>
              <a:rPr lang="ko-KR" altLang="en-US" dirty="0" smtClean="0"/>
              <a:t>    </a:t>
            </a:r>
            <a:r>
              <a:rPr lang="ko-KR" altLang="en-US" b="1" dirty="0" err="1" smtClean="0"/>
              <a:t>넬슨</a:t>
            </a:r>
            <a:r>
              <a:rPr lang="ko-KR" altLang="en-US" b="1" dirty="0" smtClean="0"/>
              <a:t> </a:t>
            </a:r>
            <a:r>
              <a:rPr lang="ko-KR" altLang="en-US" b="1" dirty="0" err="1" smtClean="0"/>
              <a:t>만델라</a:t>
            </a:r>
            <a:r>
              <a:rPr lang="en-US" altLang="ko-KR" b="1" dirty="0" smtClean="0"/>
              <a:t> </a:t>
            </a:r>
            <a:r>
              <a:rPr lang="en-US" altLang="ko-KR" sz="2500" dirty="0" smtClean="0"/>
              <a:t>(1993</a:t>
            </a:r>
            <a:r>
              <a:rPr lang="ko-KR" altLang="en-US" sz="2500" dirty="0" smtClean="0"/>
              <a:t>년 </a:t>
            </a:r>
            <a:r>
              <a:rPr lang="ko-KR" altLang="en-US" sz="2500" dirty="0" err="1" smtClean="0"/>
              <a:t>노벨평화상</a:t>
            </a:r>
            <a:r>
              <a:rPr lang="en-US" altLang="ko-KR" sz="2500" dirty="0" smtClean="0"/>
              <a:t>) </a:t>
            </a:r>
          </a:p>
          <a:p>
            <a:pPr>
              <a:buNone/>
            </a:pPr>
            <a:r>
              <a:rPr lang="en-US" altLang="ko-KR" dirty="0" smtClean="0"/>
              <a:t>    </a:t>
            </a:r>
          </a:p>
          <a:p>
            <a:pPr>
              <a:buNone/>
            </a:pPr>
            <a:r>
              <a:rPr lang="en-US" altLang="ko-KR" dirty="0" smtClean="0"/>
              <a:t> </a:t>
            </a:r>
          </a:p>
          <a:p>
            <a:pPr>
              <a:buNone/>
            </a:pPr>
            <a:r>
              <a:rPr lang="en-US" altLang="ko-KR" dirty="0" smtClean="0"/>
              <a:t>  </a:t>
            </a:r>
            <a:r>
              <a:rPr lang="en-US" altLang="ko-KR" b="1" dirty="0" smtClean="0"/>
              <a:t>- “</a:t>
            </a:r>
            <a:r>
              <a:rPr lang="ko-KR" altLang="en-US" b="1" dirty="0" smtClean="0"/>
              <a:t>강철 같은 의지와 </a:t>
            </a:r>
            <a:endParaRPr lang="en-US" altLang="ko-KR" b="1" dirty="0" smtClean="0"/>
          </a:p>
          <a:p>
            <a:pPr>
              <a:buNone/>
            </a:pPr>
            <a:r>
              <a:rPr lang="en-US" altLang="ko-KR" b="1" dirty="0" smtClean="0"/>
              <a:t>    </a:t>
            </a:r>
            <a:r>
              <a:rPr lang="ko-KR" altLang="en-US" b="1" dirty="0" smtClean="0"/>
              <a:t>필요한 기술만 있다면</a:t>
            </a:r>
            <a:r>
              <a:rPr lang="en-US" altLang="ko-KR" b="1" dirty="0" smtClean="0"/>
              <a:t>,</a:t>
            </a:r>
            <a:r>
              <a:rPr lang="ko-KR" altLang="en-US" b="1" dirty="0" smtClean="0"/>
              <a:t> </a:t>
            </a:r>
            <a:endParaRPr lang="en-US" altLang="ko-KR" b="1" dirty="0" smtClean="0"/>
          </a:p>
          <a:p>
            <a:pPr>
              <a:buNone/>
            </a:pPr>
            <a:r>
              <a:rPr lang="en-US" altLang="ko-KR" b="1" dirty="0" smtClean="0"/>
              <a:t>    </a:t>
            </a:r>
            <a:r>
              <a:rPr lang="ko-KR" altLang="en-US" b="1" dirty="0" smtClean="0"/>
              <a:t>세상의 어떤 불행도 행복으로</a:t>
            </a:r>
            <a:r>
              <a:rPr lang="en-US" altLang="ko-KR" b="1" dirty="0" smtClean="0"/>
              <a:t> </a:t>
            </a:r>
            <a:r>
              <a:rPr lang="ko-KR" altLang="en-US" b="1" dirty="0" smtClean="0"/>
              <a:t>바꿀 수 있다</a:t>
            </a:r>
            <a:r>
              <a:rPr lang="en-US" altLang="ko-KR" b="1" dirty="0" smtClean="0"/>
              <a:t>”</a:t>
            </a:r>
          </a:p>
          <a:p>
            <a:pPr>
              <a:buNone/>
            </a:pPr>
            <a:endParaRPr lang="en-US" altLang="ko-KR" dirty="0"/>
          </a:p>
          <a:p>
            <a:pPr>
              <a:buNone/>
            </a:pPr>
            <a:endParaRPr lang="ko-KR" altLang="en-US" dirty="0"/>
          </a:p>
        </p:txBody>
      </p:sp>
      <p:sp>
        <p:nvSpPr>
          <p:cNvPr id="7" name="Text Box 15"/>
          <p:cNvSpPr txBox="1">
            <a:spLocks noChangeArrowheads="1"/>
          </p:cNvSpPr>
          <p:nvPr/>
        </p:nvSpPr>
        <p:spPr bwMode="auto">
          <a:xfrm>
            <a:off x="266700" y="100900"/>
            <a:ext cx="6341801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>
                <a:alpha val="50000"/>
              </a:schemeClr>
            </a:outerShdw>
          </a:effec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4400" dirty="0" smtClean="0">
                <a:solidFill>
                  <a:srgbClr val="FFDB01"/>
                </a:solidFill>
                <a:latin typeface="HY헤드라인M" pitchFamily="18" charset="-127"/>
                <a:ea typeface="HY헤드라인M" pitchFamily="18" charset="-127"/>
              </a:rPr>
              <a:t>누가 창업을 할 수 있나</a:t>
            </a:r>
            <a:r>
              <a:rPr lang="en-US" altLang="ko-KR" sz="4400" dirty="0" smtClean="0">
                <a:solidFill>
                  <a:srgbClr val="FFDB01"/>
                </a:solidFill>
                <a:latin typeface="HY헤드라인M" pitchFamily="18" charset="-127"/>
                <a:ea typeface="HY헤드라인M" pitchFamily="18" charset="-127"/>
              </a:rPr>
              <a:t>?</a:t>
            </a:r>
            <a:endParaRPr kumimoji="0" lang="ko-KR" altLang="en-US" sz="4400" dirty="0">
              <a:solidFill>
                <a:srgbClr val="FFDB0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8" name="Rectangle 29"/>
          <p:cNvSpPr>
            <a:spLocks noChangeArrowheads="1"/>
          </p:cNvSpPr>
          <p:nvPr/>
        </p:nvSpPr>
        <p:spPr bwMode="auto">
          <a:xfrm>
            <a:off x="285720" y="1834210"/>
            <a:ext cx="377800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SzPct val="75000"/>
              <a:buFont typeface="Wingdings" pitchFamily="2" charset="2"/>
              <a:buBlip>
                <a:blip r:embed="rId3"/>
              </a:buBlip>
            </a:pPr>
            <a:r>
              <a:rPr lang="en-US" altLang="ko-KR" sz="2800" b="1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b="1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400" b="1" dirty="0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모서리가 둥근 직사각형 5"/>
          <p:cNvSpPr/>
          <p:nvPr/>
        </p:nvSpPr>
        <p:spPr>
          <a:xfrm>
            <a:off x="438120" y="1285860"/>
            <a:ext cx="8429684" cy="5214974"/>
          </a:xfrm>
          <a:prstGeom prst="roundRect">
            <a:avLst>
              <a:gd name="adj" fmla="val 8715"/>
            </a:avLst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모서리가 둥근 직사각형 6"/>
          <p:cNvSpPr/>
          <p:nvPr/>
        </p:nvSpPr>
        <p:spPr>
          <a:xfrm>
            <a:off x="285720" y="1133460"/>
            <a:ext cx="8429684" cy="5214974"/>
          </a:xfrm>
          <a:prstGeom prst="roundRect">
            <a:avLst>
              <a:gd name="adj" fmla="val 8715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9" name="그림 8" descr="무하마드.bmp"/>
          <p:cNvPicPr>
            <a:picLocks noChangeAspect="1"/>
          </p:cNvPicPr>
          <p:nvPr/>
        </p:nvPicPr>
        <p:blipFill>
          <a:blip r:embed="rId2">
            <a:grayscl/>
            <a:lum bright="21000" contrast="-61000"/>
          </a:blip>
          <a:stretch>
            <a:fillRect/>
          </a:stretch>
        </p:blipFill>
        <p:spPr>
          <a:xfrm>
            <a:off x="5429256" y="1285860"/>
            <a:ext cx="3214710" cy="2857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내용 개체 틀 2"/>
          <p:cNvSpPr>
            <a:spLocks noGrp="1"/>
          </p:cNvSpPr>
          <p:nvPr>
            <p:ph idx="4294967295"/>
          </p:nvPr>
        </p:nvSpPr>
        <p:spPr>
          <a:xfrm>
            <a:off x="0" y="1428736"/>
            <a:ext cx="8786842" cy="4697427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ko-KR" altLang="en-US" dirty="0" smtClean="0"/>
              <a:t>       </a:t>
            </a:r>
            <a:r>
              <a:rPr lang="ko-KR" altLang="en-US" sz="3700" b="1" dirty="0" err="1" smtClean="0"/>
              <a:t>무하마드</a:t>
            </a:r>
            <a:r>
              <a:rPr lang="ko-KR" altLang="en-US" sz="3700" b="1" dirty="0" smtClean="0"/>
              <a:t> </a:t>
            </a:r>
            <a:r>
              <a:rPr lang="ko-KR" altLang="en-US" sz="3700" b="1" dirty="0" err="1" smtClean="0"/>
              <a:t>유누스</a:t>
            </a:r>
            <a:r>
              <a:rPr lang="en-US" altLang="ko-KR" sz="2600" dirty="0" smtClean="0"/>
              <a:t>(2006</a:t>
            </a:r>
            <a:r>
              <a:rPr lang="ko-KR" altLang="en-US" sz="2600" dirty="0" smtClean="0"/>
              <a:t>년 노벨 평화상</a:t>
            </a:r>
            <a:r>
              <a:rPr lang="en-US" altLang="ko-KR" sz="2600" dirty="0" smtClean="0"/>
              <a:t>)</a:t>
            </a:r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en-US" altLang="ko-KR" dirty="0"/>
              <a:t> </a:t>
            </a:r>
            <a:r>
              <a:rPr lang="en-US" altLang="ko-KR" dirty="0" smtClean="0"/>
              <a:t> - </a:t>
            </a:r>
            <a:r>
              <a:rPr lang="ko-KR" altLang="en-US" sz="3400" b="1" dirty="0" smtClean="0"/>
              <a:t>원시 시대 사람들이 동굴에 살 때</a:t>
            </a:r>
            <a:r>
              <a:rPr lang="en-US" altLang="ko-KR" sz="3400" b="1" dirty="0" smtClean="0"/>
              <a:t>, </a:t>
            </a:r>
            <a:r>
              <a:rPr lang="ko-KR" altLang="en-US" sz="3400" b="1" dirty="0" smtClean="0"/>
              <a:t>이들은    </a:t>
            </a:r>
            <a:endParaRPr lang="en-US" altLang="ko-KR" sz="3400" b="1" dirty="0" smtClean="0"/>
          </a:p>
          <a:p>
            <a:pPr>
              <a:buNone/>
            </a:pPr>
            <a:r>
              <a:rPr lang="en-US" altLang="ko-KR" sz="3400" b="1" dirty="0" smtClean="0"/>
              <a:t>    </a:t>
            </a:r>
            <a:r>
              <a:rPr lang="ko-KR" altLang="en-US" sz="3400" b="1" dirty="0" smtClean="0"/>
              <a:t>모두 스스로의 고용주였다</a:t>
            </a:r>
            <a:r>
              <a:rPr lang="en-US" altLang="ko-KR" sz="3400" b="1" dirty="0" smtClean="0"/>
              <a:t>.</a:t>
            </a:r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en-US" altLang="ko-KR" dirty="0"/>
              <a:t> </a:t>
            </a:r>
            <a:r>
              <a:rPr lang="en-US" altLang="ko-KR" dirty="0" smtClean="0"/>
              <a:t> - </a:t>
            </a:r>
            <a:r>
              <a:rPr lang="ko-KR" altLang="en-US" sz="3400" b="1" dirty="0" smtClean="0"/>
              <a:t>수렵과 사냥활동을 하며 음식을 찾고 스스로를 </a:t>
            </a:r>
            <a:endParaRPr lang="en-US" altLang="ko-KR" sz="3400" b="1" dirty="0" smtClean="0"/>
          </a:p>
          <a:p>
            <a:pPr>
              <a:buNone/>
            </a:pPr>
            <a:r>
              <a:rPr lang="en-US" altLang="ko-KR" sz="3400" b="1" dirty="0" smtClean="0"/>
              <a:t>    </a:t>
            </a:r>
            <a:r>
              <a:rPr lang="ko-KR" altLang="en-US" sz="3400" b="1" dirty="0" smtClean="0"/>
              <a:t>먹여 살렸다</a:t>
            </a:r>
            <a:r>
              <a:rPr lang="en-US" altLang="ko-KR" dirty="0" smtClean="0"/>
              <a:t>.</a:t>
            </a:r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en-US" altLang="ko-KR" dirty="0"/>
              <a:t> </a:t>
            </a:r>
            <a:r>
              <a:rPr lang="en-US" altLang="ko-KR" dirty="0" smtClean="0"/>
              <a:t> - </a:t>
            </a:r>
            <a:r>
              <a:rPr lang="ko-KR" altLang="en-US" sz="3400" b="1" dirty="0" smtClean="0"/>
              <a:t>하지만 문명 시대가 되면서 인간은 스스로 노동자가 되었다</a:t>
            </a:r>
            <a:r>
              <a:rPr lang="en-US" altLang="ko-KR" sz="3400" b="1" dirty="0" smtClean="0"/>
              <a:t>.</a:t>
            </a:r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en-US" altLang="ko-KR" dirty="0"/>
              <a:t> </a:t>
            </a:r>
            <a:r>
              <a:rPr lang="en-US" altLang="ko-KR" dirty="0" smtClean="0"/>
              <a:t> - </a:t>
            </a:r>
            <a:r>
              <a:rPr lang="ko-KR" altLang="en-US" sz="3400" b="1" dirty="0" smtClean="0"/>
              <a:t>이후 인간은 스스로 기업가였고</a:t>
            </a:r>
            <a:r>
              <a:rPr lang="en-US" altLang="ko-KR" sz="3400" b="1" dirty="0" smtClean="0"/>
              <a:t>, </a:t>
            </a:r>
            <a:r>
              <a:rPr lang="ko-KR" altLang="en-US" sz="3400" b="1" dirty="0" smtClean="0"/>
              <a:t>여전히 기업가라는 사실을 </a:t>
            </a:r>
            <a:endParaRPr lang="en-US" altLang="ko-KR" sz="3400" b="1" dirty="0" smtClean="0"/>
          </a:p>
          <a:p>
            <a:pPr>
              <a:buNone/>
            </a:pPr>
            <a:r>
              <a:rPr lang="en-US" altLang="ko-KR" sz="3400" b="1" dirty="0" smtClean="0"/>
              <a:t>    </a:t>
            </a:r>
            <a:r>
              <a:rPr lang="ko-KR" altLang="en-US" sz="3400" b="1" dirty="0" smtClean="0"/>
              <a:t>잊고 살고 있다</a:t>
            </a:r>
            <a:r>
              <a:rPr lang="en-US" altLang="ko-KR" sz="3400" b="1" dirty="0" smtClean="0"/>
              <a:t>.</a:t>
            </a:r>
            <a:endParaRPr lang="ko-KR" altLang="en-US" sz="3400" b="1" dirty="0"/>
          </a:p>
        </p:txBody>
      </p:sp>
      <p:sp>
        <p:nvSpPr>
          <p:cNvPr id="4" name="Text Box 15"/>
          <p:cNvSpPr txBox="1">
            <a:spLocks noChangeArrowheads="1"/>
          </p:cNvSpPr>
          <p:nvPr/>
        </p:nvSpPr>
        <p:spPr bwMode="auto">
          <a:xfrm>
            <a:off x="266700" y="100900"/>
            <a:ext cx="5073825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>
                <a:alpha val="50000"/>
              </a:schemeClr>
            </a:outerShdw>
          </a:effec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4400" dirty="0" smtClean="0">
                <a:solidFill>
                  <a:srgbClr val="FFDB01"/>
                </a:solidFill>
                <a:latin typeface="HY헤드라인M" pitchFamily="18" charset="-127"/>
                <a:ea typeface="HY헤드라인M" pitchFamily="18" charset="-127"/>
              </a:rPr>
              <a:t>모든 인간은 기업가</a:t>
            </a:r>
            <a:endParaRPr kumimoji="0" lang="ko-KR" altLang="en-US" sz="4400" dirty="0">
              <a:solidFill>
                <a:srgbClr val="FFDB0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8" name="Rectangle 29"/>
          <p:cNvSpPr>
            <a:spLocks noChangeArrowheads="1"/>
          </p:cNvSpPr>
          <p:nvPr/>
        </p:nvSpPr>
        <p:spPr bwMode="auto">
          <a:xfrm>
            <a:off x="336548" y="1285860"/>
            <a:ext cx="377800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SzPct val="75000"/>
              <a:buFont typeface="Wingdings" pitchFamily="2" charset="2"/>
              <a:buBlip>
                <a:blip r:embed="rId3"/>
              </a:buBlip>
            </a:pPr>
            <a:r>
              <a:rPr lang="en-US" altLang="ko-KR" sz="2800" b="1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b="1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400" b="1" dirty="0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모서리가 둥근 직사각형 5"/>
          <p:cNvSpPr/>
          <p:nvPr/>
        </p:nvSpPr>
        <p:spPr>
          <a:xfrm>
            <a:off x="438120" y="1285860"/>
            <a:ext cx="8429684" cy="5214974"/>
          </a:xfrm>
          <a:prstGeom prst="roundRect">
            <a:avLst>
              <a:gd name="adj" fmla="val 8715"/>
            </a:avLst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모서리가 둥근 직사각형 6"/>
          <p:cNvSpPr/>
          <p:nvPr/>
        </p:nvSpPr>
        <p:spPr>
          <a:xfrm>
            <a:off x="285720" y="1133460"/>
            <a:ext cx="8429684" cy="5214974"/>
          </a:xfrm>
          <a:prstGeom prst="roundRect">
            <a:avLst>
              <a:gd name="adj" fmla="val 8715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Text Box 15"/>
          <p:cNvSpPr txBox="1">
            <a:spLocks noChangeArrowheads="1"/>
          </p:cNvSpPr>
          <p:nvPr/>
        </p:nvSpPr>
        <p:spPr bwMode="auto">
          <a:xfrm>
            <a:off x="266700" y="100900"/>
            <a:ext cx="4838184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>
                <a:alpha val="50000"/>
              </a:schemeClr>
            </a:outerShdw>
          </a:effec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4400" dirty="0" smtClean="0">
                <a:solidFill>
                  <a:srgbClr val="FFDB01"/>
                </a:solidFill>
                <a:latin typeface="HY헤드라인M" pitchFamily="18" charset="-127"/>
                <a:ea typeface="HY헤드라인M" pitchFamily="18" charset="-127"/>
              </a:rPr>
              <a:t>누가 창업을 하나</a:t>
            </a:r>
            <a:r>
              <a:rPr lang="en-US" altLang="ko-KR" sz="4400" dirty="0" smtClean="0">
                <a:solidFill>
                  <a:srgbClr val="FFDB01"/>
                </a:solidFill>
                <a:latin typeface="HY헤드라인M" pitchFamily="18" charset="-127"/>
                <a:ea typeface="HY헤드라인M" pitchFamily="18" charset="-127"/>
              </a:rPr>
              <a:t>?</a:t>
            </a:r>
            <a:endParaRPr kumimoji="0" lang="ko-KR" altLang="en-US" sz="4400" dirty="0">
              <a:solidFill>
                <a:srgbClr val="FFDB0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8" name="모서리가 둥근 직사각형 7"/>
          <p:cNvSpPr/>
          <p:nvPr/>
        </p:nvSpPr>
        <p:spPr>
          <a:xfrm rot="16200000">
            <a:off x="-214346" y="1857364"/>
            <a:ext cx="1571636" cy="428628"/>
          </a:xfrm>
          <a:prstGeom prst="roundRect">
            <a:avLst>
              <a:gd name="adj" fmla="val 0"/>
            </a:avLst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endParaRPr lang="ko-KR" altLang="en-US" dirty="0">
              <a:solidFill>
                <a:srgbClr val="FF0000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grpSp>
        <p:nvGrpSpPr>
          <p:cNvPr id="9" name="그룹 8"/>
          <p:cNvGrpSpPr/>
          <p:nvPr/>
        </p:nvGrpSpPr>
        <p:grpSpPr>
          <a:xfrm>
            <a:off x="637425" y="1285860"/>
            <a:ext cx="8111288" cy="1577142"/>
            <a:chOff x="636322" y="1285860"/>
            <a:chExt cx="8111288" cy="1577142"/>
          </a:xfrm>
        </p:grpSpPr>
        <p:sp>
          <p:nvSpPr>
            <p:cNvPr id="10" name="모서리가 둥근 직사각형 9"/>
            <p:cNvSpPr/>
            <p:nvPr/>
          </p:nvSpPr>
          <p:spPr>
            <a:xfrm>
              <a:off x="713245" y="1357298"/>
              <a:ext cx="8034365" cy="1500198"/>
            </a:xfrm>
            <a:prstGeom prst="roundRect">
              <a:avLst>
                <a:gd name="adj" fmla="val 4634"/>
              </a:avLst>
            </a:prstGeom>
            <a:solidFill>
              <a:schemeClr val="bg1"/>
            </a:solidFill>
            <a:ln w="12700">
              <a:solidFill>
                <a:schemeClr val="bg1"/>
              </a:solidFill>
            </a:ln>
            <a:effectLst>
              <a:outerShdw blurRad="88900" algn="ctr" rotWithShape="0">
                <a:prstClr val="black">
                  <a:alpha val="4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sz="140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36322" y="1285860"/>
              <a:ext cx="750099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400" b="1" dirty="0" smtClean="0">
                  <a:solidFill>
                    <a:srgbClr val="00B0F0"/>
                  </a:solidFill>
                  <a:latin typeface="+mn-ea"/>
                </a:rPr>
                <a:t>불만이 많은 사람들</a:t>
              </a:r>
              <a:endParaRPr lang="ko-KR" altLang="en-US" sz="2400" b="1" dirty="0">
                <a:solidFill>
                  <a:srgbClr val="00B0F0"/>
                </a:solidFill>
                <a:latin typeface="+mn-ea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070435" y="1770395"/>
              <a:ext cx="7499887" cy="10926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000" b="1" dirty="0" err="1" smtClean="0"/>
                <a:t>키즈노트</a:t>
              </a:r>
              <a:r>
                <a:rPr lang="en-US" altLang="ko-KR" sz="2000" dirty="0" smtClean="0"/>
                <a:t>(</a:t>
              </a:r>
              <a:r>
                <a:rPr lang="ko-KR" altLang="en-US" sz="2000" dirty="0" err="1" smtClean="0"/>
                <a:t>어린이집</a:t>
              </a:r>
              <a:r>
                <a:rPr lang="ko-KR" altLang="en-US" sz="2000" dirty="0" smtClean="0"/>
                <a:t> 커뮤니케이션 서비스</a:t>
              </a:r>
              <a:r>
                <a:rPr lang="en-US" altLang="ko-KR" sz="2000" dirty="0" smtClean="0"/>
                <a:t>) </a:t>
              </a:r>
              <a:r>
                <a:rPr lang="ko-KR" altLang="en-US" sz="2000" b="1" dirty="0" smtClean="0"/>
                <a:t>최장욱 대표</a:t>
              </a:r>
              <a:r>
                <a:rPr lang="en-US" altLang="ko-KR" sz="2000" b="1" dirty="0" smtClean="0"/>
                <a:t> </a:t>
              </a:r>
            </a:p>
            <a:p>
              <a:endParaRPr lang="en-US" altLang="ko-KR" sz="500" dirty="0" smtClean="0"/>
            </a:p>
            <a:p>
              <a:r>
                <a:rPr lang="ko-KR" altLang="en-US" sz="2000" dirty="0" smtClean="0"/>
                <a:t>아이의 </a:t>
              </a:r>
              <a:r>
                <a:rPr lang="ko-KR" altLang="en-US" sz="2000" dirty="0" err="1" smtClean="0"/>
                <a:t>어린이집</a:t>
              </a:r>
              <a:r>
                <a:rPr lang="ko-KR" altLang="en-US" sz="2000" dirty="0" smtClean="0"/>
                <a:t> 활동을 종이 </a:t>
              </a:r>
              <a:r>
                <a:rPr lang="ko-KR" altLang="en-US" sz="2000" dirty="0" err="1" smtClean="0"/>
                <a:t>알림장으로</a:t>
              </a:r>
              <a:r>
                <a:rPr lang="ko-KR" altLang="en-US" sz="2000" dirty="0" smtClean="0"/>
                <a:t> 받아보는 시스템에 </a:t>
              </a:r>
              <a:endParaRPr lang="en-US" altLang="ko-KR" sz="2000" dirty="0" smtClean="0"/>
            </a:p>
            <a:p>
              <a:r>
                <a:rPr lang="ko-KR" altLang="en-US" sz="2000" dirty="0" smtClean="0"/>
                <a:t>불만을 품고 </a:t>
              </a:r>
              <a:r>
                <a:rPr lang="ko-KR" altLang="en-US" sz="2000" b="1" dirty="0" smtClean="0"/>
                <a:t>아이의 활동을 실시간으로 전송하는 </a:t>
              </a:r>
              <a:r>
                <a:rPr lang="ko-KR" altLang="en-US" sz="2000" b="1" dirty="0" err="1" smtClean="0"/>
                <a:t>앱을</a:t>
              </a:r>
              <a:r>
                <a:rPr lang="ko-KR" altLang="en-US" sz="2000" b="1" dirty="0" smtClean="0"/>
                <a:t> 개발 </a:t>
              </a:r>
              <a:endParaRPr lang="ko-KR" altLang="en-US" sz="2000" b="1" dirty="0"/>
            </a:p>
          </p:txBody>
        </p:sp>
        <p:pic>
          <p:nvPicPr>
            <p:cNvPr id="13" name="Picture 14" descr="C:\Users\mono\Desktop\WORK\466_2012. 02. 10_중소기업청_청장강의 파워포인트\Untitled-1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56121" y="1930390"/>
              <a:ext cx="142875" cy="141288"/>
            </a:xfrm>
            <a:prstGeom prst="rect">
              <a:avLst/>
            </a:prstGeom>
            <a:noFill/>
            <a:effectLst>
              <a:outerShdw blurRad="50800" dist="25400" dir="2700000" algn="tl" rotWithShape="0">
                <a:prstClr val="black">
                  <a:alpha val="40000"/>
                </a:prstClr>
              </a:outerShdw>
            </a:effectLst>
            <a:extLst/>
          </p:spPr>
        </p:pic>
      </p:grpSp>
      <p:sp>
        <p:nvSpPr>
          <p:cNvPr id="14" name="모서리가 둥근 직사각형 13"/>
          <p:cNvSpPr/>
          <p:nvPr/>
        </p:nvSpPr>
        <p:spPr>
          <a:xfrm rot="5400000">
            <a:off x="7679553" y="3607595"/>
            <a:ext cx="1785950" cy="428628"/>
          </a:xfrm>
          <a:prstGeom prst="roundRect">
            <a:avLst>
              <a:gd name="adj" fmla="val 0"/>
            </a:avLst>
          </a:prstGeom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endParaRPr lang="ko-KR" altLang="en-US" dirty="0">
              <a:solidFill>
                <a:srgbClr val="FF0000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grpSp>
        <p:nvGrpSpPr>
          <p:cNvPr id="15" name="그룹 14"/>
          <p:cNvGrpSpPr/>
          <p:nvPr/>
        </p:nvGrpSpPr>
        <p:grpSpPr>
          <a:xfrm>
            <a:off x="536305" y="3020886"/>
            <a:ext cx="8034365" cy="1932757"/>
            <a:chOff x="538163" y="1500173"/>
            <a:chExt cx="8034365" cy="2074819"/>
          </a:xfrm>
        </p:grpSpPr>
        <p:sp>
          <p:nvSpPr>
            <p:cNvPr id="16" name="모서리가 둥근 직사각형 15"/>
            <p:cNvSpPr/>
            <p:nvPr/>
          </p:nvSpPr>
          <p:spPr>
            <a:xfrm>
              <a:off x="538163" y="1500173"/>
              <a:ext cx="8034365" cy="1818510"/>
            </a:xfrm>
            <a:prstGeom prst="roundRect">
              <a:avLst>
                <a:gd name="adj" fmla="val 4634"/>
              </a:avLst>
            </a:prstGeom>
            <a:solidFill>
              <a:schemeClr val="bg1"/>
            </a:solidFill>
            <a:ln w="12700">
              <a:solidFill>
                <a:schemeClr val="bg1"/>
              </a:solidFill>
            </a:ln>
            <a:effectLst>
              <a:outerShdw blurRad="88900" algn="ctr" rotWithShape="0">
                <a:prstClr val="black">
                  <a:alpha val="4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sz="140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36322" y="1610086"/>
              <a:ext cx="7500990" cy="4955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400" b="1" dirty="0" smtClean="0">
                  <a:solidFill>
                    <a:srgbClr val="7030A0"/>
                  </a:solidFill>
                  <a:latin typeface="+mn-ea"/>
                </a:rPr>
                <a:t> 누군가를 돕고 싶은 사람들</a:t>
              </a:r>
              <a:endParaRPr lang="ko-KR" altLang="en-US" sz="2400" b="1" dirty="0">
                <a:solidFill>
                  <a:srgbClr val="7030A0"/>
                </a:solidFill>
                <a:latin typeface="+mn-ea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073396" y="2071678"/>
              <a:ext cx="7358114" cy="15033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000" b="1" dirty="0" smtClean="0"/>
                <a:t>곡물 시리얼 </a:t>
              </a:r>
              <a:r>
                <a:rPr lang="ko-KR" altLang="en-US" sz="2000" b="1" dirty="0" err="1" smtClean="0"/>
                <a:t>캘로그</a:t>
              </a:r>
              <a:r>
                <a:rPr lang="ko-KR" altLang="en-US" sz="2000" b="1" dirty="0" smtClean="0"/>
                <a:t> </a:t>
              </a:r>
              <a:r>
                <a:rPr lang="ko-KR" altLang="en-US" sz="2000" dirty="0" smtClean="0"/>
                <a:t>창업자 </a:t>
              </a:r>
              <a:r>
                <a:rPr lang="en-US" altLang="ko-KR" sz="2000" b="1" dirty="0" smtClean="0"/>
                <a:t>K.W. </a:t>
              </a:r>
              <a:r>
                <a:rPr lang="ko-KR" altLang="en-US" sz="2000" b="1" dirty="0" err="1" smtClean="0"/>
                <a:t>켈로그</a:t>
              </a:r>
              <a:r>
                <a:rPr lang="ko-KR" altLang="en-US" sz="2000" b="1" dirty="0" smtClean="0"/>
                <a:t> 박사</a:t>
              </a:r>
              <a:endParaRPr lang="en-US" altLang="ko-KR" sz="2000" b="1" dirty="0" smtClean="0"/>
            </a:p>
            <a:p>
              <a:endParaRPr lang="en-US" altLang="ko-KR" sz="500" b="1" dirty="0" smtClean="0"/>
            </a:p>
            <a:p>
              <a:r>
                <a:rPr lang="ko-KR" altLang="en-US" sz="2000" dirty="0" smtClean="0"/>
                <a:t>환자들이 먹기 편한 </a:t>
              </a:r>
              <a:r>
                <a:rPr lang="ko-KR" altLang="en-US" sz="2000" b="1" dirty="0" smtClean="0"/>
                <a:t>채식위주 식단을 연구</a:t>
              </a:r>
              <a:r>
                <a:rPr lang="ko-KR" altLang="en-US" sz="2000" dirty="0" smtClean="0"/>
                <a:t>하다</a:t>
              </a:r>
              <a:r>
                <a:rPr lang="ko-KR" altLang="en-US" sz="2000" b="1" dirty="0" smtClean="0"/>
                <a:t> 곡물 </a:t>
              </a:r>
              <a:r>
                <a:rPr lang="ko-KR" altLang="en-US" sz="2000" b="1" dirty="0" err="1" smtClean="0"/>
                <a:t>프레이크</a:t>
              </a:r>
              <a:r>
                <a:rPr lang="ko-KR" altLang="en-US" sz="2000" b="1" dirty="0" smtClean="0"/>
                <a:t> 제조 기술을 개발</a:t>
              </a:r>
              <a:endParaRPr lang="en-US" altLang="ko-KR" sz="2000" b="1" dirty="0" smtClean="0"/>
            </a:p>
            <a:p>
              <a:r>
                <a:rPr lang="ko-KR" altLang="en-US" sz="2000" b="1" dirty="0" smtClean="0"/>
                <a:t> </a:t>
              </a:r>
              <a:endParaRPr lang="ko-KR" altLang="en-US" sz="2000" b="1" dirty="0"/>
            </a:p>
          </p:txBody>
        </p:sp>
        <p:pic>
          <p:nvPicPr>
            <p:cNvPr id="19" name="Picture 14" descr="C:\Users\mono\Desktop\WORK\466_2012. 02. 10_중소기업청_청장강의 파워포인트\Untitled-1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59083" y="2214554"/>
              <a:ext cx="142875" cy="141288"/>
            </a:xfrm>
            <a:prstGeom prst="rect">
              <a:avLst/>
            </a:prstGeom>
            <a:noFill/>
            <a:effectLst>
              <a:outerShdw blurRad="50800" dist="25400" dir="2700000" algn="tl" rotWithShape="0">
                <a:prstClr val="black">
                  <a:alpha val="40000"/>
                </a:prstClr>
              </a:outerShdw>
            </a:effectLst>
            <a:extLst/>
          </p:spPr>
        </p:pic>
      </p:grpSp>
      <p:sp>
        <p:nvSpPr>
          <p:cNvPr id="20" name="모서리가 둥근 직사각형 19"/>
          <p:cNvSpPr/>
          <p:nvPr/>
        </p:nvSpPr>
        <p:spPr>
          <a:xfrm rot="5400000">
            <a:off x="-329976" y="5313637"/>
            <a:ext cx="1660020" cy="428628"/>
          </a:xfrm>
          <a:prstGeom prst="roundRect">
            <a:avLst>
              <a:gd name="adj" fmla="val 0"/>
            </a:avLst>
          </a:prstGeom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endParaRPr lang="ko-KR" altLang="en-US" dirty="0">
              <a:solidFill>
                <a:srgbClr val="FF0000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21" name="모서리가 둥근 직사각형 20"/>
          <p:cNvSpPr/>
          <p:nvPr/>
        </p:nvSpPr>
        <p:spPr>
          <a:xfrm>
            <a:off x="545097" y="4827352"/>
            <a:ext cx="8034365" cy="1459168"/>
          </a:xfrm>
          <a:prstGeom prst="roundRect">
            <a:avLst>
              <a:gd name="adj" fmla="val 4634"/>
            </a:avLst>
          </a:prstGeom>
          <a:solidFill>
            <a:schemeClr val="bg1"/>
          </a:solidFill>
          <a:ln w="12700">
            <a:solidFill>
              <a:schemeClr val="bg1"/>
            </a:solidFill>
          </a:ln>
          <a:effectLst>
            <a:outerShdw blurRad="88900" algn="ctr" rotWithShape="0">
              <a:prstClr val="black">
                <a:alpha val="4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2900" b="1" dirty="0" smtClean="0"/>
              <a:t>..</a:t>
            </a:r>
            <a:endParaRPr kumimoji="0" lang="ko-KR" altLang="en-US" sz="29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786864" y="4896161"/>
            <a:ext cx="75009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b="1" dirty="0" smtClean="0">
                <a:solidFill>
                  <a:srgbClr val="07A922"/>
                </a:solidFill>
                <a:latin typeface="+mn-ea"/>
              </a:rPr>
              <a:t>호기심이 많은 사람들</a:t>
            </a:r>
            <a:endParaRPr lang="ko-KR" altLang="en-US" sz="2400" b="1" dirty="0">
              <a:solidFill>
                <a:srgbClr val="07A922"/>
              </a:solidFill>
              <a:latin typeface="+mn-ea"/>
            </a:endParaRPr>
          </a:p>
        </p:txBody>
      </p:sp>
      <p:pic>
        <p:nvPicPr>
          <p:cNvPr id="23" name="Picture 14" descr="C:\Users\mono\Desktop\WORK\466_2012. 02. 10_중소기업청_청장강의 파워포인트\Untitled-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5430852"/>
            <a:ext cx="142875" cy="141288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  <a:extLst/>
        </p:spPr>
      </p:pic>
      <p:sp>
        <p:nvSpPr>
          <p:cNvPr id="24" name="TextBox 23"/>
          <p:cNvSpPr txBox="1"/>
          <p:nvPr/>
        </p:nvSpPr>
        <p:spPr>
          <a:xfrm>
            <a:off x="1071538" y="5265351"/>
            <a:ext cx="7499887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 dirty="0" smtClean="0"/>
              <a:t>제너럴 </a:t>
            </a:r>
            <a:r>
              <a:rPr lang="ko-KR" altLang="en-US" sz="2000" b="1" dirty="0" err="1" smtClean="0"/>
              <a:t>일렉트릭</a:t>
            </a:r>
            <a:r>
              <a:rPr lang="en-US" altLang="ko-KR" sz="2000" b="1" dirty="0" smtClean="0"/>
              <a:t>(GE) </a:t>
            </a:r>
            <a:r>
              <a:rPr lang="ko-KR" altLang="en-US" sz="2000" b="1" dirty="0" smtClean="0"/>
              <a:t>창업자 에디슨</a:t>
            </a:r>
            <a:r>
              <a:rPr lang="en-US" altLang="ko-KR" sz="2000" b="1" dirty="0" smtClean="0"/>
              <a:t> </a:t>
            </a:r>
          </a:p>
          <a:p>
            <a:endParaRPr lang="en-US" altLang="ko-KR" sz="500" dirty="0" smtClean="0"/>
          </a:p>
          <a:p>
            <a:r>
              <a:rPr lang="ko-KR" altLang="en-US" sz="2000" dirty="0" smtClean="0"/>
              <a:t>병아리의 부화에 대한 궁금증 해소를 위해 </a:t>
            </a:r>
            <a:r>
              <a:rPr lang="ko-KR" altLang="en-US" sz="2000" b="1" dirty="0" smtClean="0"/>
              <a:t>직접 달걀을 품기도 하고 </a:t>
            </a:r>
            <a:r>
              <a:rPr lang="ko-KR" altLang="en-US" sz="2000" dirty="0" smtClean="0"/>
              <a:t>장거리 기차 여행시 </a:t>
            </a:r>
            <a:r>
              <a:rPr lang="ko-KR" altLang="en-US" sz="2000" b="1" dirty="0" smtClean="0"/>
              <a:t>기차에 실험실을 설치하여 연구를 계속</a:t>
            </a:r>
            <a:endParaRPr lang="ko-KR" alt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438120" y="1285860"/>
            <a:ext cx="8429684" cy="5214974"/>
          </a:xfrm>
          <a:prstGeom prst="roundRect">
            <a:avLst>
              <a:gd name="adj" fmla="val 8715"/>
            </a:avLst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모서리가 둥근 직사각형 4"/>
          <p:cNvSpPr/>
          <p:nvPr/>
        </p:nvSpPr>
        <p:spPr>
          <a:xfrm>
            <a:off x="285720" y="1133460"/>
            <a:ext cx="8429684" cy="5214974"/>
          </a:xfrm>
          <a:prstGeom prst="roundRect">
            <a:avLst>
              <a:gd name="adj" fmla="val 8715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4294967295"/>
          </p:nvPr>
        </p:nvSpPr>
        <p:spPr>
          <a:xfrm>
            <a:off x="485804" y="1260491"/>
            <a:ext cx="8229600" cy="4525963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ko-KR" altLang="en-US" dirty="0" smtClean="0"/>
              <a:t>   </a:t>
            </a:r>
          </a:p>
          <a:p>
            <a:pPr>
              <a:buNone/>
            </a:pPr>
            <a:r>
              <a:rPr lang="en-US" altLang="ko-KR" sz="11200" dirty="0" smtClean="0">
                <a:latin typeface="HY헤드라인M" pitchFamily="18" charset="-127"/>
                <a:ea typeface="HY헤드라인M" pitchFamily="18" charset="-127"/>
              </a:rPr>
              <a:t>1. </a:t>
            </a:r>
            <a:r>
              <a:rPr lang="ko-KR" altLang="en-US" sz="11200" dirty="0" smtClean="0">
                <a:latin typeface="HY헤드라인M" pitchFamily="18" charset="-127"/>
                <a:ea typeface="HY헤드라인M" pitchFamily="18" charset="-127"/>
              </a:rPr>
              <a:t>미래를 위해 현재 </a:t>
            </a:r>
            <a:r>
              <a:rPr lang="ko-KR" altLang="en-US" sz="11200" dirty="0" err="1" smtClean="0">
                <a:latin typeface="HY헤드라인M" pitchFamily="18" charset="-127"/>
                <a:ea typeface="HY헤드라인M" pitchFamily="18" charset="-127"/>
              </a:rPr>
              <a:t>리스크를</a:t>
            </a:r>
            <a:r>
              <a:rPr lang="ko-KR" altLang="en-US" sz="11200" dirty="0" smtClean="0">
                <a:latin typeface="HY헤드라인M" pitchFamily="18" charset="-127"/>
                <a:ea typeface="HY헤드라인M" pitchFamily="18" charset="-127"/>
              </a:rPr>
              <a:t> 감수한다</a:t>
            </a:r>
          </a:p>
          <a:p>
            <a:pPr>
              <a:buNone/>
            </a:pPr>
            <a:endParaRPr lang="ko-KR" altLang="en-US" sz="11200" dirty="0" smtClean="0">
              <a:latin typeface="HY헤드라인M" pitchFamily="18" charset="-127"/>
              <a:ea typeface="HY헤드라인M" pitchFamily="18" charset="-127"/>
            </a:endParaRPr>
          </a:p>
          <a:p>
            <a:pPr>
              <a:buNone/>
            </a:pPr>
            <a:r>
              <a:rPr lang="en-US" altLang="ko-KR" sz="11200" dirty="0" smtClean="0">
                <a:latin typeface="HY헤드라인M" pitchFamily="18" charset="-127"/>
                <a:ea typeface="HY헤드라인M" pitchFamily="18" charset="-127"/>
              </a:rPr>
              <a:t>2. </a:t>
            </a:r>
            <a:r>
              <a:rPr lang="ko-KR" altLang="en-US" sz="11200" dirty="0" smtClean="0">
                <a:latin typeface="HY헤드라인M" pitchFamily="18" charset="-127"/>
                <a:ea typeface="HY헤드라인M" pitchFamily="18" charset="-127"/>
              </a:rPr>
              <a:t>자기분야에서 최고가 되고 싶다</a:t>
            </a:r>
          </a:p>
          <a:p>
            <a:pPr>
              <a:buNone/>
            </a:pPr>
            <a:endParaRPr lang="ko-KR" altLang="en-US" sz="11200" dirty="0" smtClean="0">
              <a:latin typeface="HY헤드라인M" pitchFamily="18" charset="-127"/>
              <a:ea typeface="HY헤드라인M" pitchFamily="18" charset="-127"/>
            </a:endParaRPr>
          </a:p>
          <a:p>
            <a:pPr>
              <a:buNone/>
            </a:pPr>
            <a:r>
              <a:rPr lang="en-US" altLang="ko-KR" sz="11200" dirty="0" smtClean="0">
                <a:latin typeface="HY헤드라인M" pitchFamily="18" charset="-127"/>
                <a:ea typeface="HY헤드라인M" pitchFamily="18" charset="-127"/>
              </a:rPr>
              <a:t>3. </a:t>
            </a:r>
            <a:r>
              <a:rPr lang="ko-KR" altLang="en-US" sz="11200" dirty="0" smtClean="0">
                <a:latin typeface="HY헤드라인M" pitchFamily="18" charset="-127"/>
                <a:ea typeface="HY헤드라인M" pitchFamily="18" charset="-127"/>
              </a:rPr>
              <a:t>어려운 일을 당해도 쉽게 좌절하지 않는다</a:t>
            </a:r>
          </a:p>
          <a:p>
            <a:pPr>
              <a:buNone/>
            </a:pPr>
            <a:endParaRPr lang="ko-KR" altLang="en-US" sz="11200" dirty="0" smtClean="0">
              <a:latin typeface="HY헤드라인M" pitchFamily="18" charset="-127"/>
              <a:ea typeface="HY헤드라인M" pitchFamily="18" charset="-127"/>
            </a:endParaRPr>
          </a:p>
          <a:p>
            <a:pPr>
              <a:buNone/>
            </a:pPr>
            <a:r>
              <a:rPr lang="en-US" altLang="ko-KR" sz="11200" dirty="0" smtClean="0">
                <a:latin typeface="HY헤드라인M" pitchFamily="18" charset="-127"/>
                <a:ea typeface="HY헤드라인M" pitchFamily="18" charset="-127"/>
              </a:rPr>
              <a:t>4. </a:t>
            </a:r>
            <a:r>
              <a:rPr lang="ko-KR" altLang="en-US" sz="11200" dirty="0" smtClean="0">
                <a:latin typeface="HY헤드라인M" pitchFamily="18" charset="-127"/>
                <a:ea typeface="HY헤드라인M" pitchFamily="18" charset="-127"/>
              </a:rPr>
              <a:t>문제가 발생 하였을 때 직접 해결하고자 한다</a:t>
            </a:r>
          </a:p>
          <a:p>
            <a:pPr>
              <a:buNone/>
            </a:pPr>
            <a:endParaRPr lang="ko-KR" altLang="en-US" sz="11200" dirty="0" smtClean="0">
              <a:latin typeface="HY헤드라인M" pitchFamily="18" charset="-127"/>
              <a:ea typeface="HY헤드라인M" pitchFamily="18" charset="-127"/>
            </a:endParaRPr>
          </a:p>
          <a:p>
            <a:pPr>
              <a:buNone/>
            </a:pPr>
            <a:r>
              <a:rPr lang="en-US" altLang="ko-KR" sz="11200" dirty="0" smtClean="0">
                <a:latin typeface="HY헤드라인M" pitchFamily="18" charset="-127"/>
                <a:ea typeface="HY헤드라인M" pitchFamily="18" charset="-127"/>
              </a:rPr>
              <a:t>5. </a:t>
            </a:r>
            <a:r>
              <a:rPr lang="ko-KR" altLang="en-US" sz="11200" dirty="0" smtClean="0">
                <a:latin typeface="HY헤드라인M" pitchFamily="18" charset="-127"/>
                <a:ea typeface="HY헤드라인M" pitchFamily="18" charset="-127"/>
              </a:rPr>
              <a:t>관심 분야의 지식을 넓히기 위해 늘 읽고 배우고 </a:t>
            </a:r>
            <a:endParaRPr lang="en-US" altLang="ko-KR" sz="11200" dirty="0" smtClean="0">
              <a:latin typeface="HY헤드라인M" pitchFamily="18" charset="-127"/>
              <a:ea typeface="HY헤드라인M" pitchFamily="18" charset="-127"/>
            </a:endParaRPr>
          </a:p>
          <a:p>
            <a:pPr>
              <a:buNone/>
            </a:pPr>
            <a:r>
              <a:rPr lang="en-US" altLang="ko-KR" sz="11200" dirty="0" smtClean="0">
                <a:latin typeface="HY헤드라인M" pitchFamily="18" charset="-127"/>
                <a:ea typeface="HY헤드라인M" pitchFamily="18" charset="-127"/>
              </a:rPr>
              <a:t>   </a:t>
            </a:r>
            <a:r>
              <a:rPr lang="ko-KR" altLang="en-US" sz="11200" dirty="0" smtClean="0">
                <a:latin typeface="HY헤드라인M" pitchFamily="18" charset="-127"/>
                <a:ea typeface="HY헤드라인M" pitchFamily="18" charset="-127"/>
              </a:rPr>
              <a:t>실험한다</a:t>
            </a:r>
            <a:endParaRPr lang="ko-KR" altLang="en-US" sz="1120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7" name="Text Box 15"/>
          <p:cNvSpPr txBox="1">
            <a:spLocks noChangeArrowheads="1"/>
          </p:cNvSpPr>
          <p:nvPr/>
        </p:nvSpPr>
        <p:spPr bwMode="auto">
          <a:xfrm>
            <a:off x="266700" y="100900"/>
            <a:ext cx="709521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>
                <a:alpha val="50000"/>
              </a:schemeClr>
            </a:outerShdw>
          </a:effec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4400" dirty="0" err="1" smtClean="0">
                <a:solidFill>
                  <a:srgbClr val="FFDB01"/>
                </a:solidFill>
                <a:latin typeface="HY헤드라인M" pitchFamily="18" charset="-127"/>
                <a:ea typeface="HY헤드라인M" pitchFamily="18" charset="-127"/>
              </a:rPr>
              <a:t>창업가에게</a:t>
            </a:r>
            <a:r>
              <a:rPr lang="ko-KR" altLang="en-US" sz="4400" dirty="0" smtClean="0">
                <a:solidFill>
                  <a:srgbClr val="FFDB01"/>
                </a:solidFill>
                <a:latin typeface="HY헤드라인M" pitchFamily="18" charset="-127"/>
                <a:ea typeface="HY헤드라인M" pitchFamily="18" charset="-127"/>
              </a:rPr>
              <a:t> 필요한 기질은</a:t>
            </a:r>
            <a:r>
              <a:rPr lang="en-US" altLang="ko-KR" sz="4400" dirty="0" smtClean="0">
                <a:solidFill>
                  <a:srgbClr val="FFDB01"/>
                </a:solidFill>
                <a:latin typeface="HY헤드라인M" pitchFamily="18" charset="-127"/>
                <a:ea typeface="HY헤드라인M" pitchFamily="18" charset="-127"/>
              </a:rPr>
              <a:t>?</a:t>
            </a:r>
            <a:endParaRPr kumimoji="0" lang="ko-KR" altLang="en-US" sz="4400" dirty="0">
              <a:solidFill>
                <a:srgbClr val="FFDB0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28992" y="5929330"/>
            <a:ext cx="50006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/>
              <a:t>- </a:t>
            </a:r>
            <a:r>
              <a:rPr lang="en-US" altLang="ko-KR" b="1" dirty="0" err="1" smtClean="0"/>
              <a:t>Baumback</a:t>
            </a:r>
            <a:r>
              <a:rPr lang="en-US" altLang="ko-KR" b="1" dirty="0" smtClean="0"/>
              <a:t> </a:t>
            </a:r>
            <a:r>
              <a:rPr lang="ko-KR" altLang="en-US" b="1" dirty="0" smtClean="0"/>
              <a:t>설문 </a:t>
            </a:r>
            <a:r>
              <a:rPr lang="en-US" altLang="ko-KR" b="1" dirty="0" smtClean="0"/>
              <a:t>(</a:t>
            </a:r>
            <a:r>
              <a:rPr lang="ko-KR" altLang="en-US" b="1" dirty="0" smtClean="0"/>
              <a:t>미국 창업자 기질 테스트</a:t>
            </a:r>
            <a:r>
              <a:rPr lang="en-US" altLang="ko-KR" b="1" dirty="0" smtClean="0"/>
              <a:t>) -</a:t>
            </a:r>
            <a:r>
              <a:rPr lang="ko-KR" altLang="en-US" dirty="0" smtClean="0"/>
              <a:t>  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438120" y="1285860"/>
            <a:ext cx="8429684" cy="5214974"/>
          </a:xfrm>
          <a:prstGeom prst="roundRect">
            <a:avLst>
              <a:gd name="adj" fmla="val 8715"/>
            </a:avLst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모서리가 둥근 직사각형 4"/>
          <p:cNvSpPr/>
          <p:nvPr/>
        </p:nvSpPr>
        <p:spPr>
          <a:xfrm>
            <a:off x="285720" y="1133460"/>
            <a:ext cx="8429684" cy="5214974"/>
          </a:xfrm>
          <a:prstGeom prst="roundRect">
            <a:avLst>
              <a:gd name="adj" fmla="val 8715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8" name="그림 7" descr="동료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0298" y="1571612"/>
            <a:ext cx="5143536" cy="1428760"/>
          </a:xfrm>
          <a:prstGeom prst="rect">
            <a:avLst/>
          </a:prstGeom>
        </p:spPr>
      </p:pic>
      <p:sp>
        <p:nvSpPr>
          <p:cNvPr id="3" name="내용 개체 틀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ko-KR" altLang="en-US" dirty="0" smtClean="0"/>
              <a:t>   </a:t>
            </a:r>
            <a:endParaRPr lang="en-US" altLang="ko-KR" dirty="0" smtClean="0"/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    </a:t>
            </a:r>
            <a:endParaRPr lang="en-US" altLang="ko-KR" dirty="0" smtClean="0"/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    </a:t>
            </a:r>
            <a:endParaRPr lang="en-US" altLang="ko-KR" dirty="0" smtClean="0"/>
          </a:p>
        </p:txBody>
      </p:sp>
      <p:sp>
        <p:nvSpPr>
          <p:cNvPr id="7" name="Text Box 15"/>
          <p:cNvSpPr txBox="1">
            <a:spLocks noChangeArrowheads="1"/>
          </p:cNvSpPr>
          <p:nvPr/>
        </p:nvSpPr>
        <p:spPr bwMode="auto">
          <a:xfrm>
            <a:off x="266700" y="100900"/>
            <a:ext cx="6154249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>
                <a:alpha val="50000"/>
              </a:schemeClr>
            </a:outerShdw>
          </a:effec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4400" dirty="0" smtClean="0">
                <a:solidFill>
                  <a:srgbClr val="FFDB01"/>
                </a:solidFill>
                <a:latin typeface="HY헤드라인M" pitchFamily="18" charset="-127"/>
                <a:ea typeface="HY헤드라인M" pitchFamily="18" charset="-127"/>
              </a:rPr>
              <a:t>창업에 필요한 </a:t>
            </a:r>
            <a:r>
              <a:rPr lang="en-US" altLang="ko-KR" sz="4400" dirty="0" smtClean="0">
                <a:solidFill>
                  <a:srgbClr val="FFDB01"/>
                </a:solidFill>
                <a:latin typeface="HY헤드라인M" pitchFamily="18" charset="-127"/>
                <a:ea typeface="HY헤드라인M" pitchFamily="18" charset="-127"/>
              </a:rPr>
              <a:t>3</a:t>
            </a:r>
            <a:r>
              <a:rPr lang="ko-KR" altLang="en-US" sz="4400" dirty="0" smtClean="0">
                <a:solidFill>
                  <a:srgbClr val="FFDB01"/>
                </a:solidFill>
                <a:latin typeface="HY헤드라인M" pitchFamily="18" charset="-127"/>
                <a:ea typeface="HY헤드라인M" pitchFamily="18" charset="-127"/>
              </a:rPr>
              <a:t>대 요소</a:t>
            </a:r>
            <a:endParaRPr kumimoji="0" lang="ko-KR" altLang="en-US" sz="4400" dirty="0">
              <a:solidFill>
                <a:srgbClr val="FFDB0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pic>
        <p:nvPicPr>
          <p:cNvPr id="12" name="그림 11" descr="멘토.jpg"/>
          <p:cNvPicPr>
            <a:picLocks noChangeAspect="1"/>
          </p:cNvPicPr>
          <p:nvPr/>
        </p:nvPicPr>
        <p:blipFill>
          <a:blip r:embed="rId3">
            <a:lum bright="7000" contrast="-18000"/>
          </a:blip>
          <a:stretch>
            <a:fillRect/>
          </a:stretch>
        </p:blipFill>
        <p:spPr>
          <a:xfrm>
            <a:off x="2643174" y="3071810"/>
            <a:ext cx="4843484" cy="1571636"/>
          </a:xfrm>
          <a:prstGeom prst="rect">
            <a:avLst/>
          </a:prstGeom>
        </p:spPr>
      </p:pic>
      <p:sp>
        <p:nvSpPr>
          <p:cNvPr id="14" name="타원 13"/>
          <p:cNvSpPr/>
          <p:nvPr/>
        </p:nvSpPr>
        <p:spPr>
          <a:xfrm flipH="1">
            <a:off x="1643042" y="3786191"/>
            <a:ext cx="142876" cy="142875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5" name="그림 14" descr="고객.jpg"/>
          <p:cNvPicPr>
            <a:picLocks noChangeAspect="1"/>
          </p:cNvPicPr>
          <p:nvPr/>
        </p:nvPicPr>
        <p:blipFill>
          <a:blip r:embed="rId4">
            <a:lum bright="32000"/>
          </a:blip>
          <a:stretch>
            <a:fillRect/>
          </a:stretch>
        </p:blipFill>
        <p:spPr>
          <a:xfrm>
            <a:off x="2714612" y="4786322"/>
            <a:ext cx="4786346" cy="1357322"/>
          </a:xfrm>
          <a:prstGeom prst="rect">
            <a:avLst/>
          </a:prstGeom>
        </p:spPr>
      </p:pic>
      <p:sp>
        <p:nvSpPr>
          <p:cNvPr id="16" name="모서리가 둥근 직사각형 15"/>
          <p:cNvSpPr/>
          <p:nvPr/>
        </p:nvSpPr>
        <p:spPr>
          <a:xfrm>
            <a:off x="1857356" y="1571612"/>
            <a:ext cx="5857916" cy="142876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/>
        </p:nvSpPr>
        <p:spPr>
          <a:xfrm>
            <a:off x="928662" y="1571612"/>
            <a:ext cx="1571636" cy="142876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101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000" b="1" dirty="0" smtClean="0">
                <a:solidFill>
                  <a:schemeClr val="tx1"/>
                </a:solidFill>
              </a:rPr>
              <a:t>동료</a:t>
            </a:r>
            <a:endParaRPr lang="en-US" altLang="ko-KR" sz="3000" b="1" dirty="0" smtClean="0">
              <a:solidFill>
                <a:schemeClr val="tx1"/>
              </a:solidFill>
            </a:endParaRPr>
          </a:p>
          <a:p>
            <a:pPr algn="ctr"/>
            <a:r>
              <a:rPr lang="en-US" altLang="ko-KR" sz="2000" b="1" dirty="0" smtClean="0">
                <a:solidFill>
                  <a:schemeClr val="tx1"/>
                </a:solidFill>
              </a:rPr>
              <a:t>(</a:t>
            </a:r>
            <a:r>
              <a:rPr lang="ko-KR" altLang="en-US" sz="2000" b="1" dirty="0" err="1" smtClean="0">
                <a:solidFill>
                  <a:schemeClr val="tx1"/>
                </a:solidFill>
              </a:rPr>
              <a:t>창업팀</a:t>
            </a:r>
            <a:r>
              <a:rPr lang="en-US" altLang="ko-KR" sz="2000" b="1" dirty="0" smtClean="0">
                <a:solidFill>
                  <a:schemeClr val="tx1"/>
                </a:solidFill>
              </a:rPr>
              <a:t>)</a:t>
            </a:r>
            <a:endParaRPr lang="ko-KR" altLang="en-US" sz="2000" b="1" dirty="0">
              <a:solidFill>
                <a:schemeClr val="tx1"/>
              </a:solidFill>
            </a:endParaRPr>
          </a:p>
        </p:txBody>
      </p:sp>
      <p:sp>
        <p:nvSpPr>
          <p:cNvPr id="17" name="모서리가 둥근 직사각형 16"/>
          <p:cNvSpPr/>
          <p:nvPr/>
        </p:nvSpPr>
        <p:spPr>
          <a:xfrm>
            <a:off x="1857356" y="3143248"/>
            <a:ext cx="5857916" cy="142876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/>
        </p:nvSpPr>
        <p:spPr>
          <a:xfrm>
            <a:off x="928662" y="3143248"/>
            <a:ext cx="1571636" cy="142876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101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000" b="1" dirty="0" err="1" smtClean="0">
                <a:solidFill>
                  <a:schemeClr val="tx1"/>
                </a:solidFill>
              </a:rPr>
              <a:t>멘토</a:t>
            </a:r>
            <a:endParaRPr lang="en-US" altLang="ko-KR" sz="1000" b="1" dirty="0" smtClean="0">
              <a:solidFill>
                <a:schemeClr val="tx1"/>
              </a:solidFill>
            </a:endParaRPr>
          </a:p>
          <a:p>
            <a:pPr algn="ctr"/>
            <a:r>
              <a:rPr lang="en-US" altLang="ko-KR" sz="2000" b="1" dirty="0" smtClean="0">
                <a:solidFill>
                  <a:schemeClr val="tx1"/>
                </a:solidFill>
              </a:rPr>
              <a:t>(</a:t>
            </a:r>
            <a:r>
              <a:rPr lang="ko-KR" altLang="en-US" sz="2000" b="1" dirty="0" smtClean="0">
                <a:solidFill>
                  <a:schemeClr val="tx1"/>
                </a:solidFill>
              </a:rPr>
              <a:t>엔젤</a:t>
            </a:r>
            <a:r>
              <a:rPr lang="en-US" altLang="ko-KR" sz="2000" b="1" dirty="0" smtClean="0">
                <a:solidFill>
                  <a:schemeClr val="tx1"/>
                </a:solidFill>
              </a:rPr>
              <a:t>)</a:t>
            </a:r>
            <a:endParaRPr lang="ko-KR" altLang="en-US" sz="2000" b="1" dirty="0">
              <a:solidFill>
                <a:schemeClr val="tx1"/>
              </a:solidFill>
            </a:endParaRPr>
          </a:p>
        </p:txBody>
      </p:sp>
      <p:sp>
        <p:nvSpPr>
          <p:cNvPr id="18" name="모서리가 둥근 직사각형 17"/>
          <p:cNvSpPr/>
          <p:nvPr/>
        </p:nvSpPr>
        <p:spPr>
          <a:xfrm>
            <a:off x="1857356" y="4786322"/>
            <a:ext cx="5857916" cy="142876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/>
        </p:nvSpPr>
        <p:spPr>
          <a:xfrm>
            <a:off x="928662" y="4786322"/>
            <a:ext cx="1571636" cy="1428760"/>
          </a:xfrm>
          <a:prstGeom prst="ellipse">
            <a:avLst/>
          </a:prstGeom>
          <a:solidFill>
            <a:schemeClr val="accent6"/>
          </a:solidFill>
          <a:scene3d>
            <a:camera prst="orthographicFront"/>
            <a:lightRig rig="threePt" dir="t"/>
          </a:scene3d>
          <a:sp3d>
            <a:bevelT w="101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000" b="1" dirty="0" smtClean="0">
                <a:solidFill>
                  <a:schemeClr val="tx1"/>
                </a:solidFill>
              </a:rPr>
              <a:t>고객</a:t>
            </a:r>
            <a:endParaRPr lang="en-US" altLang="ko-KR" sz="3000" b="1" dirty="0" smtClean="0">
              <a:solidFill>
                <a:schemeClr val="tx1"/>
              </a:solidFill>
            </a:endParaRPr>
          </a:p>
          <a:p>
            <a:pPr algn="ctr"/>
            <a:r>
              <a:rPr lang="en-US" altLang="ko-KR" sz="2000" b="1" dirty="0" smtClean="0">
                <a:solidFill>
                  <a:schemeClr val="tx1"/>
                </a:solidFill>
              </a:rPr>
              <a:t>(</a:t>
            </a:r>
            <a:r>
              <a:rPr lang="ko-KR" altLang="en-US" sz="2000" b="1" dirty="0" smtClean="0">
                <a:solidFill>
                  <a:schemeClr val="tx1"/>
                </a:solidFill>
              </a:rPr>
              <a:t>시장</a:t>
            </a:r>
            <a:r>
              <a:rPr lang="en-US" altLang="ko-KR" sz="2000" b="1" dirty="0" smtClean="0">
                <a:solidFill>
                  <a:schemeClr val="tx1"/>
                </a:solidFill>
              </a:rPr>
              <a:t>)</a:t>
            </a:r>
            <a:endParaRPr lang="ko-KR" altLang="en-US" sz="2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438120" y="1285860"/>
            <a:ext cx="8429684" cy="5214974"/>
          </a:xfrm>
          <a:prstGeom prst="roundRect">
            <a:avLst>
              <a:gd name="adj" fmla="val 8715"/>
            </a:avLst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모서리가 둥근 직사각형 4"/>
          <p:cNvSpPr/>
          <p:nvPr/>
        </p:nvSpPr>
        <p:spPr>
          <a:xfrm>
            <a:off x="285720" y="1133460"/>
            <a:ext cx="8429684" cy="5214974"/>
          </a:xfrm>
          <a:prstGeom prst="roundRect">
            <a:avLst>
              <a:gd name="adj" fmla="val 8715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4294967295"/>
          </p:nvPr>
        </p:nvSpPr>
        <p:spPr>
          <a:xfrm>
            <a:off x="8001024" y="1928802"/>
            <a:ext cx="794388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altLang="ko-KR" dirty="0" smtClean="0"/>
              <a:t>	</a:t>
            </a:r>
          </a:p>
          <a:p>
            <a:pPr>
              <a:buNone/>
            </a:pPr>
            <a:r>
              <a:rPr lang="ko-KR" altLang="en-US" dirty="0" smtClean="0"/>
              <a:t>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  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   </a:t>
            </a:r>
          </a:p>
        </p:txBody>
      </p:sp>
      <p:sp>
        <p:nvSpPr>
          <p:cNvPr id="6" name="Text Box 15"/>
          <p:cNvSpPr txBox="1">
            <a:spLocks noChangeArrowheads="1"/>
          </p:cNvSpPr>
          <p:nvPr/>
        </p:nvSpPr>
        <p:spPr bwMode="auto">
          <a:xfrm>
            <a:off x="266700" y="100900"/>
            <a:ext cx="5965095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>
                <a:alpha val="50000"/>
              </a:schemeClr>
            </a:outerShdw>
          </a:effec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4400" dirty="0" smtClean="0">
                <a:solidFill>
                  <a:srgbClr val="FFDB01"/>
                </a:solidFill>
                <a:latin typeface="HY헤드라인M" pitchFamily="18" charset="-127"/>
                <a:ea typeface="HY헤드라인M" pitchFamily="18" charset="-127"/>
              </a:rPr>
              <a:t>사람을 얻는 방법</a:t>
            </a:r>
            <a:r>
              <a:rPr lang="en-US" altLang="ko-KR" sz="4400" dirty="0" smtClean="0">
                <a:solidFill>
                  <a:srgbClr val="FFDB01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4400" dirty="0" smtClean="0">
                <a:solidFill>
                  <a:srgbClr val="FFDB01"/>
                </a:solidFill>
                <a:latin typeface="HY헤드라인M" pitchFamily="18" charset="-127"/>
                <a:ea typeface="HY헤드라인M" pitchFamily="18" charset="-127"/>
              </a:rPr>
              <a:t>心腹</a:t>
            </a:r>
            <a:r>
              <a:rPr lang="en-US" altLang="ko-KR" sz="4400" dirty="0" smtClean="0">
                <a:solidFill>
                  <a:srgbClr val="FFDB01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  <a:endParaRPr kumimoji="0" lang="ko-KR" altLang="en-US" sz="4400" dirty="0">
              <a:solidFill>
                <a:srgbClr val="FFDB0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7" name="모서리가 둥근 직사각형 6"/>
          <p:cNvSpPr/>
          <p:nvPr/>
        </p:nvSpPr>
        <p:spPr>
          <a:xfrm rot="5400000">
            <a:off x="-151380" y="4992164"/>
            <a:ext cx="1302828" cy="428628"/>
          </a:xfrm>
          <a:prstGeom prst="roundRect">
            <a:avLst>
              <a:gd name="adj" fmla="val 0"/>
            </a:avLst>
          </a:prstGeom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endParaRPr lang="ko-KR" altLang="en-US" dirty="0">
              <a:solidFill>
                <a:srgbClr val="FF0000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8" name="모서리가 둥근 직사각형 7"/>
          <p:cNvSpPr/>
          <p:nvPr/>
        </p:nvSpPr>
        <p:spPr>
          <a:xfrm rot="5400000">
            <a:off x="7893867" y="3464719"/>
            <a:ext cx="1285884" cy="357190"/>
          </a:xfrm>
          <a:prstGeom prst="roundRect">
            <a:avLst>
              <a:gd name="adj" fmla="val 0"/>
            </a:avLst>
          </a:prstGeom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endParaRPr lang="ko-KR" altLang="en-US" dirty="0">
              <a:solidFill>
                <a:srgbClr val="FF0000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9" name="모서리가 둥근 직사각형 8"/>
          <p:cNvSpPr/>
          <p:nvPr/>
        </p:nvSpPr>
        <p:spPr>
          <a:xfrm rot="16200000">
            <a:off x="-79942" y="2008712"/>
            <a:ext cx="1302828" cy="428628"/>
          </a:xfrm>
          <a:prstGeom prst="roundRect">
            <a:avLst>
              <a:gd name="adj" fmla="val 0"/>
            </a:avLst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endParaRPr lang="ko-KR" altLang="en-US" dirty="0">
              <a:solidFill>
                <a:srgbClr val="FF0000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grpSp>
        <p:nvGrpSpPr>
          <p:cNvPr id="10" name="그룹 13"/>
          <p:cNvGrpSpPr/>
          <p:nvPr/>
        </p:nvGrpSpPr>
        <p:grpSpPr>
          <a:xfrm>
            <a:off x="539266" y="1714488"/>
            <a:ext cx="8034365" cy="1026508"/>
            <a:chOff x="538163" y="1500174"/>
            <a:chExt cx="8034365" cy="1026508"/>
          </a:xfrm>
        </p:grpSpPr>
        <p:sp>
          <p:nvSpPr>
            <p:cNvPr id="11" name="모서리가 둥근 직사각형 10"/>
            <p:cNvSpPr/>
            <p:nvPr/>
          </p:nvSpPr>
          <p:spPr>
            <a:xfrm>
              <a:off x="538163" y="1500174"/>
              <a:ext cx="8034365" cy="1026508"/>
            </a:xfrm>
            <a:prstGeom prst="roundRect">
              <a:avLst>
                <a:gd name="adj" fmla="val 4634"/>
              </a:avLst>
            </a:prstGeom>
            <a:solidFill>
              <a:schemeClr val="bg1"/>
            </a:solidFill>
            <a:ln w="12700">
              <a:solidFill>
                <a:schemeClr val="bg1"/>
              </a:solidFill>
            </a:ln>
            <a:effectLst>
              <a:outerShdw blurRad="88900" algn="ctr" rotWithShape="0">
                <a:prstClr val="black">
                  <a:alpha val="4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sz="140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214414" y="2071678"/>
              <a:ext cx="71438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ko-KR" altLang="en-US" sz="2000" dirty="0"/>
            </a:p>
          </p:txBody>
        </p:sp>
      </p:grpSp>
      <p:grpSp>
        <p:nvGrpSpPr>
          <p:cNvPr id="15" name="그룹 18"/>
          <p:cNvGrpSpPr/>
          <p:nvPr/>
        </p:nvGrpSpPr>
        <p:grpSpPr>
          <a:xfrm>
            <a:off x="428596" y="3197742"/>
            <a:ext cx="8034365" cy="1026508"/>
            <a:chOff x="538163" y="1500174"/>
            <a:chExt cx="8034365" cy="1026508"/>
          </a:xfrm>
        </p:grpSpPr>
        <p:sp>
          <p:nvSpPr>
            <p:cNvPr id="16" name="모서리가 둥근 직사각형 15"/>
            <p:cNvSpPr/>
            <p:nvPr/>
          </p:nvSpPr>
          <p:spPr>
            <a:xfrm>
              <a:off x="538163" y="1500174"/>
              <a:ext cx="8034365" cy="1026508"/>
            </a:xfrm>
            <a:prstGeom prst="roundRect">
              <a:avLst>
                <a:gd name="adj" fmla="val 4634"/>
              </a:avLst>
            </a:prstGeom>
            <a:solidFill>
              <a:schemeClr val="bg1"/>
            </a:solidFill>
            <a:ln w="12700">
              <a:solidFill>
                <a:schemeClr val="bg1"/>
              </a:solidFill>
            </a:ln>
            <a:effectLst>
              <a:outerShdw blurRad="88900" algn="ctr" rotWithShape="0">
                <a:prstClr val="black">
                  <a:alpha val="4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r>
                <a:rPr lang="ko-KR" altLang="en-US" sz="2800" b="1" dirty="0" smtClean="0">
                  <a:solidFill>
                    <a:schemeClr val="tx1"/>
                  </a:solidFill>
                </a:rPr>
                <a:t>  두려워하는 것 같으나 사실은 깔보고 사랑을 </a:t>
              </a:r>
              <a:endParaRPr lang="en-US" altLang="ko-KR" sz="2800" b="1" dirty="0" smtClean="0">
                <a:solidFill>
                  <a:schemeClr val="tx1"/>
                </a:solidFill>
              </a:endParaRPr>
            </a:p>
            <a:p>
              <a:pPr>
                <a:defRPr/>
              </a:pPr>
              <a:r>
                <a:rPr lang="ko-KR" altLang="en-US" sz="2800" b="1" dirty="0" smtClean="0">
                  <a:solidFill>
                    <a:schemeClr val="tx1"/>
                  </a:solidFill>
                </a:rPr>
                <a:t>  받은 것 같으면서도 사실은 미움을 받고 있다</a:t>
              </a:r>
              <a:endParaRPr kumimoji="0" lang="ko-KR" altLang="en-US" sz="1400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36322" y="1610086"/>
              <a:ext cx="750099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400" dirty="0" smtClean="0">
                  <a:latin typeface="HY견고딕" pitchFamily="18" charset="-127"/>
                  <a:ea typeface="HY견고딕" pitchFamily="18" charset="-127"/>
                </a:rPr>
                <a:t> </a:t>
              </a:r>
              <a:endParaRPr lang="ko-KR" altLang="en-US" sz="2400" dirty="0"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21" name="모서리가 둥근 직사각형 20"/>
          <p:cNvSpPr/>
          <p:nvPr/>
        </p:nvSpPr>
        <p:spPr>
          <a:xfrm>
            <a:off x="545097" y="4684476"/>
            <a:ext cx="8034365" cy="1026508"/>
          </a:xfrm>
          <a:prstGeom prst="roundRect">
            <a:avLst>
              <a:gd name="adj" fmla="val 4634"/>
            </a:avLst>
          </a:prstGeom>
          <a:solidFill>
            <a:schemeClr val="bg1"/>
          </a:solidFill>
          <a:ln w="12700">
            <a:solidFill>
              <a:schemeClr val="bg1"/>
            </a:solidFill>
          </a:ln>
          <a:effectLst>
            <a:outerShdw blurRad="88900" algn="ctr" rotWithShape="0">
              <a:prstClr val="black">
                <a:alpha val="4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2800" b="1" dirty="0" smtClean="0">
                <a:solidFill>
                  <a:schemeClr val="tx1"/>
                </a:solidFill>
              </a:rPr>
              <a:t>그러므로 부하를 녹봉으로 붙들려 해도 안되고</a:t>
            </a:r>
            <a:r>
              <a:rPr lang="en-US" altLang="ko-KR" sz="2800" b="1" dirty="0" smtClean="0">
                <a:solidFill>
                  <a:schemeClr val="tx1"/>
                </a:solidFill>
              </a:rPr>
              <a:t>,</a:t>
            </a:r>
            <a:r>
              <a:rPr lang="ko-KR" altLang="en-US" sz="2800" b="1" dirty="0" smtClean="0">
                <a:solidFill>
                  <a:schemeClr val="tx1"/>
                </a:solidFill>
              </a:rPr>
              <a:t>비위를 맞추어도 안 된다</a:t>
            </a:r>
            <a:r>
              <a:rPr lang="en-US" altLang="ko-KR" sz="1400" dirty="0" smtClean="0"/>
              <a:t>.</a:t>
            </a:r>
            <a:endParaRPr kumimoji="0" lang="ko-KR" altLang="en-US" sz="1400" dirty="0"/>
          </a:p>
        </p:txBody>
      </p:sp>
      <p:sp>
        <p:nvSpPr>
          <p:cNvPr id="25" name="직사각형 24"/>
          <p:cNvSpPr/>
          <p:nvPr/>
        </p:nvSpPr>
        <p:spPr>
          <a:xfrm>
            <a:off x="642910" y="1785926"/>
            <a:ext cx="778674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800" b="1" dirty="0" smtClean="0"/>
              <a:t>대장이란 존경을 받는 것 같으나</a:t>
            </a:r>
            <a:r>
              <a:rPr lang="en-US" altLang="ko-KR" sz="2800" b="1" dirty="0" smtClean="0"/>
              <a:t>, </a:t>
            </a:r>
            <a:r>
              <a:rPr lang="ko-KR" altLang="en-US" sz="2800" b="1" dirty="0" smtClean="0"/>
              <a:t>실은 부하들이 계속 약점을 찾아내려 한다</a:t>
            </a:r>
            <a:endParaRPr lang="ko-KR" alt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438120" y="1285860"/>
            <a:ext cx="8429684" cy="5214974"/>
          </a:xfrm>
          <a:prstGeom prst="roundRect">
            <a:avLst>
              <a:gd name="adj" fmla="val 8715"/>
            </a:avLst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모서리가 둥근 직사각형 4"/>
          <p:cNvSpPr/>
          <p:nvPr/>
        </p:nvSpPr>
        <p:spPr>
          <a:xfrm>
            <a:off x="285720" y="1133460"/>
            <a:ext cx="8429684" cy="5214974"/>
          </a:xfrm>
          <a:prstGeom prst="roundRect">
            <a:avLst>
              <a:gd name="adj" fmla="val 8715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Text Box 15"/>
          <p:cNvSpPr txBox="1">
            <a:spLocks noChangeArrowheads="1"/>
          </p:cNvSpPr>
          <p:nvPr/>
        </p:nvSpPr>
        <p:spPr bwMode="auto">
          <a:xfrm>
            <a:off x="266700" y="100900"/>
            <a:ext cx="5965095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>
                <a:alpha val="50000"/>
              </a:schemeClr>
            </a:outerShdw>
          </a:effec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4400" dirty="0" smtClean="0">
                <a:solidFill>
                  <a:srgbClr val="FFDB01"/>
                </a:solidFill>
                <a:latin typeface="HY헤드라인M" pitchFamily="18" charset="-127"/>
                <a:ea typeface="HY헤드라인M" pitchFamily="18" charset="-127"/>
              </a:rPr>
              <a:t>사람을 얻는 방법</a:t>
            </a:r>
            <a:r>
              <a:rPr lang="en-US" altLang="ko-KR" sz="4400" dirty="0" smtClean="0">
                <a:solidFill>
                  <a:srgbClr val="FFDB01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4400" dirty="0" smtClean="0">
                <a:solidFill>
                  <a:srgbClr val="FFDB01"/>
                </a:solidFill>
                <a:latin typeface="HY헤드라인M" pitchFamily="18" charset="-127"/>
                <a:ea typeface="HY헤드라인M" pitchFamily="18" charset="-127"/>
              </a:rPr>
              <a:t>心腹</a:t>
            </a:r>
            <a:r>
              <a:rPr lang="en-US" altLang="ko-KR" sz="4400" dirty="0" smtClean="0">
                <a:solidFill>
                  <a:srgbClr val="FFDB01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  <a:endParaRPr kumimoji="0" lang="ko-KR" altLang="en-US" sz="4400" dirty="0">
              <a:solidFill>
                <a:srgbClr val="FFDB0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9" name="모서리가 둥근 직사각형 18"/>
          <p:cNvSpPr/>
          <p:nvPr/>
        </p:nvSpPr>
        <p:spPr>
          <a:xfrm rot="16200000">
            <a:off x="-79942" y="2008712"/>
            <a:ext cx="1302828" cy="428628"/>
          </a:xfrm>
          <a:prstGeom prst="roundRect">
            <a:avLst>
              <a:gd name="adj" fmla="val 0"/>
            </a:avLst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endParaRPr lang="ko-KR" altLang="en-US" dirty="0">
              <a:solidFill>
                <a:srgbClr val="FF0000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grpSp>
        <p:nvGrpSpPr>
          <p:cNvPr id="20" name="그룹 13"/>
          <p:cNvGrpSpPr/>
          <p:nvPr/>
        </p:nvGrpSpPr>
        <p:grpSpPr>
          <a:xfrm>
            <a:off x="539266" y="1714488"/>
            <a:ext cx="8034365" cy="1026508"/>
            <a:chOff x="538163" y="1500174"/>
            <a:chExt cx="8034365" cy="1026508"/>
          </a:xfrm>
        </p:grpSpPr>
        <p:sp>
          <p:nvSpPr>
            <p:cNvPr id="21" name="모서리가 둥근 직사각형 20"/>
            <p:cNvSpPr/>
            <p:nvPr/>
          </p:nvSpPr>
          <p:spPr>
            <a:xfrm>
              <a:off x="538163" y="1500174"/>
              <a:ext cx="8034365" cy="1026508"/>
            </a:xfrm>
            <a:prstGeom prst="roundRect">
              <a:avLst>
                <a:gd name="adj" fmla="val 4634"/>
              </a:avLst>
            </a:prstGeom>
            <a:solidFill>
              <a:schemeClr val="bg1"/>
            </a:solidFill>
            <a:ln w="12700">
              <a:solidFill>
                <a:schemeClr val="bg1"/>
              </a:solidFill>
            </a:ln>
            <a:effectLst>
              <a:outerShdw blurRad="88900" algn="ctr" rotWithShape="0">
                <a:prstClr val="black">
                  <a:alpha val="4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sz="140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214414" y="2071678"/>
              <a:ext cx="71438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ko-KR" altLang="en-US" sz="2000" dirty="0"/>
            </a:p>
          </p:txBody>
        </p:sp>
      </p:grpSp>
      <p:sp>
        <p:nvSpPr>
          <p:cNvPr id="23" name="직사각형 22"/>
          <p:cNvSpPr/>
          <p:nvPr/>
        </p:nvSpPr>
        <p:spPr>
          <a:xfrm>
            <a:off x="642910" y="1785926"/>
            <a:ext cx="778674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ko-KR" altLang="en-US" sz="2800" b="1" dirty="0" smtClean="0"/>
              <a:t>멀리하거나</a:t>
            </a:r>
            <a:r>
              <a:rPr lang="en-US" altLang="ko-KR" sz="2800" b="1" dirty="0" smtClean="0"/>
              <a:t>, </a:t>
            </a:r>
            <a:r>
              <a:rPr lang="ko-KR" altLang="en-US" sz="2800" b="1" dirty="0" smtClean="0"/>
              <a:t>너무 가까이 해도 안 된다</a:t>
            </a:r>
            <a:endParaRPr lang="en-US" altLang="ko-KR" sz="2800" b="1" dirty="0" smtClean="0"/>
          </a:p>
          <a:p>
            <a:pPr>
              <a:buNone/>
            </a:pPr>
            <a:r>
              <a:rPr lang="ko-KR" altLang="en-US" sz="2800" b="1" dirty="0" smtClean="0"/>
              <a:t>화를 내도 안 되고</a:t>
            </a:r>
            <a:r>
              <a:rPr lang="en-US" altLang="ko-KR" sz="2800" b="1" dirty="0" smtClean="0"/>
              <a:t>, </a:t>
            </a:r>
            <a:r>
              <a:rPr lang="ko-KR" altLang="en-US" sz="2800" b="1" dirty="0" smtClean="0"/>
              <a:t>방심해도 안 된다</a:t>
            </a:r>
          </a:p>
          <a:p>
            <a:endParaRPr lang="ko-KR" altLang="en-US" sz="2800" b="1" dirty="0"/>
          </a:p>
        </p:txBody>
      </p:sp>
      <p:sp>
        <p:nvSpPr>
          <p:cNvPr id="24" name="모서리가 둥근 직사각형 23"/>
          <p:cNvSpPr/>
          <p:nvPr/>
        </p:nvSpPr>
        <p:spPr>
          <a:xfrm rot="5400000">
            <a:off x="7893867" y="3464719"/>
            <a:ext cx="1285884" cy="357190"/>
          </a:xfrm>
          <a:prstGeom prst="roundRect">
            <a:avLst>
              <a:gd name="adj" fmla="val 0"/>
            </a:avLst>
          </a:prstGeom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endParaRPr lang="ko-KR" altLang="en-US" dirty="0">
              <a:solidFill>
                <a:srgbClr val="FF0000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grpSp>
        <p:nvGrpSpPr>
          <p:cNvPr id="25" name="그룹 18"/>
          <p:cNvGrpSpPr/>
          <p:nvPr/>
        </p:nvGrpSpPr>
        <p:grpSpPr>
          <a:xfrm>
            <a:off x="428596" y="3197742"/>
            <a:ext cx="8034365" cy="1026508"/>
            <a:chOff x="538163" y="1500174"/>
            <a:chExt cx="8034365" cy="1026508"/>
          </a:xfrm>
        </p:grpSpPr>
        <p:sp>
          <p:nvSpPr>
            <p:cNvPr id="26" name="모서리가 둥근 직사각형 25"/>
            <p:cNvSpPr/>
            <p:nvPr/>
          </p:nvSpPr>
          <p:spPr>
            <a:xfrm>
              <a:off x="538163" y="1500174"/>
              <a:ext cx="8034365" cy="1026508"/>
            </a:xfrm>
            <a:prstGeom prst="roundRect">
              <a:avLst>
                <a:gd name="adj" fmla="val 4634"/>
              </a:avLst>
            </a:prstGeom>
            <a:solidFill>
              <a:schemeClr val="bg1"/>
            </a:solidFill>
            <a:ln w="12700">
              <a:solidFill>
                <a:schemeClr val="bg1"/>
              </a:solidFill>
            </a:ln>
            <a:effectLst>
              <a:outerShdw blurRad="88900" algn="ctr" rotWithShape="0">
                <a:prstClr val="black">
                  <a:alpha val="4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r>
                <a:rPr lang="ko-KR" altLang="en-US" sz="2800" b="1" dirty="0" smtClean="0">
                  <a:solidFill>
                    <a:schemeClr val="tx1"/>
                  </a:solidFill>
                </a:rPr>
                <a:t>  부하를 마음과 배로 반하도록 반하도록 </a:t>
              </a:r>
              <a:endParaRPr lang="en-US" altLang="ko-KR" sz="2800" b="1" dirty="0" smtClean="0">
                <a:solidFill>
                  <a:schemeClr val="tx1"/>
                </a:solidFill>
              </a:endParaRPr>
            </a:p>
            <a:p>
              <a:pPr>
                <a:defRPr/>
              </a:pPr>
              <a:r>
                <a:rPr lang="ko-KR" altLang="en-US" sz="2800" b="1" dirty="0" smtClean="0">
                  <a:solidFill>
                    <a:schemeClr val="tx1"/>
                  </a:solidFill>
                </a:rPr>
                <a:t>  만들어야 한다</a:t>
              </a:r>
              <a:endParaRPr kumimoji="0" lang="ko-KR" altLang="en-US" sz="1400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36322" y="1610086"/>
              <a:ext cx="750099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400" dirty="0" smtClean="0">
                  <a:latin typeface="HY견고딕" pitchFamily="18" charset="-127"/>
                  <a:ea typeface="HY견고딕" pitchFamily="18" charset="-127"/>
                </a:rPr>
                <a:t> </a:t>
              </a:r>
              <a:endParaRPr lang="ko-KR" altLang="en-US" sz="2400" dirty="0"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28" name="모서리가 둥근 직사각형 27"/>
          <p:cNvSpPr/>
          <p:nvPr/>
        </p:nvSpPr>
        <p:spPr>
          <a:xfrm rot="5400000">
            <a:off x="-151380" y="4992164"/>
            <a:ext cx="1302828" cy="428628"/>
          </a:xfrm>
          <a:prstGeom prst="roundRect">
            <a:avLst>
              <a:gd name="adj" fmla="val 0"/>
            </a:avLst>
          </a:prstGeom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endParaRPr lang="ko-KR" altLang="en-US" dirty="0">
              <a:solidFill>
                <a:srgbClr val="FF0000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29" name="모서리가 둥근 직사각형 28"/>
          <p:cNvSpPr/>
          <p:nvPr/>
        </p:nvSpPr>
        <p:spPr>
          <a:xfrm>
            <a:off x="545097" y="4684476"/>
            <a:ext cx="8034365" cy="1026508"/>
          </a:xfrm>
          <a:prstGeom prst="roundRect">
            <a:avLst>
              <a:gd name="adj" fmla="val 4634"/>
            </a:avLst>
          </a:prstGeom>
          <a:solidFill>
            <a:schemeClr val="bg1"/>
          </a:solidFill>
          <a:ln w="12700">
            <a:solidFill>
              <a:schemeClr val="bg1"/>
            </a:solidFill>
          </a:ln>
          <a:effectLst>
            <a:outerShdw blurRad="88900" algn="ctr" rotWithShape="0">
              <a:prstClr val="black">
                <a:alpha val="4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2900" b="1" dirty="0" smtClean="0">
                <a:solidFill>
                  <a:schemeClr val="tx1"/>
                </a:solidFill>
              </a:rPr>
              <a:t>감탄하고 또 감탄하게 만들어 좋아서 견디지 </a:t>
            </a:r>
            <a:endParaRPr lang="en-US" altLang="ko-KR" sz="2900" b="1" dirty="0" smtClean="0">
              <a:solidFill>
                <a:schemeClr val="tx1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2900" b="1" dirty="0" smtClean="0">
                <a:solidFill>
                  <a:schemeClr val="tx1"/>
                </a:solidFill>
              </a:rPr>
              <a:t>못하도록 만들어야 한다</a:t>
            </a:r>
            <a:r>
              <a:rPr lang="en-US" altLang="ko-KR" sz="2900" b="1" dirty="0" smtClean="0"/>
              <a:t>..</a:t>
            </a:r>
            <a:endParaRPr kumimoji="0" lang="ko-KR" altLang="en-US" sz="29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1285852" y="142852"/>
            <a:ext cx="6572296" cy="857256"/>
          </a:xfrm>
          <a:prstGeom prst="roundRect">
            <a:avLst>
              <a:gd name="adj" fmla="val 3401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/>
            <a:r>
              <a:rPr lang="ko-KR" altLang="en-US" sz="3800" dirty="0" smtClean="0">
                <a:latin typeface="HY헤드라인M" pitchFamily="18" charset="-127"/>
                <a:ea typeface="HY헤드라인M" pitchFamily="18" charset="-127"/>
              </a:rPr>
              <a:t>불편한 진실</a:t>
            </a:r>
            <a:endParaRPr lang="ko-KR" altLang="en-US" sz="3800" dirty="0">
              <a:latin typeface="HY헤드라인M" pitchFamily="18" charset="-127"/>
              <a:ea typeface="HY헤드라인M" pitchFamily="18" charset="-127"/>
            </a:endParaRPr>
          </a:p>
        </p:txBody>
      </p:sp>
      <p:grpSp>
        <p:nvGrpSpPr>
          <p:cNvPr id="11" name="그룹 10"/>
          <p:cNvGrpSpPr/>
          <p:nvPr/>
        </p:nvGrpSpPr>
        <p:grpSpPr>
          <a:xfrm>
            <a:off x="285720" y="1785926"/>
            <a:ext cx="7995823" cy="1357322"/>
            <a:chOff x="323528" y="3491092"/>
            <a:chExt cx="7995823" cy="1447731"/>
          </a:xfrm>
        </p:grpSpPr>
        <p:sp>
          <p:nvSpPr>
            <p:cNvPr id="13" name="모서리가 둥근 직사각형 12"/>
            <p:cNvSpPr/>
            <p:nvPr/>
          </p:nvSpPr>
          <p:spPr>
            <a:xfrm>
              <a:off x="323528" y="3587062"/>
              <a:ext cx="1302828" cy="1327977"/>
            </a:xfrm>
            <a:prstGeom prst="roundRect">
              <a:avLst>
                <a:gd name="adj" fmla="val 0"/>
              </a:avLst>
            </a:prstGeom>
            <a:ln>
              <a:noFill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endParaRPr lang="ko-KR" altLang="en-US" dirty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  <p:sp>
          <p:nvSpPr>
            <p:cNvPr id="12" name="모서리가 둥근 직사각형 11"/>
            <p:cNvSpPr/>
            <p:nvPr/>
          </p:nvSpPr>
          <p:spPr>
            <a:xfrm>
              <a:off x="642910" y="3491092"/>
              <a:ext cx="7676441" cy="1447731"/>
            </a:xfrm>
            <a:prstGeom prst="roundRect">
              <a:avLst/>
            </a:prstGeom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ko-KR" altLang="en-US" sz="4000" dirty="0" smtClean="0">
                  <a:latin typeface="HY헤드라인M" pitchFamily="18" charset="-127"/>
                  <a:ea typeface="HY헤드라인M" pitchFamily="18" charset="-127"/>
                </a:rPr>
                <a:t>대학생 창업 의향 </a:t>
              </a:r>
              <a:endParaRPr lang="ko-KR" altLang="en-US" sz="4000" dirty="0">
                <a:solidFill>
                  <a:schemeClr val="accent6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grpSp>
        <p:nvGrpSpPr>
          <p:cNvPr id="17" name="그룹 16"/>
          <p:cNvGrpSpPr/>
          <p:nvPr/>
        </p:nvGrpSpPr>
        <p:grpSpPr>
          <a:xfrm>
            <a:off x="323528" y="3357562"/>
            <a:ext cx="8034686" cy="1357322"/>
            <a:chOff x="323528" y="5081699"/>
            <a:chExt cx="8034686" cy="1447731"/>
          </a:xfrm>
        </p:grpSpPr>
        <p:sp>
          <p:nvSpPr>
            <p:cNvPr id="22" name="모서리가 둥근 직사각형 21"/>
            <p:cNvSpPr/>
            <p:nvPr/>
          </p:nvSpPr>
          <p:spPr>
            <a:xfrm>
              <a:off x="323528" y="5187574"/>
              <a:ext cx="1302828" cy="1313260"/>
            </a:xfrm>
            <a:prstGeom prst="roundRect">
              <a:avLst>
                <a:gd name="adj" fmla="val 0"/>
              </a:avLst>
            </a:prstGeom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endParaRPr lang="ko-KR" altLang="en-US" sz="4000" dirty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  <p:sp>
          <p:nvSpPr>
            <p:cNvPr id="19" name="모서리가 둥근 직사각형 18"/>
            <p:cNvSpPr/>
            <p:nvPr/>
          </p:nvSpPr>
          <p:spPr>
            <a:xfrm>
              <a:off x="642910" y="5081699"/>
              <a:ext cx="7715304" cy="1447731"/>
            </a:xfrm>
            <a:prstGeom prst="roundRect">
              <a:avLst/>
            </a:prstGeom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ko-KR" altLang="en-US" sz="4000" dirty="0" smtClean="0">
                  <a:solidFill>
                    <a:schemeClr val="tx1"/>
                  </a:solidFill>
                  <a:latin typeface="HY헤드라인M" pitchFamily="18" charset="-127"/>
                  <a:ea typeface="HY헤드라인M" pitchFamily="18" charset="-127"/>
                </a:rPr>
                <a:t>글로벌 창업 의향</a:t>
              </a:r>
              <a:endParaRPr lang="ko-KR" altLang="en-US" sz="4000" b="1" dirty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sp>
        <p:nvSpPr>
          <p:cNvPr id="23" name="모서리가 둥근 직사각형 22"/>
          <p:cNvSpPr/>
          <p:nvPr/>
        </p:nvSpPr>
        <p:spPr>
          <a:xfrm>
            <a:off x="9144000" y="1785926"/>
            <a:ext cx="7635601" cy="1357322"/>
          </a:xfrm>
          <a:prstGeom prst="round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24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대학생 </a:t>
            </a:r>
            <a:r>
              <a:rPr lang="en-US" altLang="ko-KR" sz="24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63.3%</a:t>
            </a:r>
            <a:r>
              <a:rPr lang="ko-KR" altLang="en-US" sz="24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는 창업을 고려</a:t>
            </a:r>
            <a:r>
              <a:rPr lang="en-US" altLang="ko-KR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한국과학기술평가원</a:t>
            </a:r>
            <a:r>
              <a:rPr lang="en-US" altLang="ko-KR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, ‘12.12</a:t>
            </a:r>
            <a:r>
              <a:rPr lang="ko-KR" altLang="en-US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월</a:t>
            </a:r>
            <a:r>
              <a:rPr lang="en-US" altLang="ko-KR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  <a:endParaRPr lang="en-US" altLang="ko-KR" sz="2400" dirty="0" smtClean="0">
              <a:solidFill>
                <a:schemeClr val="tx1"/>
              </a:solidFill>
              <a:latin typeface="HY헤드라인M" pitchFamily="18" charset="-127"/>
              <a:ea typeface="HY헤드라인M" pitchFamily="18" charset="-127"/>
            </a:endParaRPr>
          </a:p>
          <a:p>
            <a:endParaRPr lang="en-US" altLang="ko-KR" sz="1400" dirty="0" smtClean="0">
              <a:solidFill>
                <a:schemeClr val="tx1"/>
              </a:solidFill>
              <a:latin typeface="HY헤드라인M" pitchFamily="18" charset="-127"/>
              <a:ea typeface="HY헤드라인M" pitchFamily="18" charset="-127"/>
            </a:endParaRPr>
          </a:p>
          <a:p>
            <a:pPr>
              <a:lnSpc>
                <a:spcPct val="80000"/>
              </a:lnSpc>
            </a:pPr>
            <a:r>
              <a:rPr lang="en-US" altLang="ko-KR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14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참고</a:t>
            </a:r>
            <a:r>
              <a:rPr lang="en-US" altLang="ko-KR" sz="14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) </a:t>
            </a:r>
            <a:r>
              <a:rPr lang="ko-KR" altLang="en-US" sz="14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대학 창업동아리 수 </a:t>
            </a:r>
            <a:r>
              <a:rPr lang="en-US" altLang="ko-KR" sz="14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: (12</a:t>
            </a:r>
            <a:r>
              <a:rPr lang="ko-KR" altLang="en-US" sz="14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년</a:t>
            </a:r>
            <a:r>
              <a:rPr lang="en-US" altLang="ko-KR" sz="14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) 1,222</a:t>
            </a:r>
            <a:r>
              <a:rPr lang="ko-KR" altLang="en-US" sz="14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개</a:t>
            </a:r>
            <a:r>
              <a:rPr lang="ko-KR" altLang="en-US" sz="1400" dirty="0" smtClean="0"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en-US" altLang="ko-KR" sz="1400" dirty="0" smtClean="0">
                <a:latin typeface="HY헤드라인M" pitchFamily="18" charset="-127"/>
                <a:ea typeface="HY헤드라인M" pitchFamily="18" charset="-127"/>
                <a:sym typeface="Wingdings" pitchFamily="2" charset="2"/>
              </a:rPr>
              <a:t></a:t>
            </a:r>
            <a:r>
              <a:rPr lang="ko-KR" altLang="en-US" sz="14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en-US" altLang="ko-KR" sz="14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(13</a:t>
            </a:r>
            <a:r>
              <a:rPr lang="ko-KR" altLang="en-US" sz="14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년</a:t>
            </a:r>
            <a:r>
              <a:rPr lang="en-US" altLang="ko-KR" sz="14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) 1,831</a:t>
            </a:r>
            <a:r>
              <a:rPr lang="ko-KR" altLang="en-US" sz="14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개</a:t>
            </a:r>
            <a:endParaRPr lang="en-US" altLang="ko-KR" sz="600" dirty="0" smtClean="0">
              <a:solidFill>
                <a:schemeClr val="tx1"/>
              </a:solidFill>
              <a:latin typeface="HY헤드라인M" pitchFamily="18" charset="-127"/>
              <a:ea typeface="HY헤드라인M" pitchFamily="18" charset="-127"/>
            </a:endParaRPr>
          </a:p>
          <a:p>
            <a:pPr>
              <a:lnSpc>
                <a:spcPct val="80000"/>
              </a:lnSpc>
            </a:pPr>
            <a:r>
              <a:rPr lang="ko-KR" altLang="en-US" sz="14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         창업동아리 가입 학생수 </a:t>
            </a:r>
            <a:r>
              <a:rPr lang="en-US" altLang="ko-KR" sz="14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: (12</a:t>
            </a:r>
            <a:r>
              <a:rPr lang="ko-KR" altLang="en-US" sz="14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년</a:t>
            </a:r>
            <a:r>
              <a:rPr lang="en-US" altLang="ko-KR" sz="14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) 1</a:t>
            </a:r>
            <a:r>
              <a:rPr lang="ko-KR" altLang="en-US" sz="14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만 </a:t>
            </a:r>
            <a:r>
              <a:rPr lang="en-US" altLang="ko-KR" sz="14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8,027</a:t>
            </a:r>
            <a:r>
              <a:rPr lang="ko-KR" altLang="en-US" sz="14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명 </a:t>
            </a:r>
            <a:r>
              <a:rPr lang="en-US" altLang="ko-KR" sz="1400" dirty="0" smtClean="0">
                <a:latin typeface="HY헤드라인M" pitchFamily="18" charset="-127"/>
                <a:ea typeface="HY헤드라인M" pitchFamily="18" charset="-127"/>
                <a:sym typeface="Wingdings" pitchFamily="2" charset="2"/>
              </a:rPr>
              <a:t></a:t>
            </a:r>
            <a:r>
              <a:rPr lang="ko-KR" altLang="en-US" sz="14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en-US" altLang="ko-KR" sz="14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(13</a:t>
            </a:r>
            <a:r>
              <a:rPr lang="ko-KR" altLang="en-US" sz="14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년</a:t>
            </a:r>
            <a:r>
              <a:rPr lang="en-US" altLang="ko-KR" sz="14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) 2</a:t>
            </a:r>
            <a:r>
              <a:rPr lang="ko-KR" altLang="en-US" sz="14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만</a:t>
            </a:r>
            <a:r>
              <a:rPr lang="en-US" altLang="ko-KR" sz="14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, 2,463</a:t>
            </a:r>
            <a:r>
              <a:rPr lang="ko-KR" altLang="en-US" sz="14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명</a:t>
            </a:r>
            <a:r>
              <a:rPr lang="ko-KR" altLang="en-US" sz="20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22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      </a:t>
            </a:r>
            <a:r>
              <a:rPr lang="en-US" altLang="ko-KR" sz="22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endParaRPr lang="ko-KR" altLang="en-US" sz="2200" dirty="0">
              <a:solidFill>
                <a:schemeClr val="tx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20" name="모서리가 둥근 직사각형 19"/>
          <p:cNvSpPr/>
          <p:nvPr/>
        </p:nvSpPr>
        <p:spPr>
          <a:xfrm>
            <a:off x="9144000" y="3357562"/>
            <a:ext cx="7715304" cy="1357322"/>
          </a:xfrm>
          <a:prstGeom prst="round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KOICA</a:t>
            </a:r>
            <a:r>
              <a:rPr lang="ko-KR" altLang="en-US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의 현지 단원 및 귀국 단원 중 </a:t>
            </a:r>
            <a:r>
              <a:rPr lang="en-US" altLang="ko-KR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58.1%</a:t>
            </a:r>
            <a:r>
              <a:rPr lang="ko-KR" altLang="en-US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가 창업을 고려</a:t>
            </a:r>
            <a:endParaRPr lang="en-US" altLang="ko-KR" dirty="0" smtClean="0">
              <a:solidFill>
                <a:schemeClr val="tx1"/>
              </a:solidFill>
              <a:latin typeface="HY헤드라인M" pitchFamily="18" charset="-127"/>
              <a:ea typeface="HY헤드라인M" pitchFamily="18" charset="-127"/>
            </a:endParaRPr>
          </a:p>
          <a:p>
            <a:pPr algn="ctr">
              <a:buFontTx/>
              <a:buChar char="-"/>
            </a:pPr>
            <a:r>
              <a:rPr lang="en-US" altLang="ko-KR" sz="14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KOICA </a:t>
            </a:r>
            <a:r>
              <a:rPr lang="ko-KR" altLang="en-US" sz="14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단원 대상 설문조사</a:t>
            </a:r>
            <a:r>
              <a:rPr lang="en-US" altLang="ko-KR" sz="12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(13.7)</a:t>
            </a:r>
            <a:r>
              <a:rPr lang="ko-KR" altLang="en-US" sz="12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en-US" altLang="ko-KR" sz="14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–</a:t>
            </a:r>
          </a:p>
          <a:p>
            <a:pPr algn="ctr">
              <a:buFontTx/>
              <a:buChar char="-"/>
            </a:pPr>
            <a:endParaRPr lang="en-US" altLang="ko-KR" sz="1000" dirty="0" smtClean="0">
              <a:solidFill>
                <a:schemeClr val="tx1"/>
              </a:solidFill>
              <a:latin typeface="HY헤드라인M" pitchFamily="18" charset="-127"/>
              <a:ea typeface="HY헤드라인M" pitchFamily="18" charset="-127"/>
            </a:endParaRPr>
          </a:p>
          <a:p>
            <a:pPr algn="ctr">
              <a:buFontTx/>
              <a:buChar char="-"/>
            </a:pPr>
            <a:endParaRPr lang="en-US" altLang="ko-KR" sz="300" dirty="0" smtClean="0">
              <a:solidFill>
                <a:schemeClr val="tx1"/>
              </a:solidFill>
              <a:latin typeface="HY헤드라인M" pitchFamily="18" charset="-127"/>
              <a:ea typeface="HY헤드라인M" pitchFamily="18" charset="-127"/>
            </a:endParaRPr>
          </a:p>
          <a:p>
            <a:pPr algn="ctr"/>
            <a:r>
              <a:rPr lang="ko-KR" altLang="en-US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해외 자원봉사</a:t>
            </a:r>
            <a:r>
              <a:rPr lang="en-US" dirty="0" smtClean="0">
                <a:latin typeface="HY헤드라인M" pitchFamily="18" charset="-127"/>
                <a:ea typeface="HY헤드라인M" pitchFamily="18" charset="-127"/>
              </a:rPr>
              <a:t>·</a:t>
            </a:r>
            <a:r>
              <a:rPr lang="ko-KR" altLang="en-US" dirty="0" smtClean="0">
                <a:latin typeface="HY헤드라인M" pitchFamily="18" charset="-127"/>
                <a:ea typeface="HY헤드라인M" pitchFamily="18" charset="-127"/>
              </a:rPr>
              <a:t>인턴의 </a:t>
            </a:r>
            <a:r>
              <a:rPr lang="en-US" altLang="ko-KR" dirty="0" smtClean="0">
                <a:latin typeface="HY헤드라인M" pitchFamily="18" charset="-127"/>
                <a:ea typeface="HY헤드라인M" pitchFamily="18" charset="-127"/>
              </a:rPr>
              <a:t>72.5%</a:t>
            </a:r>
            <a:r>
              <a:rPr lang="ko-KR" altLang="en-US" dirty="0" smtClean="0">
                <a:latin typeface="HY헤드라인M" pitchFamily="18" charset="-127"/>
                <a:ea typeface="HY헤드라인M" pitchFamily="18" charset="-127"/>
              </a:rPr>
              <a:t>가 현지 체류중 창업아이템을 발견</a:t>
            </a:r>
            <a:endParaRPr lang="en-US" altLang="ko-KR" dirty="0" smtClean="0">
              <a:latin typeface="HY헤드라인M" pitchFamily="18" charset="-127"/>
              <a:ea typeface="HY헤드라인M" pitchFamily="18" charset="-127"/>
            </a:endParaRPr>
          </a:p>
          <a:p>
            <a:pPr algn="ctr"/>
            <a:r>
              <a:rPr lang="en-US" altLang="ko-KR" sz="14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- </a:t>
            </a:r>
            <a:r>
              <a:rPr lang="ko-KR" altLang="en-US" sz="14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글로벌 창업 수요조사</a:t>
            </a:r>
            <a:r>
              <a:rPr lang="en-US" altLang="ko-KR" sz="12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(11.3)</a:t>
            </a:r>
            <a:r>
              <a:rPr lang="ko-KR" altLang="en-US" sz="12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14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en-US" altLang="ko-KR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-</a:t>
            </a:r>
            <a:endParaRPr lang="en-US" altLang="ko-KR" sz="1400" dirty="0" smtClean="0">
              <a:solidFill>
                <a:schemeClr val="tx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grpSp>
        <p:nvGrpSpPr>
          <p:cNvPr id="15" name="그룹 14"/>
          <p:cNvGrpSpPr/>
          <p:nvPr/>
        </p:nvGrpSpPr>
        <p:grpSpPr>
          <a:xfrm>
            <a:off x="323528" y="4929198"/>
            <a:ext cx="8034686" cy="1428760"/>
            <a:chOff x="323528" y="5081699"/>
            <a:chExt cx="8034686" cy="1447731"/>
          </a:xfrm>
        </p:grpSpPr>
        <p:sp>
          <p:nvSpPr>
            <p:cNvPr id="18" name="모서리가 둥근 직사각형 17"/>
            <p:cNvSpPr/>
            <p:nvPr/>
          </p:nvSpPr>
          <p:spPr>
            <a:xfrm>
              <a:off x="323528" y="5187574"/>
              <a:ext cx="1302828" cy="1313260"/>
            </a:xfrm>
            <a:prstGeom prst="roundRect">
              <a:avLst>
                <a:gd name="adj" fmla="val 0"/>
              </a:avLst>
            </a:prstGeom>
            <a:gradFill>
              <a:gsLst>
                <a:gs pos="10000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16200000" scaled="0"/>
            </a:gra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endParaRPr lang="ko-KR" altLang="en-US" sz="4000" dirty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  <p:sp>
          <p:nvSpPr>
            <p:cNvPr id="21" name="모서리가 둥근 직사각형 20"/>
            <p:cNvSpPr/>
            <p:nvPr/>
          </p:nvSpPr>
          <p:spPr>
            <a:xfrm>
              <a:off x="642910" y="5081699"/>
              <a:ext cx="7715304" cy="1447731"/>
            </a:xfrm>
            <a:prstGeom prst="roundRect">
              <a:avLst/>
            </a:prstGeom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ko-KR" altLang="en-US" sz="4000" dirty="0" smtClean="0">
                  <a:solidFill>
                    <a:schemeClr val="tx1"/>
                  </a:solidFill>
                  <a:latin typeface="HY헤드라인M" pitchFamily="18" charset="-127"/>
                  <a:ea typeface="HY헤드라인M" pitchFamily="18" charset="-127"/>
                </a:rPr>
                <a:t>부모는 자식의 창업을 반대</a:t>
              </a:r>
              <a:r>
                <a:rPr lang="en-US" altLang="ko-KR" sz="4000" dirty="0" smtClean="0">
                  <a:solidFill>
                    <a:schemeClr val="tx1"/>
                  </a:solidFill>
                  <a:latin typeface="HY헤드라인M" pitchFamily="18" charset="-127"/>
                  <a:ea typeface="HY헤드라인M" pitchFamily="18" charset="-127"/>
                </a:rPr>
                <a:t>?</a:t>
              </a:r>
              <a:endParaRPr lang="ko-KR" altLang="en-US" sz="4000" dirty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sp>
        <p:nvSpPr>
          <p:cNvPr id="24" name="모서리가 둥근 직사각형 23"/>
          <p:cNvSpPr/>
          <p:nvPr/>
        </p:nvSpPr>
        <p:spPr>
          <a:xfrm>
            <a:off x="9144000" y="4929198"/>
            <a:ext cx="7715304" cy="1428760"/>
          </a:xfrm>
          <a:prstGeom prst="round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4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창업자인 부모의 </a:t>
            </a:r>
            <a:r>
              <a:rPr lang="en-US" altLang="ko-KR" sz="24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63.3%, </a:t>
            </a:r>
            <a:r>
              <a:rPr lang="ko-KR" altLang="en-US" sz="24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비창업자인 부모의 </a:t>
            </a:r>
            <a:r>
              <a:rPr lang="en-US" altLang="ko-KR" sz="24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47.9%</a:t>
            </a:r>
            <a:r>
              <a:rPr lang="ko-KR" altLang="en-US" sz="24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는 자식의 창업에 대해 찬성</a:t>
            </a:r>
            <a:r>
              <a:rPr lang="ko-KR" altLang="en-US" sz="20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en-US" altLang="ko-KR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현대경제연구원</a:t>
            </a:r>
            <a:r>
              <a:rPr lang="en-US" altLang="ko-KR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en-US" altLang="ko-KR" sz="1600" spc="-1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‘</a:t>
            </a:r>
            <a:r>
              <a:rPr lang="en-US" altLang="ko-KR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 13.10)</a:t>
            </a:r>
            <a:endParaRPr lang="ko-KR" altLang="en-US" sz="2000" dirty="0">
              <a:solidFill>
                <a:schemeClr val="tx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5.55112E-17 L -0.91841 -0.00139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59" y="-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1.11111E-6 L -0.92969 0.00347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65" y="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2.59259E-6 L -0.92969 -0.00254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65" y="-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0" grpId="0" animBg="1"/>
      <p:bldP spid="2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Documents and Settings\cji13\바탕 화면\01\01.png"/>
          <p:cNvPicPr>
            <a:picLocks noChangeAspect="1" noChangeArrowheads="1"/>
          </p:cNvPicPr>
          <p:nvPr/>
        </p:nvPicPr>
        <p:blipFill>
          <a:blip r:embed="rId2" cstate="print"/>
          <a:srcRect t="18969" b="45155"/>
          <a:stretch>
            <a:fillRect/>
          </a:stretch>
        </p:blipFill>
        <p:spPr bwMode="auto">
          <a:xfrm>
            <a:off x="285784" y="785794"/>
            <a:ext cx="8462680" cy="3214710"/>
          </a:xfrm>
          <a:prstGeom prst="rect">
            <a:avLst/>
          </a:prstGeom>
          <a:noFill/>
        </p:spPr>
      </p:pic>
      <p:pic>
        <p:nvPicPr>
          <p:cNvPr id="4" name="Picture 7" descr="C:\Documents and Settings\cji13\바탕 화면\01\02.png"/>
          <p:cNvPicPr>
            <a:picLocks noChangeAspect="1" noChangeArrowheads="1"/>
          </p:cNvPicPr>
          <p:nvPr/>
        </p:nvPicPr>
        <p:blipFill>
          <a:blip r:embed="rId3" cstate="print"/>
          <a:srcRect l="3608" t="25292" r="94330" b="71546"/>
          <a:stretch>
            <a:fillRect/>
          </a:stretch>
        </p:blipFill>
        <p:spPr bwMode="auto">
          <a:xfrm>
            <a:off x="373444" y="1497672"/>
            <a:ext cx="188536" cy="216816"/>
          </a:xfrm>
          <a:prstGeom prst="rect">
            <a:avLst/>
          </a:prstGeom>
          <a:noFill/>
        </p:spPr>
      </p:pic>
      <p:pic>
        <p:nvPicPr>
          <p:cNvPr id="5" name="Picture 8" descr="C:\Documents and Settings\cji13\바탕 화면\01\02.png"/>
          <p:cNvPicPr>
            <a:picLocks noChangeAspect="1" noChangeArrowheads="1"/>
          </p:cNvPicPr>
          <p:nvPr/>
        </p:nvPicPr>
        <p:blipFill>
          <a:blip r:embed="rId3" cstate="print"/>
          <a:srcRect l="3814" t="32165" r="94124" b="64536"/>
          <a:stretch>
            <a:fillRect/>
          </a:stretch>
        </p:blipFill>
        <p:spPr bwMode="auto">
          <a:xfrm>
            <a:off x="406782" y="1970849"/>
            <a:ext cx="188536" cy="226243"/>
          </a:xfrm>
          <a:prstGeom prst="rect">
            <a:avLst/>
          </a:prstGeom>
          <a:noFill/>
        </p:spPr>
      </p:pic>
      <p:sp>
        <p:nvSpPr>
          <p:cNvPr id="6" name="직사각형 5"/>
          <p:cNvSpPr/>
          <p:nvPr/>
        </p:nvSpPr>
        <p:spPr>
          <a:xfrm>
            <a:off x="547686" y="1398574"/>
            <a:ext cx="8094726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7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크라우드</a:t>
            </a:r>
            <a:r>
              <a:rPr lang="ko-KR" altLang="en-US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17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펀딩</a:t>
            </a:r>
            <a:r>
              <a:rPr lang="en-US" altLang="ko-KR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(Crowd Funding) </a:t>
            </a:r>
            <a:r>
              <a:rPr lang="ko-KR" altLang="en-US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제도</a:t>
            </a:r>
            <a:r>
              <a:rPr lang="en-US" altLang="ko-KR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신설</a:t>
            </a:r>
            <a:r>
              <a:rPr lang="en-US" altLang="ko-KR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(</a:t>
            </a:r>
            <a:r>
              <a:rPr lang="en-US" altLang="ko-KR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굴림" pitchFamily="50" charset="-127"/>
                <a:ea typeface="굴림" pitchFamily="50" charset="-127"/>
              </a:rPr>
              <a:t>’</a:t>
            </a:r>
            <a:r>
              <a:rPr lang="en-US" altLang="ko-KR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13) </a:t>
            </a:r>
            <a:r>
              <a:rPr lang="ko-KR" altLang="en-US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⇒ 십시일반</a:t>
            </a:r>
            <a:r>
              <a:rPr lang="en-US" altLang="ko-KR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十匙一飯</a:t>
            </a:r>
            <a:r>
              <a:rPr lang="en-US" altLang="ko-KR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)</a:t>
            </a:r>
            <a:r>
              <a:rPr lang="ko-KR" altLang="en-US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 투자</a:t>
            </a:r>
          </a:p>
          <a:p>
            <a:endParaRPr lang="en-US" altLang="ko-KR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r>
              <a:rPr lang="ko-KR" altLang="en-US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엔젤투자</a:t>
            </a:r>
            <a:r>
              <a:rPr lang="en-US" altLang="ko-KR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세제지원 확대</a:t>
            </a:r>
            <a:endParaRPr lang="en-US" altLang="ko-KR" sz="1700" dirty="0" smtClean="0">
              <a:solidFill>
                <a:schemeClr val="tx1">
                  <a:lumMod val="75000"/>
                  <a:lumOff val="2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endParaRPr lang="en-US" altLang="ko-KR" sz="900" dirty="0" smtClean="0">
              <a:solidFill>
                <a:schemeClr val="tx1">
                  <a:lumMod val="75000"/>
                  <a:lumOff val="2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pPr>
              <a:buFontTx/>
              <a:buChar char="-"/>
            </a:pPr>
            <a:r>
              <a:rPr lang="ko-KR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 소득공제 비율</a:t>
            </a:r>
            <a:r>
              <a:rPr lang="en-US" altLang="ko-KR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: (</a:t>
            </a:r>
            <a:r>
              <a:rPr lang="ko-KR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현</a:t>
            </a:r>
            <a:r>
              <a:rPr lang="ko-KR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행</a:t>
            </a:r>
            <a:r>
              <a:rPr lang="en-US" altLang="ko-KR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) 30%      -&gt; (</a:t>
            </a:r>
            <a:r>
              <a:rPr lang="ko-KR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개선</a:t>
            </a:r>
            <a:r>
              <a:rPr lang="en-US" altLang="ko-KR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) </a:t>
            </a:r>
            <a:r>
              <a:rPr lang="ko-KR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최대 </a:t>
            </a:r>
            <a:r>
              <a:rPr lang="en-US" altLang="ko-KR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50%</a:t>
            </a:r>
          </a:p>
          <a:p>
            <a:pPr>
              <a:buFontTx/>
              <a:buChar char="-"/>
            </a:pPr>
            <a:r>
              <a:rPr lang="ko-KR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 소득공제 한도 </a:t>
            </a:r>
            <a:r>
              <a:rPr lang="en-US" altLang="ko-KR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: (</a:t>
            </a:r>
            <a:r>
              <a:rPr lang="ko-KR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현행</a:t>
            </a:r>
            <a:r>
              <a:rPr lang="en-US" altLang="ko-KR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) 40%      -&gt; (</a:t>
            </a:r>
            <a:r>
              <a:rPr lang="ko-KR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개선</a:t>
            </a:r>
            <a:r>
              <a:rPr lang="en-US" altLang="ko-KR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) 50%</a:t>
            </a:r>
          </a:p>
          <a:p>
            <a:pPr>
              <a:buFontTx/>
              <a:buChar char="-"/>
            </a:pPr>
            <a:r>
              <a:rPr lang="ko-KR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 투자대상        </a:t>
            </a:r>
            <a:r>
              <a:rPr lang="en-US" altLang="ko-KR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: (</a:t>
            </a:r>
            <a:r>
              <a:rPr lang="ko-KR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현행</a:t>
            </a:r>
            <a:r>
              <a:rPr lang="en-US" altLang="ko-KR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) </a:t>
            </a:r>
            <a:r>
              <a:rPr lang="ko-KR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벤처기업 </a:t>
            </a:r>
            <a:r>
              <a:rPr lang="en-US" altLang="ko-KR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-&gt; (</a:t>
            </a:r>
            <a:r>
              <a:rPr lang="ko-KR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개선</a:t>
            </a:r>
            <a:r>
              <a:rPr lang="en-US" altLang="ko-KR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) </a:t>
            </a:r>
            <a:r>
              <a:rPr lang="ko-KR" altLang="en-US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기술성</a:t>
            </a:r>
            <a:r>
              <a:rPr lang="ko-KR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 보유</a:t>
            </a:r>
            <a:endParaRPr lang="en-US" altLang="ko-KR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r>
              <a:rPr lang="en-US" altLang="ko-KR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  				       </a:t>
            </a:r>
            <a:r>
              <a:rPr lang="ko-KR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 창업기업</a:t>
            </a:r>
            <a:endParaRPr lang="en-US" altLang="ko-KR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endParaRPr lang="en-US" altLang="ko-KR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r>
              <a:rPr lang="ko-KR" altLang="en-US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전문엔젤 투자에 대한 </a:t>
            </a:r>
            <a:r>
              <a:rPr lang="ko-KR" altLang="en-US" sz="17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매칭</a:t>
            </a:r>
            <a:r>
              <a:rPr lang="ko-KR" altLang="en-US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R&amp;D </a:t>
            </a:r>
            <a:r>
              <a:rPr lang="ko-KR" altLang="en-US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지원</a:t>
            </a:r>
            <a:r>
              <a:rPr lang="en-US" altLang="ko-KR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업체당 </a:t>
            </a:r>
            <a:r>
              <a:rPr lang="en-US" altLang="ko-KR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2</a:t>
            </a:r>
            <a:r>
              <a:rPr lang="ko-KR" altLang="en-US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억</a:t>
            </a:r>
            <a:r>
              <a:rPr lang="en-US" altLang="ko-KR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)</a:t>
            </a:r>
            <a:r>
              <a:rPr lang="ko-KR" altLang="en-US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endParaRPr lang="ko-KR" altLang="en-US" sz="1700" dirty="0">
              <a:solidFill>
                <a:schemeClr val="tx1">
                  <a:lumMod val="75000"/>
                  <a:lumOff val="25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pic>
        <p:nvPicPr>
          <p:cNvPr id="7" name="Picture 7" descr="C:\Documents and Settings\cji13\바탕 화면\01\02.png"/>
          <p:cNvPicPr>
            <a:picLocks noChangeAspect="1" noChangeArrowheads="1"/>
          </p:cNvPicPr>
          <p:nvPr/>
        </p:nvPicPr>
        <p:blipFill>
          <a:blip r:embed="rId3" cstate="print"/>
          <a:srcRect l="3608" t="25292" r="94330" b="71546"/>
          <a:stretch>
            <a:fillRect/>
          </a:stretch>
        </p:blipFill>
        <p:spPr bwMode="auto">
          <a:xfrm>
            <a:off x="414720" y="3536036"/>
            <a:ext cx="188536" cy="216816"/>
          </a:xfrm>
          <a:prstGeom prst="rect">
            <a:avLst/>
          </a:prstGeom>
          <a:noFill/>
        </p:spPr>
      </p:pic>
      <p:pic>
        <p:nvPicPr>
          <p:cNvPr id="11" name="Picture 4" descr="C:\Documents and Settings\cji13\바탕 화면\01\15.png"/>
          <p:cNvPicPr>
            <a:picLocks noChangeAspect="1" noChangeArrowheads="1"/>
          </p:cNvPicPr>
          <p:nvPr/>
        </p:nvPicPr>
        <p:blipFill>
          <a:blip r:embed="rId4" cstate="print"/>
          <a:srcRect l="2474" t="63505" r="2268" b="2406"/>
          <a:stretch>
            <a:fillRect/>
          </a:stretch>
        </p:blipFill>
        <p:spPr bwMode="auto">
          <a:xfrm>
            <a:off x="298727" y="4000504"/>
            <a:ext cx="8488115" cy="2500330"/>
          </a:xfrm>
          <a:prstGeom prst="rect">
            <a:avLst/>
          </a:prstGeom>
          <a:noFill/>
        </p:spPr>
      </p:pic>
      <p:sp>
        <p:nvSpPr>
          <p:cNvPr id="12" name="직사각형 11"/>
          <p:cNvSpPr/>
          <p:nvPr/>
        </p:nvSpPr>
        <p:spPr>
          <a:xfrm>
            <a:off x="714348" y="4079880"/>
            <a:ext cx="19062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Angel</a:t>
            </a:r>
            <a:r>
              <a:rPr lang="ko-KR" altLang="en-US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의 중요성</a:t>
            </a:r>
          </a:p>
        </p:txBody>
      </p:sp>
      <p:sp>
        <p:nvSpPr>
          <p:cNvPr id="13" name="직사각형 12"/>
          <p:cNvSpPr/>
          <p:nvPr/>
        </p:nvSpPr>
        <p:spPr>
          <a:xfrm>
            <a:off x="444472" y="4684746"/>
            <a:ext cx="380843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600" dirty="0" smtClean="0">
                <a:solidFill>
                  <a:schemeClr val="bg1">
                    <a:lumMod val="50000"/>
                  </a:schemeClr>
                </a:solidFill>
                <a:latin typeface="HY견고딕" pitchFamily="18" charset="-127"/>
                <a:ea typeface="HY견고딕" pitchFamily="18" charset="-127"/>
              </a:rPr>
              <a:t>  정부 창업자금 문제점의 대안</a:t>
            </a:r>
            <a:endParaRPr lang="en-US" altLang="ko-KR" sz="1600" dirty="0" smtClean="0">
              <a:solidFill>
                <a:schemeClr val="bg1">
                  <a:lumMod val="50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dirty="0" smtClean="0">
                <a:solidFill>
                  <a:schemeClr val="bg1">
                    <a:lumMod val="50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1600" dirty="0" smtClean="0">
                <a:solidFill>
                  <a:schemeClr val="bg1">
                    <a:lumMod val="50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1600" dirty="0" smtClean="0">
                <a:solidFill>
                  <a:schemeClr val="bg1">
                    <a:lumMod val="50000"/>
                  </a:schemeClr>
                </a:solidFill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sz="1600" dirty="0" smtClean="0">
                <a:solidFill>
                  <a:schemeClr val="bg1">
                    <a:lumMod val="50000"/>
                  </a:schemeClr>
                </a:solidFill>
                <a:latin typeface="HY견고딕" pitchFamily="18" charset="-127"/>
                <a:ea typeface="HY견고딕" pitchFamily="18" charset="-127"/>
              </a:rPr>
              <a:t>과잉 자금조달</a:t>
            </a:r>
            <a:r>
              <a:rPr lang="en-US" altLang="ko-KR" sz="1600" dirty="0" smtClean="0">
                <a:solidFill>
                  <a:schemeClr val="bg1">
                    <a:lumMod val="50000"/>
                  </a:schemeClr>
                </a:solidFill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sz="1600" dirty="0" smtClean="0">
                <a:solidFill>
                  <a:schemeClr val="bg1">
                    <a:lumMod val="50000"/>
                  </a:schemeClr>
                </a:solidFill>
                <a:latin typeface="HY견고딕" pitchFamily="18" charset="-127"/>
                <a:ea typeface="HY견고딕" pitchFamily="18" charset="-127"/>
              </a:rPr>
              <a:t>정부후원의 逆기능</a:t>
            </a:r>
            <a:r>
              <a:rPr lang="en-US" altLang="ko-KR" sz="1600" dirty="0" smtClean="0">
                <a:solidFill>
                  <a:schemeClr val="bg1">
                    <a:lumMod val="50000"/>
                  </a:schemeClr>
                </a:solidFill>
                <a:latin typeface="HY견고딕" pitchFamily="18" charset="-127"/>
                <a:ea typeface="HY견고딕" pitchFamily="18" charset="-127"/>
              </a:rPr>
              <a:t>) </a:t>
            </a:r>
          </a:p>
          <a:p>
            <a:pPr>
              <a:lnSpc>
                <a:spcPct val="150000"/>
              </a:lnSpc>
            </a:pPr>
            <a:r>
              <a:rPr lang="en-US" altLang="ko-KR" sz="1600" dirty="0" smtClean="0">
                <a:solidFill>
                  <a:schemeClr val="bg1">
                    <a:lumMod val="50000"/>
                  </a:schemeClr>
                </a:solidFill>
                <a:latin typeface="HY견고딕" pitchFamily="18" charset="-127"/>
                <a:ea typeface="HY견고딕" pitchFamily="18" charset="-127"/>
              </a:rPr>
              <a:t>  Smart Capital, Patient</a:t>
            </a:r>
            <a:r>
              <a:rPr lang="ko-KR" altLang="en-US" sz="1600" dirty="0" smtClean="0">
                <a:solidFill>
                  <a:schemeClr val="bg1">
                    <a:lumMod val="50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1600" dirty="0" smtClean="0">
                <a:solidFill>
                  <a:schemeClr val="bg1">
                    <a:lumMod val="50000"/>
                  </a:schemeClr>
                </a:solidFill>
                <a:latin typeface="HY견고딕" pitchFamily="18" charset="-127"/>
                <a:ea typeface="HY견고딕" pitchFamily="18" charset="-127"/>
              </a:rPr>
              <a:t>Capital  </a:t>
            </a:r>
          </a:p>
          <a:p>
            <a:pPr>
              <a:lnSpc>
                <a:spcPct val="150000"/>
              </a:lnSpc>
            </a:pPr>
            <a:r>
              <a:rPr lang="en-US" altLang="ko-KR" sz="1600" dirty="0" smtClean="0">
                <a:solidFill>
                  <a:schemeClr val="bg1">
                    <a:lumMod val="50000"/>
                  </a:schemeClr>
                </a:solidFill>
                <a:latin typeface="HY견고딕" pitchFamily="18" charset="-127"/>
                <a:ea typeface="HY견고딕" pitchFamily="18" charset="-127"/>
              </a:rPr>
              <a:t>  </a:t>
            </a:r>
            <a:r>
              <a:rPr lang="ko-KR" altLang="en-US" sz="1600" dirty="0" smtClean="0">
                <a:solidFill>
                  <a:schemeClr val="bg1">
                    <a:lumMod val="50000"/>
                  </a:schemeClr>
                </a:solidFill>
                <a:latin typeface="HY견고딕" pitchFamily="18" charset="-127"/>
                <a:ea typeface="HY견고딕" pitchFamily="18" charset="-127"/>
              </a:rPr>
              <a:t>⇒ 창업 생태계의 근본적 변화 유도</a:t>
            </a:r>
            <a:endParaRPr lang="ko-KR" altLang="en-US" sz="1600" dirty="0">
              <a:solidFill>
                <a:schemeClr val="bg1">
                  <a:lumMod val="50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pic>
        <p:nvPicPr>
          <p:cNvPr id="14" name="Picture 7" descr="C:\Documents and Settings\cji13\바탕 화면\01\17.png"/>
          <p:cNvPicPr>
            <a:picLocks noChangeAspect="1" noChangeArrowheads="1"/>
          </p:cNvPicPr>
          <p:nvPr/>
        </p:nvPicPr>
        <p:blipFill>
          <a:blip r:embed="rId5" cstate="print"/>
          <a:srcRect l="4021" t="27491" r="94020" b="69485"/>
          <a:stretch>
            <a:fillRect/>
          </a:stretch>
        </p:blipFill>
        <p:spPr bwMode="auto">
          <a:xfrm>
            <a:off x="457484" y="4794284"/>
            <a:ext cx="179110" cy="202912"/>
          </a:xfrm>
          <a:prstGeom prst="rect">
            <a:avLst/>
          </a:prstGeom>
          <a:noFill/>
        </p:spPr>
      </p:pic>
      <p:pic>
        <p:nvPicPr>
          <p:cNvPr id="15" name="Picture 7" descr="C:\Documents and Settings\cji13\바탕 화면\01\17.png"/>
          <p:cNvPicPr>
            <a:picLocks noChangeAspect="1" noChangeArrowheads="1"/>
          </p:cNvPicPr>
          <p:nvPr/>
        </p:nvPicPr>
        <p:blipFill>
          <a:blip r:embed="rId5" cstate="print"/>
          <a:srcRect l="4021" t="27491" r="94020" b="69485"/>
          <a:stretch>
            <a:fillRect/>
          </a:stretch>
        </p:blipFill>
        <p:spPr bwMode="auto">
          <a:xfrm>
            <a:off x="452442" y="5532742"/>
            <a:ext cx="179110" cy="202912"/>
          </a:xfrm>
          <a:prstGeom prst="rect">
            <a:avLst/>
          </a:prstGeom>
          <a:noFill/>
        </p:spPr>
      </p:pic>
      <p:pic>
        <p:nvPicPr>
          <p:cNvPr id="16" name="_x73989800" descr="EMB00000398108c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86314" y="4786322"/>
            <a:ext cx="3768705" cy="1535122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5487994" y="4508508"/>
            <a:ext cx="27304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>
                <a:latin typeface="맑은 고딕" pitchFamily="50" charset="-127"/>
                <a:ea typeface="맑은 고딕" pitchFamily="50" charset="-127"/>
              </a:rPr>
              <a:t>&lt; </a:t>
            </a:r>
            <a:r>
              <a:rPr lang="ko-KR" altLang="en-US" sz="1600" dirty="0" smtClean="0">
                <a:latin typeface="맑은 고딕" pitchFamily="50" charset="-127"/>
                <a:ea typeface="맑은 고딕" pitchFamily="50" charset="-127"/>
              </a:rPr>
              <a:t>엔젤 </a:t>
            </a:r>
            <a:r>
              <a:rPr lang="en-US" altLang="ko-KR" sz="1600" dirty="0" smtClean="0">
                <a:latin typeface="맑은 고딕" pitchFamily="50" charset="-127"/>
                <a:ea typeface="맑은 고딕" pitchFamily="50" charset="-127"/>
              </a:rPr>
              <a:t>VC </a:t>
            </a:r>
            <a:r>
              <a:rPr lang="ko-KR" altLang="en-US" sz="1600" dirty="0" smtClean="0">
                <a:latin typeface="맑은 고딕" pitchFamily="50" charset="-127"/>
                <a:ea typeface="맑은 고딕" pitchFamily="50" charset="-127"/>
              </a:rPr>
              <a:t>투자규모 비교 </a:t>
            </a:r>
            <a:r>
              <a:rPr lang="en-US" altLang="ko-KR" sz="1600" dirty="0" smtClean="0">
                <a:latin typeface="맑은 고딕" pitchFamily="50" charset="-127"/>
                <a:ea typeface="맑은 고딕" pitchFamily="50" charset="-127"/>
              </a:rPr>
              <a:t>&gt;</a:t>
            </a:r>
            <a:endParaRPr lang="ko-KR" altLang="en-US" sz="1600" dirty="0">
              <a:latin typeface="맑은 고딕" pitchFamily="50" charset="-127"/>
              <a:ea typeface="맑은 고딕" pitchFamily="50" charset="-127"/>
            </a:endParaRPr>
          </a:p>
        </p:txBody>
      </p:sp>
      <p:graphicFrame>
        <p:nvGraphicFramePr>
          <p:cNvPr id="19" name="표 18"/>
          <p:cNvGraphicFramePr>
            <a:graphicFrameLocks noGrp="1"/>
          </p:cNvGraphicFramePr>
          <p:nvPr/>
        </p:nvGraphicFramePr>
        <p:xfrm>
          <a:off x="6408750" y="1900060"/>
          <a:ext cx="2269363" cy="1875028"/>
        </p:xfrm>
        <a:graphic>
          <a:graphicData uri="http://schemas.openxmlformats.org/drawingml/2006/table">
            <a:tbl>
              <a:tblPr/>
              <a:tblGrid>
                <a:gridCol w="2269363"/>
              </a:tblGrid>
              <a:tr h="27228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300" b="1" dirty="0">
                          <a:solidFill>
                            <a:srgbClr val="000000"/>
                          </a:solidFill>
                          <a:latin typeface="한양중고딕"/>
                          <a:ea typeface="한양중고딕"/>
                        </a:rPr>
                        <a:t>&lt;</a:t>
                      </a:r>
                      <a:r>
                        <a:rPr lang="ko-KR" altLang="en-US" sz="1300" b="1" dirty="0">
                          <a:solidFill>
                            <a:srgbClr val="000000"/>
                          </a:solidFill>
                          <a:latin typeface="한양중고딕"/>
                        </a:rPr>
                        <a:t>中企 자금조달 현황</a:t>
                      </a:r>
                      <a:r>
                        <a:rPr lang="en-US" altLang="ko-KR" sz="1200" b="1" dirty="0">
                          <a:solidFill>
                            <a:srgbClr val="000000"/>
                          </a:solidFill>
                          <a:latin typeface="한양중고딕"/>
                          <a:ea typeface="한양중고딕"/>
                        </a:rPr>
                        <a:t>(’12)</a:t>
                      </a:r>
                      <a:r>
                        <a:rPr lang="en-US" altLang="ko-KR" sz="1300" b="1" dirty="0">
                          <a:solidFill>
                            <a:srgbClr val="000000"/>
                          </a:solidFill>
                          <a:latin typeface="한양중고딕"/>
                          <a:ea typeface="한양중고딕"/>
                        </a:rPr>
                        <a:t>&gt;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32128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20" name="_x71954368" descr="EMB0000168c63f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463535" y="2274890"/>
            <a:ext cx="2232025" cy="1511300"/>
          </a:xfrm>
          <a:prstGeom prst="rect">
            <a:avLst/>
          </a:prstGeom>
          <a:noFill/>
        </p:spPr>
      </p:pic>
      <p:sp>
        <p:nvSpPr>
          <p:cNvPr id="21" name="Text Box 15"/>
          <p:cNvSpPr txBox="1">
            <a:spLocks noChangeArrowheads="1"/>
          </p:cNvSpPr>
          <p:nvPr/>
        </p:nvSpPr>
        <p:spPr bwMode="auto">
          <a:xfrm>
            <a:off x="201397" y="16353"/>
            <a:ext cx="7871065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>
                <a:alpha val="50000"/>
              </a:schemeClr>
            </a:outerShdw>
          </a:effec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4400" dirty="0" smtClean="0">
                <a:solidFill>
                  <a:srgbClr val="FFDB01"/>
                </a:solidFill>
                <a:latin typeface="HY헤드라인M" pitchFamily="18" charset="-127"/>
                <a:ea typeface="HY헤드라인M" pitchFamily="18" charset="-127"/>
              </a:rPr>
              <a:t>창조경제시대의 벤처창업정책</a:t>
            </a:r>
            <a:endParaRPr kumimoji="0" lang="ko-KR" altLang="en-US" sz="4400" dirty="0">
              <a:solidFill>
                <a:srgbClr val="FFDB0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grpSp>
        <p:nvGrpSpPr>
          <p:cNvPr id="22" name="그룹 58"/>
          <p:cNvGrpSpPr>
            <a:grpSpLocks/>
          </p:cNvGrpSpPr>
          <p:nvPr/>
        </p:nvGrpSpPr>
        <p:grpSpPr bwMode="auto">
          <a:xfrm>
            <a:off x="125437" y="857232"/>
            <a:ext cx="7947025" cy="738664"/>
            <a:chOff x="467544" y="641591"/>
            <a:chExt cx="7948438" cy="738575"/>
          </a:xfrm>
        </p:grpSpPr>
        <p:sp>
          <p:nvSpPr>
            <p:cNvPr id="23" name="모서리가 둥근 직사각형 22"/>
            <p:cNvSpPr/>
            <p:nvPr/>
          </p:nvSpPr>
          <p:spPr>
            <a:xfrm>
              <a:off x="467544" y="642918"/>
              <a:ext cx="6381627" cy="432000"/>
            </a:xfrm>
            <a:prstGeom prst="roundRect">
              <a:avLst>
                <a:gd name="adj" fmla="val 11857"/>
              </a:avLst>
            </a:prstGeom>
            <a:gradFill flip="none" rotWithShape="1">
              <a:gsLst>
                <a:gs pos="0">
                  <a:srgbClr val="A3E7FF"/>
                </a:gs>
                <a:gs pos="100000">
                  <a:srgbClr val="1DC4FF">
                    <a:alpha val="0"/>
                  </a:srgbClr>
                </a:gs>
              </a:gsLst>
              <a:lin ang="3000000" scaled="0"/>
              <a:tileRect/>
            </a:gra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6350"/>
              <a:contourClr>
                <a:schemeClr val="bg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sz="2000" b="1" spc="-150" dirty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95000"/>
                      </a:schemeClr>
                    </a:gs>
                  </a:gsLst>
                  <a:lin ang="5400000" scaled="0"/>
                </a:gra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HY울릉도M" pitchFamily="18" charset="-127"/>
                <a:ea typeface="HY울릉도M" pitchFamily="18" charset="-127"/>
              </a:endParaRPr>
            </a:p>
          </p:txBody>
        </p:sp>
        <p:sp>
          <p:nvSpPr>
            <p:cNvPr id="24" name="직사각형 23"/>
            <p:cNvSpPr/>
            <p:nvPr/>
          </p:nvSpPr>
          <p:spPr>
            <a:xfrm>
              <a:off x="581867" y="641591"/>
              <a:ext cx="7834115" cy="73857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indent="-393700" algn="just">
                <a:defRPr/>
              </a:pPr>
              <a:r>
                <a:rPr kumimoji="0" lang="en-US" altLang="ko-KR" sz="2000" b="1" kern="0" dirty="0" smtClean="0">
                  <a:latin typeface="HY울릉도M" pitchFamily="18" charset="-127"/>
                  <a:ea typeface="HY울릉도M" pitchFamily="18" charset="-127"/>
                </a:rPr>
                <a:t>1. </a:t>
              </a:r>
              <a:r>
                <a:rPr lang="en-US" altLang="ko-KR" sz="2000" b="1" dirty="0" smtClean="0">
                  <a:latin typeface="HY견고딕" pitchFamily="18" charset="-127"/>
                  <a:ea typeface="HY견고딕" pitchFamily="18" charset="-127"/>
                </a:rPr>
                <a:t>(</a:t>
              </a:r>
              <a:r>
                <a:rPr lang="ko-KR" altLang="en-US" sz="2000" b="1" dirty="0" smtClean="0">
                  <a:latin typeface="HY견고딕" pitchFamily="18" charset="-127"/>
                  <a:ea typeface="HY견고딕" pitchFamily="18" charset="-127"/>
                </a:rPr>
                <a:t>창업∙초기 단계</a:t>
              </a:r>
              <a:r>
                <a:rPr lang="en-US" altLang="ko-KR" sz="2000" b="1" dirty="0" smtClean="0">
                  <a:latin typeface="HY견고딕" pitchFamily="18" charset="-127"/>
                  <a:ea typeface="HY견고딕" pitchFamily="18" charset="-127"/>
                </a:rPr>
                <a:t>) </a:t>
              </a:r>
              <a:r>
                <a:rPr lang="ko-KR" altLang="en-US" sz="2000" b="1" dirty="0" smtClean="0">
                  <a:latin typeface="HY견고딕" pitchFamily="18" charset="-127"/>
                  <a:ea typeface="HY견고딕" pitchFamily="18" charset="-127"/>
                </a:rPr>
                <a:t>융자에서 투자 중심으로 전환</a:t>
              </a:r>
            </a:p>
            <a:p>
              <a:pPr indent="-393700" algn="just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sz="2200" b="1" kern="0" dirty="0">
                <a:gradFill>
                  <a:gsLst>
                    <a:gs pos="0">
                      <a:schemeClr val="tx2">
                        <a:lumMod val="50000"/>
                      </a:schemeClr>
                    </a:gs>
                    <a:gs pos="100000">
                      <a:schemeClr val="tx2">
                        <a:lumMod val="50000"/>
                      </a:schemeClr>
                    </a:gs>
                  </a:gsLst>
                  <a:lin ang="16200000" scaled="1"/>
                </a:gradFill>
                <a:latin typeface="HY울릉도M" pitchFamily="18" charset="-127"/>
                <a:ea typeface="HY울릉도M" pitchFamily="18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5"/>
          <p:cNvSpPr txBox="1">
            <a:spLocks noChangeArrowheads="1"/>
          </p:cNvSpPr>
          <p:nvPr/>
        </p:nvSpPr>
        <p:spPr bwMode="auto">
          <a:xfrm>
            <a:off x="201397" y="16353"/>
            <a:ext cx="7871065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>
                <a:alpha val="50000"/>
              </a:schemeClr>
            </a:outerShdw>
          </a:effec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4400" dirty="0" smtClean="0">
                <a:solidFill>
                  <a:srgbClr val="FFDB01"/>
                </a:solidFill>
                <a:latin typeface="HY헤드라인M" pitchFamily="18" charset="-127"/>
                <a:ea typeface="HY헤드라인M" pitchFamily="18" charset="-127"/>
              </a:rPr>
              <a:t>창조경제시대의 벤처창업정책</a:t>
            </a:r>
            <a:endParaRPr kumimoji="0" lang="ko-KR" altLang="en-US" sz="4400" dirty="0">
              <a:solidFill>
                <a:srgbClr val="FFDB0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pic>
        <p:nvPicPr>
          <p:cNvPr id="3" name="Picture 3" descr="C:\Documents and Settings\cji13\바탕 화면\01\01.png"/>
          <p:cNvPicPr>
            <a:picLocks noChangeAspect="1" noChangeArrowheads="1"/>
          </p:cNvPicPr>
          <p:nvPr/>
        </p:nvPicPr>
        <p:blipFill>
          <a:blip r:embed="rId2" cstate="print"/>
          <a:srcRect t="18969" b="45155"/>
          <a:stretch>
            <a:fillRect/>
          </a:stretch>
        </p:blipFill>
        <p:spPr bwMode="auto">
          <a:xfrm>
            <a:off x="214282" y="857232"/>
            <a:ext cx="8643934" cy="5715040"/>
          </a:xfrm>
          <a:prstGeom prst="rect">
            <a:avLst/>
          </a:prstGeom>
          <a:noFill/>
        </p:spPr>
      </p:pic>
      <p:sp>
        <p:nvSpPr>
          <p:cNvPr id="9" name="모서리가 둥근 직사각형 8"/>
          <p:cNvSpPr/>
          <p:nvPr/>
        </p:nvSpPr>
        <p:spPr>
          <a:xfrm>
            <a:off x="444837" y="5117634"/>
            <a:ext cx="3786214" cy="1311762"/>
          </a:xfrm>
          <a:prstGeom prst="roundRect">
            <a:avLst/>
          </a:prstGeom>
          <a:solidFill>
            <a:srgbClr val="92D050">
              <a:alpha val="34118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>
              <a:solidFill>
                <a:schemeClr val="tx1"/>
              </a:solidFill>
            </a:endParaRPr>
          </a:p>
        </p:txBody>
      </p:sp>
      <p:sp>
        <p:nvSpPr>
          <p:cNvPr id="10" name="모서리가 둥근 직사각형 9"/>
          <p:cNvSpPr/>
          <p:nvPr/>
        </p:nvSpPr>
        <p:spPr>
          <a:xfrm>
            <a:off x="5543557" y="5133987"/>
            <a:ext cx="3000396" cy="1000132"/>
          </a:xfrm>
          <a:prstGeom prst="roundRect">
            <a:avLst/>
          </a:prstGeom>
          <a:solidFill>
            <a:srgbClr val="0070C0">
              <a:alpha val="34118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>
              <a:solidFill>
                <a:schemeClr val="tx1"/>
              </a:solidFill>
            </a:endParaRPr>
          </a:p>
        </p:txBody>
      </p:sp>
      <p:sp>
        <p:nvSpPr>
          <p:cNvPr id="11" name="Oval 129"/>
          <p:cNvSpPr>
            <a:spLocks noChangeArrowheads="1"/>
          </p:cNvSpPr>
          <p:nvPr/>
        </p:nvSpPr>
        <p:spPr bwMode="auto">
          <a:xfrm>
            <a:off x="130590" y="2916919"/>
            <a:ext cx="3621088" cy="2540000"/>
          </a:xfrm>
          <a:prstGeom prst="ellipse">
            <a:avLst/>
          </a:prstGeom>
          <a:gradFill rotWithShape="1">
            <a:gsLst>
              <a:gs pos="0">
                <a:srgbClr val="33CCFF"/>
              </a:gs>
              <a:gs pos="100000">
                <a:srgbClr val="33CCFF">
                  <a:gamma/>
                  <a:shade val="46275"/>
                  <a:invGamma/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2" name="Oval 130"/>
          <p:cNvSpPr>
            <a:spLocks noChangeArrowheads="1"/>
          </p:cNvSpPr>
          <p:nvPr/>
        </p:nvSpPr>
        <p:spPr bwMode="auto">
          <a:xfrm>
            <a:off x="2665425" y="1451878"/>
            <a:ext cx="3621087" cy="2540000"/>
          </a:xfrm>
          <a:prstGeom prst="ellipse">
            <a:avLst/>
          </a:prstGeom>
          <a:gradFill rotWithShape="1">
            <a:gsLst>
              <a:gs pos="0">
                <a:srgbClr val="33CCFF"/>
              </a:gs>
              <a:gs pos="100000">
                <a:srgbClr val="33CCFF">
                  <a:gamma/>
                  <a:shade val="46275"/>
                  <a:invGamma/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3" name="Oval 131"/>
          <p:cNvSpPr>
            <a:spLocks noChangeArrowheads="1"/>
          </p:cNvSpPr>
          <p:nvPr/>
        </p:nvSpPr>
        <p:spPr bwMode="auto">
          <a:xfrm>
            <a:off x="4916936" y="3059795"/>
            <a:ext cx="3621088" cy="2540000"/>
          </a:xfrm>
          <a:prstGeom prst="ellipse">
            <a:avLst/>
          </a:prstGeom>
          <a:gradFill rotWithShape="1">
            <a:gsLst>
              <a:gs pos="0">
                <a:srgbClr val="33CCFF"/>
              </a:gs>
              <a:gs pos="100000">
                <a:srgbClr val="33CCFF">
                  <a:gamma/>
                  <a:shade val="46275"/>
                  <a:invGamma/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4" name="Oval 134"/>
          <p:cNvSpPr>
            <a:spLocks noChangeArrowheads="1"/>
          </p:cNvSpPr>
          <p:nvPr/>
        </p:nvSpPr>
        <p:spPr bwMode="auto">
          <a:xfrm>
            <a:off x="2049477" y="2777432"/>
            <a:ext cx="4665663" cy="2294642"/>
          </a:xfrm>
          <a:prstGeom prst="ellipse">
            <a:avLst/>
          </a:prstGeom>
          <a:solidFill>
            <a:srgbClr val="9999FF">
              <a:alpha val="5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5" name="Oval 149"/>
          <p:cNvSpPr>
            <a:spLocks noChangeArrowheads="1"/>
          </p:cNvSpPr>
          <p:nvPr/>
        </p:nvSpPr>
        <p:spPr bwMode="auto">
          <a:xfrm>
            <a:off x="3251612" y="1928803"/>
            <a:ext cx="2071702" cy="1396992"/>
          </a:xfrm>
          <a:prstGeom prst="ellipse">
            <a:avLst/>
          </a:prstGeom>
          <a:gradFill flip="none" rotWithShape="1">
            <a:gsLst>
              <a:gs pos="0">
                <a:srgbClr val="996633">
                  <a:shade val="30000"/>
                  <a:satMod val="115000"/>
                </a:srgbClr>
              </a:gs>
              <a:gs pos="50000">
                <a:srgbClr val="996633">
                  <a:shade val="67500"/>
                  <a:satMod val="115000"/>
                </a:srgbClr>
              </a:gs>
              <a:gs pos="100000">
                <a:srgbClr val="996633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9525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/>
            <a:r>
              <a:rPr lang="ko-KR" altLang="en-US" sz="16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기술혁신형</a:t>
            </a:r>
            <a:r>
              <a:rPr lang="ko-KR" altLang="en-US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 기업</a:t>
            </a:r>
            <a:endParaRPr lang="en-US" altLang="ko-KR" sz="16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 algn="ctr"/>
            <a:r>
              <a:rPr lang="ko-KR" altLang="en-US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친화적</a:t>
            </a:r>
            <a:endParaRPr lang="en-US" altLang="ko-KR" sz="16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 algn="ctr"/>
            <a:r>
              <a:rPr lang="ko-KR" altLang="en-US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자본시장육성</a:t>
            </a:r>
            <a:endParaRPr lang="en-US" altLang="ko-KR" sz="16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6" name="Oval 152"/>
          <p:cNvSpPr>
            <a:spLocks noChangeArrowheads="1"/>
          </p:cNvSpPr>
          <p:nvPr/>
        </p:nvSpPr>
        <p:spPr bwMode="auto">
          <a:xfrm>
            <a:off x="3197426" y="3490913"/>
            <a:ext cx="2286016" cy="857256"/>
          </a:xfrm>
          <a:prstGeom prst="ellipse">
            <a:avLst/>
          </a:prstGeom>
          <a:gradFill rotWithShape="1">
            <a:gsLst>
              <a:gs pos="0">
                <a:srgbClr val="9999FF"/>
              </a:gs>
              <a:gs pos="50000">
                <a:srgbClr val="FFFFFF"/>
              </a:gs>
              <a:gs pos="100000">
                <a:srgbClr val="9999FF"/>
              </a:gs>
            </a:gsLst>
            <a:lin ang="0" scaled="1"/>
          </a:gra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7" name="Oval 35"/>
          <p:cNvSpPr>
            <a:spLocks noChangeArrowheads="1"/>
          </p:cNvSpPr>
          <p:nvPr/>
        </p:nvSpPr>
        <p:spPr bwMode="auto">
          <a:xfrm>
            <a:off x="1000100" y="3653745"/>
            <a:ext cx="2071702" cy="1396991"/>
          </a:xfrm>
          <a:prstGeom prst="ellipse">
            <a:avLst/>
          </a:prstGeom>
          <a:gradFill rotWithShape="0">
            <a:gsLst>
              <a:gs pos="0">
                <a:srgbClr val="99CC00"/>
              </a:gs>
              <a:gs pos="100000">
                <a:srgbClr val="99CC00">
                  <a:gamma/>
                  <a:shade val="36078"/>
                  <a:invGamma/>
                </a:srgbClr>
              </a:gs>
            </a:gsLst>
            <a:path path="rect">
              <a:fillToRect r="100000" b="100000"/>
            </a:path>
          </a:gradFill>
          <a:ln w="9525">
            <a:noFill/>
            <a:round/>
            <a:headEnd/>
            <a:tailEnd/>
          </a:ln>
          <a:effectLst>
            <a:outerShdw dist="71842" dir="2700000" algn="ctr" rotWithShape="0">
              <a:schemeClr val="bg2">
                <a:alpha val="50000"/>
              </a:scheme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/>
            <a:r>
              <a:rPr lang="en-US" altLang="ko-KR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M&amp;A </a:t>
            </a:r>
            <a:r>
              <a:rPr lang="ko-KR" altLang="en-US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관련</a:t>
            </a:r>
            <a:endParaRPr lang="en-US" altLang="ko-KR" sz="16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 algn="ctr"/>
            <a:r>
              <a:rPr lang="ko-KR" altLang="en-US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규제완화</a:t>
            </a:r>
            <a:endParaRPr lang="en-US" altLang="ko-KR" sz="16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8" name="Oval 116"/>
          <p:cNvSpPr>
            <a:spLocks noChangeArrowheads="1"/>
          </p:cNvSpPr>
          <p:nvPr/>
        </p:nvSpPr>
        <p:spPr bwMode="auto">
          <a:xfrm>
            <a:off x="5866243" y="3653543"/>
            <a:ext cx="2071702" cy="1396991"/>
          </a:xfrm>
          <a:prstGeom prst="ellipse">
            <a:avLst/>
          </a:prstGeom>
          <a:gradFill rotWithShape="0">
            <a:gsLst>
              <a:gs pos="0">
                <a:srgbClr val="33CCFF"/>
              </a:gs>
              <a:gs pos="100000">
                <a:srgbClr val="33CCFF">
                  <a:gamma/>
                  <a:shade val="25882"/>
                  <a:invGamma/>
                </a:srgbClr>
              </a:gs>
            </a:gsLst>
            <a:path path="rect">
              <a:fillToRect r="100000" b="100000"/>
            </a:path>
          </a:gradFill>
          <a:ln w="9525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/>
            <a:r>
              <a:rPr lang="ko-KR" altLang="en-US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정책금융</a:t>
            </a:r>
            <a:endParaRPr lang="en-US" altLang="ko-KR" sz="16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 algn="ctr"/>
            <a:r>
              <a:rPr lang="ko-KR" altLang="en-US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공급확대</a:t>
            </a:r>
            <a:endParaRPr lang="en-US" altLang="ko-KR" sz="16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07649" y="5200492"/>
            <a:ext cx="382829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  <a:buFont typeface="Arial" charset="0"/>
              <a:buChar char="•"/>
            </a:pPr>
            <a:r>
              <a:rPr lang="ko-KR" altLang="en-US" sz="1200" dirty="0" smtClean="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1200" dirty="0" err="1" smtClean="0">
                <a:latin typeface="HY견고딕" pitchFamily="18" charset="-127"/>
                <a:ea typeface="HY견고딕" pitchFamily="18" charset="-127"/>
              </a:rPr>
              <a:t>기술혁신형</a:t>
            </a:r>
            <a:r>
              <a:rPr lang="ko-KR" altLang="en-US" sz="1200" dirty="0" smtClean="0"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1200" dirty="0">
                <a:latin typeface="HY견고딕" pitchFamily="18" charset="-127"/>
                <a:ea typeface="HY견고딕" pitchFamily="18" charset="-127"/>
              </a:rPr>
              <a:t>M&amp;A </a:t>
            </a:r>
            <a:r>
              <a:rPr lang="ko-KR" altLang="en-US" sz="1200" dirty="0">
                <a:latin typeface="HY견고딕" pitchFamily="18" charset="-127"/>
                <a:ea typeface="HY견고딕" pitchFamily="18" charset="-127"/>
              </a:rPr>
              <a:t>세제 특례 </a:t>
            </a:r>
            <a:r>
              <a:rPr lang="ko-KR" altLang="en-US" sz="1200" dirty="0" smtClean="0">
                <a:latin typeface="HY견고딕" pitchFamily="18" charset="-127"/>
                <a:ea typeface="HY견고딕" pitchFamily="18" charset="-127"/>
              </a:rPr>
              <a:t>도입</a:t>
            </a:r>
            <a:endParaRPr lang="en-US" altLang="ko-KR" sz="1200" dirty="0" smtClean="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200" dirty="0" smtClean="0">
                <a:latin typeface="HY견고딕" pitchFamily="18" charset="-127"/>
                <a:ea typeface="HY견고딕" pitchFamily="18" charset="-127"/>
              </a:rPr>
              <a:t>  </a:t>
            </a:r>
            <a:r>
              <a:rPr lang="en-US" altLang="ko-KR" sz="1000" dirty="0" smtClean="0">
                <a:latin typeface="HY견고딕" pitchFamily="18" charset="-127"/>
                <a:ea typeface="HY견고딕" pitchFamily="18" charset="-127"/>
              </a:rPr>
              <a:t>* </a:t>
            </a:r>
            <a:r>
              <a:rPr lang="ko-KR" altLang="en-US" sz="1000" dirty="0" smtClean="0">
                <a:latin typeface="HY견고딕" pitchFamily="18" charset="-127"/>
                <a:ea typeface="HY견고딕" pitchFamily="18" charset="-127"/>
              </a:rPr>
              <a:t>기술가치의 </a:t>
            </a:r>
            <a:r>
              <a:rPr lang="en-US" altLang="ko-KR" sz="1000" dirty="0" smtClean="0">
                <a:latin typeface="HY견고딕" pitchFamily="18" charset="-127"/>
                <a:ea typeface="HY견고딕" pitchFamily="18" charset="-127"/>
              </a:rPr>
              <a:t>10% </a:t>
            </a:r>
            <a:r>
              <a:rPr lang="ko-KR" altLang="en-US" sz="1000" dirty="0" smtClean="0">
                <a:latin typeface="HY견고딕" pitchFamily="18" charset="-127"/>
                <a:ea typeface="HY견고딕" pitchFamily="18" charset="-127"/>
              </a:rPr>
              <a:t>법인세 공제</a:t>
            </a:r>
            <a:r>
              <a:rPr lang="en-US" altLang="ko-KR" sz="1000" dirty="0" smtClean="0"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sz="1000" dirty="0" smtClean="0">
                <a:latin typeface="HY견고딕" pitchFamily="18" charset="-127"/>
                <a:ea typeface="HY견고딕" pitchFamily="18" charset="-127"/>
              </a:rPr>
              <a:t>정상적 </a:t>
            </a:r>
            <a:r>
              <a:rPr lang="en-US" altLang="ko-KR" sz="1000" dirty="0" smtClean="0">
                <a:latin typeface="HY견고딕" pitchFamily="18" charset="-127"/>
                <a:ea typeface="HY견고딕" pitchFamily="18" charset="-127"/>
              </a:rPr>
              <a:t>M&amp;A </a:t>
            </a:r>
            <a:r>
              <a:rPr lang="ko-KR" altLang="en-US" sz="1000" dirty="0" smtClean="0">
                <a:latin typeface="HY견고딕" pitchFamily="18" charset="-127"/>
                <a:ea typeface="HY견고딕" pitchFamily="18" charset="-127"/>
              </a:rPr>
              <a:t>시 증여세 제외</a:t>
            </a:r>
            <a:endParaRPr lang="en-US" altLang="ko-KR" sz="1000" dirty="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  <a:buFont typeface="Arial" charset="0"/>
              <a:buChar char="•"/>
            </a:pPr>
            <a:r>
              <a:rPr lang="en-US" altLang="ko-KR" sz="1200" dirty="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1200" dirty="0">
                <a:latin typeface="HY견고딕" pitchFamily="18" charset="-127"/>
                <a:ea typeface="HY견고딕" pitchFamily="18" charset="-127"/>
              </a:rPr>
              <a:t>대기업에 </a:t>
            </a:r>
            <a:r>
              <a:rPr lang="en-US" altLang="ko-KR" sz="1200" dirty="0">
                <a:latin typeface="HY견고딕" pitchFamily="18" charset="-127"/>
                <a:ea typeface="HY견고딕" pitchFamily="18" charset="-127"/>
              </a:rPr>
              <a:t>M&amp;A</a:t>
            </a:r>
            <a:r>
              <a:rPr lang="ko-KR" altLang="en-US" sz="1200" dirty="0">
                <a:latin typeface="HY견고딕" pitchFamily="18" charset="-127"/>
                <a:ea typeface="HY견고딕" pitchFamily="18" charset="-127"/>
              </a:rPr>
              <a:t>된 중기 </a:t>
            </a:r>
            <a:r>
              <a:rPr lang="en-US" altLang="ko-KR" sz="1200" dirty="0">
                <a:latin typeface="HY견고딕" pitchFamily="18" charset="-127"/>
                <a:ea typeface="HY견고딕" pitchFamily="18" charset="-127"/>
              </a:rPr>
              <a:t>-&gt;</a:t>
            </a:r>
            <a:r>
              <a:rPr lang="ko-KR" altLang="en-US" sz="1200" dirty="0">
                <a:latin typeface="HY견고딕" pitchFamily="18" charset="-127"/>
                <a:ea typeface="HY견고딕" pitchFamily="18" charset="-127"/>
              </a:rPr>
              <a:t>계열사 편입 </a:t>
            </a:r>
            <a:r>
              <a:rPr lang="en-US" altLang="ko-KR" sz="1200" dirty="0">
                <a:latin typeface="HY견고딕" pitchFamily="18" charset="-127"/>
                <a:ea typeface="HY견고딕" pitchFamily="18" charset="-127"/>
              </a:rPr>
              <a:t>3</a:t>
            </a:r>
            <a:r>
              <a:rPr lang="ko-KR" altLang="en-US" sz="1200" dirty="0">
                <a:latin typeface="HY견고딕" pitchFamily="18" charset="-127"/>
                <a:ea typeface="HY견고딕" pitchFamily="18" charset="-127"/>
              </a:rPr>
              <a:t>년 유예</a:t>
            </a:r>
            <a:endParaRPr lang="en-US" altLang="ko-KR" sz="1200" dirty="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  <a:buFont typeface="Arial" charset="0"/>
              <a:buChar char="•"/>
            </a:pPr>
            <a:r>
              <a:rPr lang="en-US" altLang="ko-KR" sz="1200" dirty="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1200" dirty="0">
                <a:latin typeface="HY견고딕" pitchFamily="18" charset="-127"/>
                <a:ea typeface="HY견고딕" pitchFamily="18" charset="-127"/>
              </a:rPr>
              <a:t>중기간 </a:t>
            </a:r>
            <a:r>
              <a:rPr lang="en-US" altLang="ko-KR" sz="1200" dirty="0">
                <a:latin typeface="HY견고딕" pitchFamily="18" charset="-127"/>
                <a:ea typeface="HY견고딕" pitchFamily="18" charset="-127"/>
              </a:rPr>
              <a:t>M&amp;A</a:t>
            </a:r>
            <a:r>
              <a:rPr lang="ko-KR" altLang="en-US" sz="1200" dirty="0">
                <a:latin typeface="HY견고딕" pitchFamily="18" charset="-127"/>
                <a:ea typeface="HY견고딕" pitchFamily="18" charset="-127"/>
              </a:rPr>
              <a:t>로 중기 범위 초과 </a:t>
            </a:r>
            <a:r>
              <a:rPr lang="en-US" altLang="ko-KR" sz="1200" dirty="0">
                <a:latin typeface="HY견고딕" pitchFamily="18" charset="-127"/>
                <a:ea typeface="HY견고딕" pitchFamily="18" charset="-127"/>
              </a:rPr>
              <a:t>-&gt;3</a:t>
            </a:r>
            <a:r>
              <a:rPr lang="ko-KR" altLang="en-US" sz="1200" dirty="0">
                <a:latin typeface="HY견고딕" pitchFamily="18" charset="-127"/>
                <a:ea typeface="HY견고딕" pitchFamily="18" charset="-127"/>
              </a:rPr>
              <a:t>년간 졸업 </a:t>
            </a:r>
            <a:r>
              <a:rPr lang="ko-KR" altLang="en-US" sz="1200" dirty="0" smtClean="0">
                <a:latin typeface="HY견고딕" pitchFamily="18" charset="-127"/>
                <a:ea typeface="HY견고딕" pitchFamily="18" charset="-127"/>
              </a:rPr>
              <a:t>유예</a:t>
            </a:r>
            <a:endParaRPr lang="ko-KR" altLang="en-US" sz="1200" dirty="0" smtClean="0">
              <a:solidFill>
                <a:schemeClr val="tx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586687" y="5175066"/>
            <a:ext cx="29289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Arial" charset="0"/>
              <a:buChar char="•"/>
            </a:pPr>
            <a:r>
              <a:rPr lang="ko-KR" altLang="en-US" sz="1200" dirty="0" smtClean="0">
                <a:latin typeface="HY견고딕" pitchFamily="18" charset="-127"/>
                <a:ea typeface="HY견고딕" pitchFamily="18" charset="-127"/>
              </a:rPr>
              <a:t> 성장사다리 펀드 </a:t>
            </a:r>
            <a:r>
              <a:rPr lang="en-US" altLang="ko-KR" sz="1200" dirty="0" smtClean="0">
                <a:latin typeface="HY견고딕" pitchFamily="18" charset="-127"/>
                <a:ea typeface="HY견고딕" pitchFamily="18" charset="-127"/>
              </a:rPr>
              <a:t>2</a:t>
            </a:r>
            <a:r>
              <a:rPr lang="ko-KR" altLang="en-US" sz="1200" dirty="0" smtClean="0">
                <a:latin typeface="HY견고딕" pitchFamily="18" charset="-127"/>
                <a:ea typeface="HY견고딕" pitchFamily="18" charset="-127"/>
              </a:rPr>
              <a:t>조원 조성</a:t>
            </a:r>
            <a:endParaRPr lang="en-US" altLang="ko-KR" sz="1200" dirty="0" smtClean="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200" dirty="0"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1200" dirty="0" smtClean="0">
                <a:latin typeface="HY견고딕" pitchFamily="18" charset="-127"/>
                <a:ea typeface="HY견고딕" pitchFamily="18" charset="-127"/>
              </a:rPr>
              <a:t> -  M&amp;A, IPO </a:t>
            </a:r>
            <a:r>
              <a:rPr lang="ko-KR" altLang="en-US" sz="1200" dirty="0" smtClean="0">
                <a:latin typeface="HY견고딕" pitchFamily="18" charset="-127"/>
                <a:ea typeface="HY견고딕" pitchFamily="18" charset="-127"/>
              </a:rPr>
              <a:t>등 성장단계 자금 공급</a:t>
            </a:r>
            <a:endParaRPr lang="en-US" altLang="ko-KR" sz="1200" dirty="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  <a:buFont typeface="Arial" charset="0"/>
              <a:buChar char="•"/>
            </a:pPr>
            <a:r>
              <a:rPr lang="en-US" altLang="ko-KR" sz="1200" dirty="0"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1200" dirty="0" smtClean="0">
                <a:latin typeface="HY견고딕" pitchFamily="18" charset="-127"/>
                <a:ea typeface="HY견고딕" pitchFamily="18" charset="-127"/>
              </a:rPr>
              <a:t>M&amp;A </a:t>
            </a:r>
            <a:r>
              <a:rPr lang="ko-KR" altLang="en-US" sz="1200" dirty="0" smtClean="0">
                <a:latin typeface="HY견고딕" pitchFamily="18" charset="-127"/>
                <a:ea typeface="HY견고딕" pitchFamily="18" charset="-127"/>
              </a:rPr>
              <a:t>보증 도입</a:t>
            </a:r>
            <a:r>
              <a:rPr lang="en-US" altLang="ko-KR" sz="1200" dirty="0" smtClean="0"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sz="1200" dirty="0" smtClean="0">
                <a:latin typeface="HY견고딕" pitchFamily="18" charset="-127"/>
                <a:ea typeface="HY견고딕" pitchFamily="18" charset="-127"/>
              </a:rPr>
              <a:t>신보</a:t>
            </a:r>
            <a:r>
              <a:rPr lang="en-US" altLang="ko-KR" sz="1200" dirty="0" smtClean="0">
                <a:latin typeface="HY견고딕" pitchFamily="18" charset="-127"/>
                <a:ea typeface="HY견고딕" pitchFamily="18" charset="-127"/>
              </a:rPr>
              <a:t>, 1,000</a:t>
            </a:r>
            <a:r>
              <a:rPr lang="ko-KR" altLang="en-US" sz="1200" dirty="0" smtClean="0">
                <a:latin typeface="HY견고딕" pitchFamily="18" charset="-127"/>
                <a:ea typeface="HY견고딕" pitchFamily="18" charset="-127"/>
              </a:rPr>
              <a:t>억</a:t>
            </a:r>
            <a:r>
              <a:rPr lang="en-US" altLang="ko-KR" sz="1200" dirty="0" smtClean="0">
                <a:latin typeface="HY견고딕" pitchFamily="18" charset="-127"/>
                <a:ea typeface="HY견고딕" pitchFamily="18" charset="-127"/>
              </a:rPr>
              <a:t>)</a:t>
            </a:r>
            <a:endParaRPr lang="ko-KR" altLang="en-US" sz="1200" dirty="0" smtClean="0">
              <a:solidFill>
                <a:schemeClr val="tx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286116" y="3725752"/>
            <a:ext cx="21130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atin typeface="HY견고딕" pitchFamily="18" charset="-127"/>
                <a:ea typeface="HY견고딕" pitchFamily="18" charset="-127"/>
              </a:rPr>
              <a:t>투자수익 조기회수</a:t>
            </a:r>
            <a:endParaRPr lang="ko-KR" altLang="en-US" dirty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326473" y="1671566"/>
            <a:ext cx="3623108" cy="11541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  <a:buFont typeface="Arial" charset="0"/>
              <a:buChar char="•"/>
            </a:pPr>
            <a:r>
              <a:rPr lang="ko-KR" altLang="en-US" sz="1200" dirty="0" smtClean="0">
                <a:latin typeface="HY견고딕" pitchFamily="18" charset="-127"/>
                <a:ea typeface="HY견고딕" pitchFamily="18" charset="-127"/>
              </a:rPr>
              <a:t> 코스닥 </a:t>
            </a:r>
            <a:r>
              <a:rPr lang="en-US" altLang="ko-KR" sz="1200" dirty="0" smtClean="0">
                <a:latin typeface="HY견고딕" pitchFamily="18" charset="-127"/>
                <a:ea typeface="HY견고딕" pitchFamily="18" charset="-127"/>
              </a:rPr>
              <a:t>-&gt; </a:t>
            </a:r>
            <a:r>
              <a:rPr lang="ko-KR" altLang="en-US" sz="1200" dirty="0" smtClean="0">
                <a:latin typeface="HY견고딕" pitchFamily="18" charset="-127"/>
                <a:ea typeface="HY견고딕" pitchFamily="18" charset="-127"/>
              </a:rPr>
              <a:t>독립성∙전문성 강화</a:t>
            </a:r>
            <a:endParaRPr lang="en-US" altLang="ko-KR" sz="1200" dirty="0" smtClean="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200" dirty="0"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1200" dirty="0" smtClean="0"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1000" dirty="0" smtClean="0">
                <a:latin typeface="HY견고딕" pitchFamily="18" charset="-127"/>
                <a:ea typeface="HY견고딕" pitchFamily="18" charset="-127"/>
              </a:rPr>
              <a:t>* </a:t>
            </a:r>
            <a:r>
              <a:rPr lang="ko-KR" altLang="en-US" sz="1000" dirty="0" smtClean="0">
                <a:latin typeface="HY견고딕" pitchFamily="18" charset="-127"/>
                <a:ea typeface="HY견고딕" pitchFamily="18" charset="-127"/>
              </a:rPr>
              <a:t>코스닥 시장위원회 분리</a:t>
            </a:r>
            <a:r>
              <a:rPr lang="en-US" altLang="ko-KR" sz="1000" dirty="0" smtClean="0"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sz="1000" dirty="0" smtClean="0">
                <a:latin typeface="HY견고딕" pitchFamily="18" charset="-127"/>
                <a:ea typeface="HY견고딕" pitchFamily="18" charset="-127"/>
              </a:rPr>
              <a:t>코스닥 상장요건 완화 등</a:t>
            </a:r>
            <a:endParaRPr lang="en-US" altLang="ko-KR" sz="1000" dirty="0" smtClean="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1200" dirty="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1200" dirty="0" err="1" smtClean="0">
                <a:latin typeface="HY견고딕" pitchFamily="18" charset="-127"/>
                <a:ea typeface="HY견고딕" pitchFamily="18" charset="-127"/>
              </a:rPr>
              <a:t>코넥스</a:t>
            </a:r>
            <a:r>
              <a:rPr lang="ko-KR" altLang="en-US" sz="1200" dirty="0" smtClean="0"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1200" dirty="0" smtClean="0">
                <a:latin typeface="HY견고딕" pitchFamily="18" charset="-127"/>
                <a:ea typeface="HY견고딕" pitchFamily="18" charset="-127"/>
              </a:rPr>
              <a:t>-&gt; </a:t>
            </a:r>
            <a:r>
              <a:rPr lang="ko-KR" altLang="en-US" sz="1200" dirty="0" smtClean="0">
                <a:latin typeface="HY견고딕" pitchFamily="18" charset="-127"/>
                <a:ea typeface="HY견고딕" pitchFamily="18" charset="-127"/>
              </a:rPr>
              <a:t>인센티브 강화</a:t>
            </a:r>
            <a:endParaRPr lang="en-US" altLang="ko-KR" sz="1200" dirty="0" smtClean="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000" dirty="0" smtClean="0">
                <a:latin typeface="HY견고딕" pitchFamily="18" charset="-127"/>
                <a:ea typeface="HY견고딕" pitchFamily="18" charset="-127"/>
              </a:rPr>
              <a:t>  * </a:t>
            </a:r>
            <a:r>
              <a:rPr lang="ko-KR" altLang="en-US" sz="1000" dirty="0" smtClean="0">
                <a:latin typeface="HY견고딕" pitchFamily="18" charset="-127"/>
                <a:ea typeface="HY견고딕" pitchFamily="18" charset="-127"/>
              </a:rPr>
              <a:t>상장∙고시 부담 및 투자제한 완화</a:t>
            </a:r>
            <a:r>
              <a:rPr lang="en-US" altLang="ko-KR" sz="1000" dirty="0" smtClean="0"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sz="1000" dirty="0" smtClean="0">
                <a:latin typeface="HY견고딕" pitchFamily="18" charset="-127"/>
                <a:ea typeface="HY견고딕" pitchFamily="18" charset="-127"/>
              </a:rPr>
              <a:t>투자세제 지원 확대 등</a:t>
            </a:r>
            <a:endParaRPr lang="ko-KR" altLang="en-US" sz="1000" dirty="0" smtClean="0">
              <a:solidFill>
                <a:schemeClr val="tx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23" name="모서리가 둥근 직사각형 22"/>
          <p:cNvSpPr/>
          <p:nvPr/>
        </p:nvSpPr>
        <p:spPr>
          <a:xfrm>
            <a:off x="5357818" y="1643050"/>
            <a:ext cx="3500462" cy="1214446"/>
          </a:xfrm>
          <a:prstGeom prst="roundRect">
            <a:avLst/>
          </a:prstGeom>
          <a:solidFill>
            <a:srgbClr val="996633">
              <a:alpha val="34118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>
              <a:solidFill>
                <a:schemeClr val="tx1"/>
              </a:solidFill>
            </a:endParaRPr>
          </a:p>
        </p:txBody>
      </p:sp>
      <p:grpSp>
        <p:nvGrpSpPr>
          <p:cNvPr id="24" name="그룹 58"/>
          <p:cNvGrpSpPr>
            <a:grpSpLocks/>
          </p:cNvGrpSpPr>
          <p:nvPr/>
        </p:nvGrpSpPr>
        <p:grpSpPr bwMode="auto">
          <a:xfrm>
            <a:off x="142844" y="642918"/>
            <a:ext cx="7929618" cy="789243"/>
            <a:chOff x="484954" y="641591"/>
            <a:chExt cx="7931028" cy="789149"/>
          </a:xfrm>
        </p:grpSpPr>
        <p:sp>
          <p:nvSpPr>
            <p:cNvPr id="25" name="모서리가 둥근 직사각형 24"/>
            <p:cNvSpPr/>
            <p:nvPr/>
          </p:nvSpPr>
          <p:spPr>
            <a:xfrm>
              <a:off x="484954" y="998739"/>
              <a:ext cx="6381628" cy="432001"/>
            </a:xfrm>
            <a:prstGeom prst="roundRect">
              <a:avLst>
                <a:gd name="adj" fmla="val 11857"/>
              </a:avLst>
            </a:prstGeom>
            <a:gradFill flip="none" rotWithShape="1">
              <a:gsLst>
                <a:gs pos="0">
                  <a:srgbClr val="A3E7FF"/>
                </a:gs>
                <a:gs pos="100000">
                  <a:srgbClr val="1DC4FF">
                    <a:alpha val="0"/>
                  </a:srgbClr>
                </a:gs>
              </a:gsLst>
              <a:lin ang="3000000" scaled="0"/>
              <a:tileRect/>
            </a:gra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6350"/>
              <a:contourClr>
                <a:schemeClr val="bg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sz="2000" b="1" spc="-150" dirty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95000"/>
                      </a:schemeClr>
                    </a:gs>
                  </a:gsLst>
                  <a:lin ang="5400000" scaled="0"/>
                </a:gra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HY울릉도M" pitchFamily="18" charset="-127"/>
                <a:ea typeface="HY울릉도M" pitchFamily="18" charset="-127"/>
              </a:endParaRPr>
            </a:p>
          </p:txBody>
        </p:sp>
        <p:sp>
          <p:nvSpPr>
            <p:cNvPr id="26" name="직사각형 25"/>
            <p:cNvSpPr/>
            <p:nvPr/>
          </p:nvSpPr>
          <p:spPr>
            <a:xfrm>
              <a:off x="581867" y="641591"/>
              <a:ext cx="7834115" cy="43083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indent="-393700" algn="just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sz="2200" b="1" kern="0" dirty="0">
                <a:gradFill>
                  <a:gsLst>
                    <a:gs pos="0">
                      <a:schemeClr val="tx2">
                        <a:lumMod val="50000"/>
                      </a:schemeClr>
                    </a:gs>
                    <a:gs pos="100000">
                      <a:schemeClr val="tx2">
                        <a:lumMod val="50000"/>
                      </a:schemeClr>
                    </a:gs>
                  </a:gsLst>
                  <a:lin ang="16200000" scaled="1"/>
                </a:gradFill>
                <a:latin typeface="HY울릉도M" pitchFamily="18" charset="-127"/>
                <a:ea typeface="HY울릉도M" pitchFamily="18" charset="-127"/>
              </a:endParaRPr>
            </a:p>
          </p:txBody>
        </p:sp>
      </p:grpSp>
      <p:sp>
        <p:nvSpPr>
          <p:cNvPr id="28" name="직사각형 27"/>
          <p:cNvSpPr/>
          <p:nvPr/>
        </p:nvSpPr>
        <p:spPr>
          <a:xfrm>
            <a:off x="214282" y="1000108"/>
            <a:ext cx="517802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000" b="1" dirty="0" smtClean="0">
                <a:latin typeface="HY견고딕" pitchFamily="18" charset="-127"/>
                <a:ea typeface="HY견고딕" pitchFamily="18" charset="-127"/>
              </a:rPr>
              <a:t>2. (</a:t>
            </a:r>
            <a:r>
              <a:rPr lang="ko-KR" altLang="en-US" sz="2000" b="1" dirty="0" smtClean="0">
                <a:latin typeface="HY견고딕" pitchFamily="18" charset="-127"/>
                <a:ea typeface="HY견고딕" pitchFamily="18" charset="-127"/>
              </a:rPr>
              <a:t>성장∙회수 단계</a:t>
            </a:r>
            <a:r>
              <a:rPr lang="en-US" altLang="ko-KR" sz="2000" b="1" dirty="0" smtClean="0">
                <a:latin typeface="HY견고딕" pitchFamily="18" charset="-127"/>
                <a:ea typeface="HY견고딕" pitchFamily="18" charset="-127"/>
              </a:rPr>
              <a:t>) </a:t>
            </a:r>
            <a:r>
              <a:rPr lang="ko-KR" altLang="en-US" sz="2000" b="1" dirty="0" smtClean="0">
                <a:latin typeface="HY견고딕" pitchFamily="18" charset="-127"/>
                <a:ea typeface="HY견고딕" pitchFamily="18" charset="-127"/>
              </a:rPr>
              <a:t>투자수익 조기회수 촉진</a:t>
            </a:r>
            <a:endParaRPr lang="ko-KR" altLang="en-US" sz="2000" b="1" dirty="0">
              <a:latin typeface="HY견고딕" pitchFamily="18" charset="-127"/>
              <a:ea typeface="HY견고딕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직사각형 42"/>
          <p:cNvSpPr/>
          <p:nvPr/>
        </p:nvSpPr>
        <p:spPr>
          <a:xfrm>
            <a:off x="285720" y="853807"/>
            <a:ext cx="8643998" cy="428628"/>
          </a:xfrm>
          <a:prstGeom prst="rect">
            <a:avLst/>
          </a:prstGeom>
          <a:solidFill>
            <a:schemeClr val="bg1"/>
          </a:solidFill>
          <a:ln w="254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Text Box 15"/>
          <p:cNvSpPr txBox="1">
            <a:spLocks noChangeArrowheads="1"/>
          </p:cNvSpPr>
          <p:nvPr/>
        </p:nvSpPr>
        <p:spPr bwMode="auto">
          <a:xfrm>
            <a:off x="201397" y="16353"/>
            <a:ext cx="7871065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>
                <a:alpha val="50000"/>
              </a:schemeClr>
            </a:outerShdw>
          </a:effec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4400" dirty="0" smtClean="0">
                <a:solidFill>
                  <a:srgbClr val="FFDB01"/>
                </a:solidFill>
                <a:latin typeface="HY헤드라인M" pitchFamily="18" charset="-127"/>
                <a:ea typeface="HY헤드라인M" pitchFamily="18" charset="-127"/>
              </a:rPr>
              <a:t>창조경제시대의 벤처창업정책</a:t>
            </a:r>
            <a:endParaRPr kumimoji="0" lang="ko-KR" altLang="en-US" sz="4400" dirty="0">
              <a:solidFill>
                <a:srgbClr val="FFDB0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pic>
        <p:nvPicPr>
          <p:cNvPr id="4" name="Picture 7" descr="C:\Documents and Settings\cji13\바탕 화면\01\01.png"/>
          <p:cNvPicPr>
            <a:picLocks noChangeAspect="1" noChangeArrowheads="1"/>
          </p:cNvPicPr>
          <p:nvPr/>
        </p:nvPicPr>
        <p:blipFill>
          <a:blip r:embed="rId2" cstate="print"/>
          <a:srcRect l="2268" t="60069" r="49897" b="2680"/>
          <a:stretch>
            <a:fillRect/>
          </a:stretch>
        </p:blipFill>
        <p:spPr bwMode="auto">
          <a:xfrm>
            <a:off x="207390" y="1222360"/>
            <a:ext cx="4374037" cy="2348783"/>
          </a:xfrm>
          <a:prstGeom prst="rect">
            <a:avLst/>
          </a:prstGeom>
          <a:noFill/>
        </p:spPr>
      </p:pic>
      <p:pic>
        <p:nvPicPr>
          <p:cNvPr id="5" name="Picture 8" descr="C:\Documents and Settings\cji13\바탕 화면\01\01.png"/>
          <p:cNvPicPr>
            <a:picLocks noChangeAspect="1" noChangeArrowheads="1"/>
          </p:cNvPicPr>
          <p:nvPr/>
        </p:nvPicPr>
        <p:blipFill>
          <a:blip r:embed="rId2" cstate="print"/>
          <a:srcRect l="50412" t="60069"/>
          <a:stretch>
            <a:fillRect/>
          </a:stretch>
        </p:blipFill>
        <p:spPr bwMode="auto">
          <a:xfrm>
            <a:off x="4495407" y="1228766"/>
            <a:ext cx="4648593" cy="2517792"/>
          </a:xfrm>
          <a:prstGeom prst="rect">
            <a:avLst/>
          </a:prstGeom>
          <a:noFill/>
        </p:spPr>
      </p:pic>
      <p:sp>
        <p:nvSpPr>
          <p:cNvPr id="6" name="직사각형 5"/>
          <p:cNvSpPr/>
          <p:nvPr/>
        </p:nvSpPr>
        <p:spPr>
          <a:xfrm>
            <a:off x="1288245" y="1258927"/>
            <a:ext cx="1854995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7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재투자 유인 강화</a:t>
            </a:r>
            <a:endParaRPr lang="ko-KR" altLang="en-US" sz="1700" dirty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4600576" y="1293005"/>
            <a:ext cx="41857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성공벤처인의 후배세대 양성기반 확충</a:t>
            </a:r>
            <a:endParaRPr lang="ko-KR" altLang="en-US" dirty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  <p:pic>
        <p:nvPicPr>
          <p:cNvPr id="8" name="Picture 19" descr="C:\Documents and Settings\cji13\바탕 화면\01\02.png"/>
          <p:cNvPicPr>
            <a:picLocks noChangeAspect="1" noChangeArrowheads="1"/>
          </p:cNvPicPr>
          <p:nvPr/>
        </p:nvPicPr>
        <p:blipFill>
          <a:blip r:embed="rId3" cstate="print"/>
          <a:srcRect l="4433" t="67354" r="79278" b="9003"/>
          <a:stretch>
            <a:fillRect/>
          </a:stretch>
        </p:blipFill>
        <p:spPr bwMode="auto">
          <a:xfrm>
            <a:off x="357158" y="1674855"/>
            <a:ext cx="1857387" cy="1706269"/>
          </a:xfrm>
          <a:prstGeom prst="rect">
            <a:avLst/>
          </a:prstGeom>
          <a:noFill/>
        </p:spPr>
      </p:pic>
      <p:pic>
        <p:nvPicPr>
          <p:cNvPr id="9" name="Picture 21" descr="C:\Documents and Settings\cji13\바탕 화면\01\02.png"/>
          <p:cNvPicPr>
            <a:picLocks noChangeAspect="1" noChangeArrowheads="1"/>
          </p:cNvPicPr>
          <p:nvPr/>
        </p:nvPicPr>
        <p:blipFill>
          <a:blip r:embed="rId3" cstate="print"/>
          <a:srcRect l="29588" t="68041" r="54536" b="8729"/>
          <a:stretch>
            <a:fillRect/>
          </a:stretch>
        </p:blipFill>
        <p:spPr bwMode="auto">
          <a:xfrm>
            <a:off x="2571736" y="1746293"/>
            <a:ext cx="1866507" cy="1643074"/>
          </a:xfrm>
          <a:prstGeom prst="rect">
            <a:avLst/>
          </a:prstGeom>
          <a:noFill/>
        </p:spPr>
      </p:pic>
      <p:pic>
        <p:nvPicPr>
          <p:cNvPr id="10" name="Picture 26" descr="C:\Documents and Settings\cji13\바탕 화면\01\03.png"/>
          <p:cNvPicPr>
            <a:picLocks noChangeAspect="1" noChangeArrowheads="1"/>
          </p:cNvPicPr>
          <p:nvPr/>
        </p:nvPicPr>
        <p:blipFill>
          <a:blip r:embed="rId4" cstate="print"/>
          <a:srcRect l="5979" t="74777" r="92475" b="22336"/>
          <a:stretch>
            <a:fillRect/>
          </a:stretch>
        </p:blipFill>
        <p:spPr bwMode="auto">
          <a:xfrm>
            <a:off x="546755" y="2265574"/>
            <a:ext cx="141402" cy="197963"/>
          </a:xfrm>
          <a:prstGeom prst="rect">
            <a:avLst/>
          </a:prstGeom>
          <a:noFill/>
        </p:spPr>
      </p:pic>
      <p:pic>
        <p:nvPicPr>
          <p:cNvPr id="11" name="Picture 28" descr="C:\Documents and Settings\cji13\바탕 화면\01\03.png"/>
          <p:cNvPicPr>
            <a:picLocks noChangeAspect="1" noChangeArrowheads="1"/>
          </p:cNvPicPr>
          <p:nvPr/>
        </p:nvPicPr>
        <p:blipFill>
          <a:blip r:embed="rId4" cstate="print"/>
          <a:srcRect l="30412" t="75739" r="68042" b="22474"/>
          <a:stretch>
            <a:fillRect/>
          </a:stretch>
        </p:blipFill>
        <p:spPr bwMode="auto">
          <a:xfrm>
            <a:off x="2638031" y="2260638"/>
            <a:ext cx="141402" cy="122549"/>
          </a:xfrm>
          <a:prstGeom prst="rect">
            <a:avLst/>
          </a:prstGeom>
          <a:noFill/>
        </p:spPr>
      </p:pic>
      <p:sp>
        <p:nvSpPr>
          <p:cNvPr id="12" name="직사각형 11"/>
          <p:cNvSpPr/>
          <p:nvPr/>
        </p:nvSpPr>
        <p:spPr>
          <a:xfrm>
            <a:off x="1012800" y="1752229"/>
            <a:ext cx="620683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7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현</a:t>
            </a:r>
            <a:r>
              <a:rPr lang="ko-KR" altLang="en-US" sz="170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행</a:t>
            </a:r>
          </a:p>
        </p:txBody>
      </p:sp>
      <p:sp>
        <p:nvSpPr>
          <p:cNvPr id="13" name="직사각형 12"/>
          <p:cNvSpPr/>
          <p:nvPr/>
        </p:nvSpPr>
        <p:spPr>
          <a:xfrm>
            <a:off x="3124470" y="1746293"/>
            <a:ext cx="620683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70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개선</a:t>
            </a:r>
            <a:endParaRPr lang="ko-KR" altLang="en-US" sz="1700" dirty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2737236" y="2103483"/>
            <a:ext cx="1658550" cy="12084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700" spc="-15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재투자시</a:t>
            </a:r>
            <a:endParaRPr lang="en-US" altLang="ko-KR" sz="1700" spc="-150" dirty="0" smtClean="0">
              <a:solidFill>
                <a:schemeClr val="tx1">
                  <a:lumMod val="75000"/>
                  <a:lumOff val="2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7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양도소득세</a:t>
            </a:r>
            <a:endParaRPr lang="en-US" altLang="ko-KR" sz="1700" spc="-150" dirty="0" smtClean="0">
              <a:solidFill>
                <a:schemeClr val="tx1">
                  <a:lumMod val="75000"/>
                  <a:lumOff val="2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7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과세 이연</a:t>
            </a:r>
          </a:p>
        </p:txBody>
      </p:sp>
      <p:sp>
        <p:nvSpPr>
          <p:cNvPr id="15" name="오른쪽 화살표 14"/>
          <p:cNvSpPr/>
          <p:nvPr/>
        </p:nvSpPr>
        <p:spPr>
          <a:xfrm>
            <a:off x="2357422" y="2254297"/>
            <a:ext cx="214314" cy="357190"/>
          </a:xfrm>
          <a:prstGeom prst="rightArrow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700"/>
          </a:p>
        </p:txBody>
      </p:sp>
      <p:sp>
        <p:nvSpPr>
          <p:cNvPr id="16" name="직사각형 15"/>
          <p:cNvSpPr/>
          <p:nvPr/>
        </p:nvSpPr>
        <p:spPr>
          <a:xfrm>
            <a:off x="602034" y="2178097"/>
            <a:ext cx="1658550" cy="10002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7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양도차익 과세</a:t>
            </a:r>
            <a:endParaRPr lang="en-US" altLang="ko-KR" sz="1700" spc="-150" dirty="0" smtClean="0">
              <a:solidFill>
                <a:schemeClr val="tx1">
                  <a:lumMod val="75000"/>
                  <a:lumOff val="2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endParaRPr lang="en-US" altLang="ko-KR" sz="1400" spc="-150" dirty="0" smtClean="0">
              <a:solidFill>
                <a:schemeClr val="tx1">
                  <a:lumMod val="75000"/>
                  <a:lumOff val="2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r>
              <a:rPr lang="en-US" altLang="ko-KR" sz="14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* </a:t>
            </a:r>
            <a:r>
              <a:rPr lang="ko-KR" altLang="en-US" sz="14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양도소득세 </a:t>
            </a:r>
            <a:r>
              <a:rPr lang="en-US" altLang="ko-KR" sz="14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10% </a:t>
            </a:r>
          </a:p>
          <a:p>
            <a:r>
              <a:rPr lang="ko-KR" altLang="en-US" sz="14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   지방소득세 </a:t>
            </a:r>
            <a:r>
              <a:rPr lang="en-US" altLang="ko-KR" sz="14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1%</a:t>
            </a:r>
          </a:p>
        </p:txBody>
      </p:sp>
      <p:pic>
        <p:nvPicPr>
          <p:cNvPr id="17" name="Picture 14" descr="C:\Documents and Settings\cji13\바탕 화면\01\02.png"/>
          <p:cNvPicPr>
            <a:picLocks noChangeAspect="1" noChangeArrowheads="1"/>
          </p:cNvPicPr>
          <p:nvPr/>
        </p:nvPicPr>
        <p:blipFill>
          <a:blip r:embed="rId5" cstate="print"/>
          <a:srcRect l="5052" t="89485" r="92783" b="8041"/>
          <a:stretch>
            <a:fillRect/>
          </a:stretch>
        </p:blipFill>
        <p:spPr bwMode="auto">
          <a:xfrm>
            <a:off x="4618038" y="1896654"/>
            <a:ext cx="197963" cy="169683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4676776" y="1812969"/>
            <a:ext cx="4269117" cy="6617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 후배 </a:t>
            </a:r>
            <a:r>
              <a:rPr lang="ko-KR" altLang="en-US" sz="17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청년창업가</a:t>
            </a:r>
            <a:r>
              <a:rPr lang="ko-KR" altLang="en-US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 투자 펀드 조성</a:t>
            </a:r>
            <a:r>
              <a:rPr lang="en-US" altLang="ko-KR" sz="17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(1,000</a:t>
            </a:r>
            <a:r>
              <a:rPr lang="ko-KR" altLang="en-US" sz="17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억</a:t>
            </a:r>
            <a:r>
              <a:rPr lang="en-US" altLang="ko-KR" sz="17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)</a:t>
            </a:r>
          </a:p>
          <a:p>
            <a:endParaRPr lang="en-US" altLang="ko-KR" sz="500" spc="-150" dirty="0" smtClean="0">
              <a:solidFill>
                <a:schemeClr val="tx1">
                  <a:lumMod val="75000"/>
                  <a:lumOff val="2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r>
              <a:rPr lang="en-US" altLang="ko-KR" sz="15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   * ex) </a:t>
            </a:r>
            <a:r>
              <a:rPr lang="ko-KR" altLang="en-US" sz="15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카카오</a:t>
            </a:r>
            <a:r>
              <a:rPr lang="en-US" altLang="ko-KR" sz="15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15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청년창업펀드</a:t>
            </a:r>
            <a:endParaRPr lang="en-US" altLang="ko-KR" sz="1500" spc="-150" dirty="0" smtClean="0">
              <a:solidFill>
                <a:schemeClr val="tx1">
                  <a:lumMod val="75000"/>
                  <a:lumOff val="25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pic>
        <p:nvPicPr>
          <p:cNvPr id="19" name="Picture 14" descr="C:\Documents and Settings\cji13\바탕 화면\01\02.png"/>
          <p:cNvPicPr>
            <a:picLocks noChangeAspect="1" noChangeArrowheads="1"/>
          </p:cNvPicPr>
          <p:nvPr/>
        </p:nvPicPr>
        <p:blipFill>
          <a:blip r:embed="rId5" cstate="print"/>
          <a:srcRect l="5052" t="89485" r="92783" b="8041"/>
          <a:stretch>
            <a:fillRect/>
          </a:stretch>
        </p:blipFill>
        <p:spPr bwMode="auto">
          <a:xfrm>
            <a:off x="4618038" y="3123800"/>
            <a:ext cx="197963" cy="169683"/>
          </a:xfrm>
          <a:prstGeom prst="rect">
            <a:avLst/>
          </a:prstGeom>
          <a:noFill/>
        </p:spPr>
      </p:pic>
      <p:sp>
        <p:nvSpPr>
          <p:cNvPr id="20" name="TextBox 19"/>
          <p:cNvSpPr txBox="1"/>
          <p:nvPr/>
        </p:nvSpPr>
        <p:spPr>
          <a:xfrm>
            <a:off x="4706953" y="3002015"/>
            <a:ext cx="3597460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 성공벤처인 등을 통한 </a:t>
            </a:r>
            <a:r>
              <a:rPr lang="ko-KR" altLang="en-US" sz="17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멘토링</a:t>
            </a:r>
            <a:r>
              <a:rPr lang="ko-KR" altLang="en-US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 실시</a:t>
            </a:r>
            <a:endParaRPr lang="en-US" altLang="ko-KR" sz="1700" dirty="0" smtClean="0">
              <a:solidFill>
                <a:schemeClr val="tx1">
                  <a:lumMod val="75000"/>
                  <a:lumOff val="25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pic>
        <p:nvPicPr>
          <p:cNvPr id="21" name="Picture 14" descr="C:\Documents and Settings\cji13\바탕 화면\01\02.png"/>
          <p:cNvPicPr>
            <a:picLocks noChangeAspect="1" noChangeArrowheads="1"/>
          </p:cNvPicPr>
          <p:nvPr/>
        </p:nvPicPr>
        <p:blipFill>
          <a:blip r:embed="rId5" cstate="print"/>
          <a:srcRect l="5052" t="89485" r="92783" b="8041"/>
          <a:stretch>
            <a:fillRect/>
          </a:stretch>
        </p:blipFill>
        <p:spPr bwMode="auto">
          <a:xfrm>
            <a:off x="4618038" y="2645976"/>
            <a:ext cx="197963" cy="169683"/>
          </a:xfrm>
          <a:prstGeom prst="rect">
            <a:avLst/>
          </a:prstGeom>
          <a:noFill/>
        </p:spPr>
      </p:pic>
      <p:sp>
        <p:nvSpPr>
          <p:cNvPr id="22" name="TextBox 21"/>
          <p:cNvSpPr txBox="1"/>
          <p:nvPr/>
        </p:nvSpPr>
        <p:spPr>
          <a:xfrm>
            <a:off x="4745053" y="2574991"/>
            <a:ext cx="2690160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해외 </a:t>
            </a:r>
            <a:r>
              <a:rPr lang="en-US" altLang="ko-KR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VC</a:t>
            </a:r>
            <a:r>
              <a:rPr lang="ko-KR" altLang="en-US" sz="1700" dirty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의</a:t>
            </a:r>
            <a:r>
              <a:rPr lang="ko-KR" altLang="en-US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 투자여건 마련</a:t>
            </a:r>
            <a:endParaRPr lang="ko-KR" altLang="en-US" sz="1700" dirty="0">
              <a:solidFill>
                <a:schemeClr val="tx1">
                  <a:lumMod val="75000"/>
                  <a:lumOff val="25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pic>
        <p:nvPicPr>
          <p:cNvPr id="24" name="Picture 3" descr="C:\Documents and Settings\cji13\바탕 화면\01\15.png"/>
          <p:cNvPicPr>
            <a:picLocks noChangeAspect="1" noChangeArrowheads="1"/>
          </p:cNvPicPr>
          <p:nvPr/>
        </p:nvPicPr>
        <p:blipFill>
          <a:blip r:embed="rId6" cstate="print"/>
          <a:srcRect l="2165" t="13058" r="2062" b="38694"/>
          <a:stretch>
            <a:fillRect/>
          </a:stretch>
        </p:blipFill>
        <p:spPr bwMode="auto">
          <a:xfrm>
            <a:off x="214282" y="3538538"/>
            <a:ext cx="8757501" cy="3105172"/>
          </a:xfrm>
          <a:prstGeom prst="rect">
            <a:avLst/>
          </a:prstGeom>
          <a:noFill/>
        </p:spPr>
      </p:pic>
      <p:sp>
        <p:nvSpPr>
          <p:cNvPr id="25" name="직사각형 24"/>
          <p:cNvSpPr/>
          <p:nvPr/>
        </p:nvSpPr>
        <p:spPr>
          <a:xfrm>
            <a:off x="274620" y="3610534"/>
            <a:ext cx="32512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dirty="0" err="1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페이팔</a:t>
            </a:r>
            <a:r>
              <a:rPr lang="ko-KR" altLang="en-US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 마피아</a:t>
            </a:r>
            <a:r>
              <a:rPr lang="en-US" altLang="ko-KR" sz="14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(</a:t>
            </a:r>
            <a:r>
              <a:rPr lang="en-US" altLang="ko-KR" sz="1400" dirty="0" err="1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Paypal</a:t>
            </a:r>
            <a:r>
              <a:rPr lang="en-US" altLang="ko-KR" sz="14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 Mafia)</a:t>
            </a:r>
            <a:r>
              <a:rPr lang="en-US" altLang="ko-KR" sz="16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? </a:t>
            </a:r>
            <a:endParaRPr lang="ko-KR" altLang="en-US" sz="1600" dirty="0" smtClean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28596" y="4143380"/>
            <a:ext cx="3214710" cy="1788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" name="Picture 7" descr="C:\Documents and Settings\cji13\바탕 화면\01\17.png"/>
          <p:cNvPicPr>
            <a:picLocks noChangeAspect="1" noChangeArrowheads="1"/>
          </p:cNvPicPr>
          <p:nvPr/>
        </p:nvPicPr>
        <p:blipFill>
          <a:blip r:embed="rId8" cstate="print"/>
          <a:srcRect l="4021" t="27491" r="94020" b="69485"/>
          <a:stretch>
            <a:fillRect/>
          </a:stretch>
        </p:blipFill>
        <p:spPr bwMode="auto">
          <a:xfrm>
            <a:off x="3872063" y="4234174"/>
            <a:ext cx="179110" cy="202912"/>
          </a:xfrm>
          <a:prstGeom prst="rect">
            <a:avLst/>
          </a:prstGeom>
          <a:noFill/>
        </p:spPr>
      </p:pic>
      <p:sp>
        <p:nvSpPr>
          <p:cNvPr id="29" name="직사각형 28"/>
          <p:cNvSpPr/>
          <p:nvPr/>
        </p:nvSpPr>
        <p:spPr>
          <a:xfrm>
            <a:off x="4014939" y="4189634"/>
            <a:ext cx="421484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600" dirty="0" smtClean="0">
                <a:solidFill>
                  <a:schemeClr val="bg1">
                    <a:lumMod val="50000"/>
                  </a:schemeClr>
                </a:solidFill>
                <a:latin typeface="HY견고딕" pitchFamily="18" charset="-127"/>
                <a:ea typeface="HY견고딕" pitchFamily="18" charset="-127"/>
              </a:rPr>
              <a:t>전자 상거래업체 </a:t>
            </a:r>
            <a:r>
              <a:rPr lang="en-US" altLang="ko-KR" sz="1600" dirty="0" smtClean="0">
                <a:solidFill>
                  <a:schemeClr val="bg1">
                    <a:lumMod val="50000"/>
                  </a:schemeClr>
                </a:solidFill>
                <a:latin typeface="+mj-lt"/>
                <a:ea typeface="HY견고딕" pitchFamily="18" charset="-127"/>
              </a:rPr>
              <a:t>‘</a:t>
            </a:r>
            <a:r>
              <a:rPr lang="ko-KR" altLang="en-US" sz="1600" dirty="0" err="1" smtClean="0">
                <a:solidFill>
                  <a:schemeClr val="bg1">
                    <a:lumMod val="50000"/>
                  </a:schemeClr>
                </a:solidFill>
                <a:latin typeface="HY견고딕" pitchFamily="18" charset="-127"/>
                <a:ea typeface="HY견고딕" pitchFamily="18" charset="-127"/>
              </a:rPr>
              <a:t>페이팔</a:t>
            </a:r>
            <a:r>
              <a:rPr lang="en-US" altLang="ko-KR" sz="1600" dirty="0" smtClean="0">
                <a:solidFill>
                  <a:schemeClr val="bg1">
                    <a:lumMod val="50000"/>
                  </a:schemeClr>
                </a:solidFill>
                <a:latin typeface="+mj-lt"/>
                <a:ea typeface="HY견고딕" pitchFamily="18" charset="-127"/>
              </a:rPr>
              <a:t>’ </a:t>
            </a:r>
            <a:r>
              <a:rPr lang="ko-KR" altLang="en-US" sz="1600" dirty="0" smtClean="0">
                <a:solidFill>
                  <a:schemeClr val="bg1">
                    <a:lumMod val="50000"/>
                  </a:schemeClr>
                </a:solidFill>
                <a:latin typeface="HY견고딕" pitchFamily="18" charset="-127"/>
                <a:ea typeface="HY견고딕" pitchFamily="18" charset="-127"/>
              </a:rPr>
              <a:t>출신 기업인들이         형성한 세계 최대 벤처네트워크</a:t>
            </a:r>
            <a:endParaRPr lang="ko-KR" altLang="en-US" sz="1600" dirty="0">
              <a:solidFill>
                <a:schemeClr val="bg1">
                  <a:lumMod val="50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30" name="직사각형 29"/>
          <p:cNvSpPr/>
          <p:nvPr/>
        </p:nvSpPr>
        <p:spPr>
          <a:xfrm>
            <a:off x="4014938" y="4843880"/>
            <a:ext cx="491478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dirty="0" smtClean="0">
                <a:solidFill>
                  <a:schemeClr val="bg1">
                    <a:lumMod val="50000"/>
                  </a:schemeClr>
                </a:solidFill>
                <a:latin typeface="+mj-lt"/>
                <a:ea typeface="HY견고딕" pitchFamily="18" charset="-127"/>
              </a:rPr>
              <a:t>’</a:t>
            </a:r>
            <a:r>
              <a:rPr lang="en-US" altLang="ko-KR" sz="1600" dirty="0" smtClean="0">
                <a:solidFill>
                  <a:schemeClr val="bg1">
                    <a:lumMod val="50000"/>
                  </a:schemeClr>
                </a:solidFill>
                <a:latin typeface="HY견고딕" pitchFamily="18" charset="-127"/>
                <a:ea typeface="HY견고딕" pitchFamily="18" charset="-127"/>
              </a:rPr>
              <a:t>98</a:t>
            </a:r>
            <a:r>
              <a:rPr lang="ko-KR" altLang="en-US" sz="1600" dirty="0" smtClean="0">
                <a:solidFill>
                  <a:schemeClr val="bg1">
                    <a:lumMod val="50000"/>
                  </a:schemeClr>
                </a:solidFill>
                <a:latin typeface="HY견고딕" pitchFamily="18" charset="-127"/>
                <a:ea typeface="HY견고딕" pitchFamily="18" charset="-127"/>
              </a:rPr>
              <a:t>년도</a:t>
            </a:r>
            <a:r>
              <a:rPr lang="en-US" altLang="ko-KR" sz="1600" dirty="0" smtClean="0">
                <a:solidFill>
                  <a:schemeClr val="bg1">
                    <a:lumMod val="50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1600" dirty="0" smtClean="0">
                <a:solidFill>
                  <a:schemeClr val="bg1">
                    <a:lumMod val="50000"/>
                  </a:schemeClr>
                </a:solidFill>
                <a:latin typeface="HY견고딕" pitchFamily="18" charset="-127"/>
                <a:ea typeface="HY견고딕" pitchFamily="18" charset="-127"/>
              </a:rPr>
              <a:t>창업    </a:t>
            </a:r>
            <a:r>
              <a:rPr lang="en-US" altLang="ko-KR" sz="1600" dirty="0" smtClean="0">
                <a:solidFill>
                  <a:schemeClr val="bg1">
                    <a:lumMod val="50000"/>
                  </a:schemeClr>
                </a:solidFill>
                <a:ea typeface="HY견고딕" pitchFamily="18" charset="-127"/>
              </a:rPr>
              <a:t>’</a:t>
            </a:r>
            <a:r>
              <a:rPr lang="en-US" altLang="ko-KR" sz="1600" dirty="0" smtClean="0">
                <a:solidFill>
                  <a:schemeClr val="bg1">
                    <a:lumMod val="50000"/>
                  </a:schemeClr>
                </a:solidFill>
                <a:latin typeface="HY견고딕" pitchFamily="18" charset="-127"/>
                <a:ea typeface="HY견고딕" pitchFamily="18" charset="-127"/>
              </a:rPr>
              <a:t>02</a:t>
            </a:r>
            <a:r>
              <a:rPr lang="ko-KR" altLang="en-US" sz="1600" dirty="0" smtClean="0">
                <a:solidFill>
                  <a:schemeClr val="bg1">
                    <a:lumMod val="50000"/>
                  </a:schemeClr>
                </a:solidFill>
                <a:latin typeface="HY견고딕" pitchFamily="18" charset="-127"/>
                <a:ea typeface="HY견고딕" pitchFamily="18" charset="-127"/>
              </a:rPr>
              <a:t>년도</a:t>
            </a:r>
            <a:r>
              <a:rPr lang="en-US" altLang="ko-KR" sz="1600" dirty="0" smtClean="0">
                <a:solidFill>
                  <a:schemeClr val="bg1">
                    <a:lumMod val="50000"/>
                  </a:schemeClr>
                </a:solidFill>
                <a:latin typeface="HY견고딕" pitchFamily="18" charset="-127"/>
                <a:ea typeface="HY견고딕" pitchFamily="18" charset="-127"/>
              </a:rPr>
              <a:t> e-Bay</a:t>
            </a:r>
            <a:r>
              <a:rPr lang="ko-KR" altLang="en-US" sz="1600" dirty="0" smtClean="0">
                <a:solidFill>
                  <a:schemeClr val="bg1">
                    <a:lumMod val="50000"/>
                  </a:schemeClr>
                </a:solidFill>
                <a:latin typeface="HY견고딕" pitchFamily="18" charset="-127"/>
                <a:ea typeface="HY견고딕" pitchFamily="18" charset="-127"/>
              </a:rPr>
              <a:t>에</a:t>
            </a:r>
            <a:r>
              <a:rPr lang="en-US" altLang="ko-KR" sz="1600" dirty="0" smtClean="0">
                <a:solidFill>
                  <a:schemeClr val="bg1">
                    <a:lumMod val="50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1600" dirty="0" smtClean="0">
                <a:solidFill>
                  <a:schemeClr val="bg1">
                    <a:lumMod val="50000"/>
                  </a:schemeClr>
                </a:solidFill>
                <a:latin typeface="HY견고딕" pitchFamily="18" charset="-127"/>
                <a:ea typeface="HY견고딕" pitchFamily="18" charset="-127"/>
              </a:rPr>
              <a:t>매각 </a:t>
            </a:r>
            <a:r>
              <a:rPr lang="en-US" altLang="ko-KR" sz="1600" dirty="0" smtClean="0">
                <a:solidFill>
                  <a:schemeClr val="bg1">
                    <a:lumMod val="50000"/>
                  </a:schemeClr>
                </a:solidFill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sz="1600" dirty="0" smtClean="0">
                <a:solidFill>
                  <a:schemeClr val="bg1">
                    <a:lumMod val="50000"/>
                  </a:schemeClr>
                </a:solidFill>
                <a:latin typeface="HY견고딕" pitchFamily="18" charset="-127"/>
                <a:ea typeface="HY견고딕" pitchFamily="18" charset="-127"/>
              </a:rPr>
              <a:t>약 </a:t>
            </a:r>
            <a:r>
              <a:rPr lang="en-US" altLang="ko-KR" sz="1600" dirty="0" smtClean="0">
                <a:solidFill>
                  <a:schemeClr val="bg1">
                    <a:lumMod val="50000"/>
                  </a:schemeClr>
                </a:solidFill>
                <a:latin typeface="HY견고딕" pitchFamily="18" charset="-127"/>
                <a:ea typeface="HY견고딕" pitchFamily="18" charset="-127"/>
              </a:rPr>
              <a:t>2</a:t>
            </a:r>
            <a:r>
              <a:rPr lang="ko-KR" altLang="en-US" sz="1600" dirty="0" smtClean="0">
                <a:solidFill>
                  <a:schemeClr val="bg1">
                    <a:lumMod val="50000"/>
                  </a:schemeClr>
                </a:solidFill>
                <a:latin typeface="HY견고딕" pitchFamily="18" charset="-127"/>
                <a:ea typeface="HY견고딕" pitchFamily="18" charset="-127"/>
              </a:rPr>
              <a:t>조원</a:t>
            </a:r>
            <a:r>
              <a:rPr lang="en-US" altLang="ko-KR" sz="1600" dirty="0" smtClean="0">
                <a:solidFill>
                  <a:schemeClr val="bg1">
                    <a:lumMod val="50000"/>
                  </a:schemeClr>
                </a:solidFill>
                <a:latin typeface="HY견고딕" pitchFamily="18" charset="-127"/>
                <a:ea typeface="HY견고딕" pitchFamily="18" charset="-127"/>
              </a:rPr>
              <a:t>)</a:t>
            </a:r>
            <a:endParaRPr lang="ko-KR" altLang="en-US" sz="1600" dirty="0">
              <a:solidFill>
                <a:schemeClr val="bg1">
                  <a:lumMod val="50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pic>
        <p:nvPicPr>
          <p:cNvPr id="31" name="Picture 7" descr="C:\Documents and Settings\cji13\바탕 화면\01\17.png"/>
          <p:cNvPicPr>
            <a:picLocks noChangeAspect="1" noChangeArrowheads="1"/>
          </p:cNvPicPr>
          <p:nvPr/>
        </p:nvPicPr>
        <p:blipFill>
          <a:blip r:embed="rId8" cstate="print"/>
          <a:srcRect l="4021" t="27491" r="94020" b="69485"/>
          <a:stretch>
            <a:fillRect/>
          </a:stretch>
        </p:blipFill>
        <p:spPr bwMode="auto">
          <a:xfrm>
            <a:off x="3872063" y="4887980"/>
            <a:ext cx="179110" cy="202912"/>
          </a:xfrm>
          <a:prstGeom prst="rect">
            <a:avLst/>
          </a:prstGeom>
          <a:noFill/>
        </p:spPr>
      </p:pic>
      <p:sp>
        <p:nvSpPr>
          <p:cNvPr id="32" name="직사각형 31"/>
          <p:cNvSpPr/>
          <p:nvPr/>
        </p:nvSpPr>
        <p:spPr>
          <a:xfrm>
            <a:off x="3819552" y="5259808"/>
            <a:ext cx="521494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dirty="0" smtClean="0">
                <a:solidFill>
                  <a:schemeClr val="bg1">
                    <a:lumMod val="50000"/>
                  </a:schemeClr>
                </a:solidFill>
                <a:latin typeface="+mj-lt"/>
                <a:ea typeface="HY견고딕" pitchFamily="18" charset="-127"/>
              </a:rPr>
              <a:t>    </a:t>
            </a:r>
            <a:r>
              <a:rPr lang="ko-KR" altLang="en-US" sz="1600" dirty="0" smtClean="0">
                <a:solidFill>
                  <a:schemeClr val="bg1">
                    <a:lumMod val="50000"/>
                  </a:schemeClr>
                </a:solidFill>
                <a:latin typeface="+mj-lt"/>
                <a:ea typeface="HY견고딕" pitchFamily="18" charset="-127"/>
              </a:rPr>
              <a:t>매각 자금을 토대로 </a:t>
            </a:r>
            <a:r>
              <a:rPr lang="ko-KR" altLang="en-US" sz="1600" dirty="0" err="1" smtClean="0">
                <a:solidFill>
                  <a:schemeClr val="bg1">
                    <a:lumMod val="50000"/>
                  </a:schemeClr>
                </a:solidFill>
                <a:latin typeface="+mj-lt"/>
                <a:ea typeface="HY견고딕" pitchFamily="18" charset="-127"/>
              </a:rPr>
              <a:t>재창업</a:t>
            </a:r>
            <a:r>
              <a:rPr lang="ko-KR" altLang="en-US" sz="1600" dirty="0" smtClean="0">
                <a:solidFill>
                  <a:schemeClr val="bg1">
                    <a:lumMod val="50000"/>
                  </a:schemeClr>
                </a:solidFill>
                <a:latin typeface="Calibri"/>
                <a:ea typeface="HY견고딕" pitchFamily="18" charset="-127"/>
              </a:rPr>
              <a:t>∙</a:t>
            </a:r>
            <a:r>
              <a:rPr lang="ko-KR" altLang="en-US" sz="1600" dirty="0" smtClean="0">
                <a:solidFill>
                  <a:schemeClr val="bg1">
                    <a:lumMod val="50000"/>
                  </a:schemeClr>
                </a:solidFill>
                <a:latin typeface="+mj-lt"/>
                <a:ea typeface="HY견고딕" pitchFamily="18" charset="-127"/>
              </a:rPr>
              <a:t>후배기업 재투자를 거듭    </a:t>
            </a:r>
            <a:r>
              <a:rPr lang="ko-KR" altLang="en-US" sz="1600" dirty="0" smtClean="0">
                <a:solidFill>
                  <a:schemeClr val="bg1">
                    <a:lumMod val="50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endParaRPr lang="ko-KR" altLang="en-US" sz="1600" dirty="0">
              <a:solidFill>
                <a:schemeClr val="bg1">
                  <a:lumMod val="50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33" name="직사각형 32"/>
          <p:cNvSpPr/>
          <p:nvPr/>
        </p:nvSpPr>
        <p:spPr>
          <a:xfrm>
            <a:off x="3978456" y="5645861"/>
            <a:ext cx="430835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dirty="0" smtClean="0">
                <a:solidFill>
                  <a:schemeClr val="bg1">
                    <a:lumMod val="50000"/>
                  </a:schemeClr>
                </a:solidFill>
                <a:latin typeface="+mj-lt"/>
                <a:ea typeface="HY견고딕" pitchFamily="18" charset="-127"/>
              </a:rPr>
              <a:t>    </a:t>
            </a:r>
            <a:r>
              <a:rPr lang="en-US" altLang="ko-KR" sz="1600" b="1" dirty="0" smtClean="0">
                <a:solidFill>
                  <a:schemeClr val="bg1">
                    <a:lumMod val="50000"/>
                  </a:schemeClr>
                </a:solidFill>
                <a:latin typeface="+mj-lt"/>
                <a:ea typeface="HY견고딕" pitchFamily="18" charset="-127"/>
              </a:rPr>
              <a:t>(</a:t>
            </a:r>
            <a:r>
              <a:rPr lang="ko-KR" altLang="en-US" sz="1600" b="1" dirty="0" err="1" smtClean="0">
                <a:solidFill>
                  <a:schemeClr val="bg1">
                    <a:lumMod val="50000"/>
                  </a:schemeClr>
                </a:solidFill>
                <a:latin typeface="+mj-lt"/>
                <a:ea typeface="HY견고딕" pitchFamily="18" charset="-127"/>
              </a:rPr>
              <a:t>재창업</a:t>
            </a:r>
            <a:r>
              <a:rPr lang="en-US" altLang="ko-KR" sz="1600" b="1" dirty="0" smtClean="0">
                <a:solidFill>
                  <a:schemeClr val="bg1">
                    <a:lumMod val="50000"/>
                  </a:schemeClr>
                </a:solidFill>
                <a:latin typeface="+mj-lt"/>
                <a:ea typeface="HY견고딕" pitchFamily="18" charset="-127"/>
              </a:rPr>
              <a:t>) </a:t>
            </a:r>
            <a:r>
              <a:rPr lang="ko-KR" altLang="en-US" sz="1600" dirty="0" err="1" smtClean="0">
                <a:solidFill>
                  <a:schemeClr val="bg1">
                    <a:lumMod val="50000"/>
                  </a:schemeClr>
                </a:solidFill>
                <a:latin typeface="+mj-lt"/>
                <a:ea typeface="HY견고딕" pitchFamily="18" charset="-127"/>
              </a:rPr>
              <a:t>유투브</a:t>
            </a:r>
            <a:r>
              <a:rPr lang="en-US" altLang="ko-KR" sz="1600" dirty="0" smtClean="0">
                <a:solidFill>
                  <a:schemeClr val="bg1">
                    <a:lumMod val="50000"/>
                  </a:schemeClr>
                </a:solidFill>
                <a:latin typeface="+mj-lt"/>
                <a:ea typeface="HY견고딕" pitchFamily="18" charset="-127"/>
              </a:rPr>
              <a:t>, </a:t>
            </a:r>
            <a:r>
              <a:rPr lang="ko-KR" altLang="en-US" sz="1600" dirty="0" err="1" smtClean="0">
                <a:solidFill>
                  <a:schemeClr val="bg1">
                    <a:lumMod val="50000"/>
                  </a:schemeClr>
                </a:solidFill>
                <a:latin typeface="+mj-lt"/>
                <a:ea typeface="HY견고딕" pitchFamily="18" charset="-127"/>
              </a:rPr>
              <a:t>링크드인</a:t>
            </a:r>
            <a:r>
              <a:rPr lang="en-US" altLang="ko-KR" sz="1600" dirty="0" smtClean="0">
                <a:solidFill>
                  <a:schemeClr val="bg1">
                    <a:lumMod val="50000"/>
                  </a:schemeClr>
                </a:solidFill>
                <a:latin typeface="+mj-lt"/>
                <a:ea typeface="HY견고딕" pitchFamily="18" charset="-127"/>
              </a:rPr>
              <a:t>, </a:t>
            </a:r>
            <a:r>
              <a:rPr lang="ko-KR" altLang="en-US" sz="1600" dirty="0" err="1" smtClean="0">
                <a:solidFill>
                  <a:schemeClr val="bg1">
                    <a:lumMod val="50000"/>
                  </a:schemeClr>
                </a:solidFill>
                <a:latin typeface="+mj-lt"/>
                <a:ea typeface="HY견고딕" pitchFamily="18" charset="-127"/>
              </a:rPr>
              <a:t>테슬라모터스</a:t>
            </a:r>
            <a:endParaRPr lang="ko-KR" altLang="en-US" sz="1600" dirty="0">
              <a:solidFill>
                <a:schemeClr val="bg1">
                  <a:lumMod val="50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34" name="직사각형 33"/>
          <p:cNvSpPr/>
          <p:nvPr/>
        </p:nvSpPr>
        <p:spPr>
          <a:xfrm>
            <a:off x="3978457" y="5947966"/>
            <a:ext cx="407193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dirty="0" smtClean="0">
                <a:solidFill>
                  <a:schemeClr val="bg1">
                    <a:lumMod val="50000"/>
                  </a:schemeClr>
                </a:solidFill>
                <a:latin typeface="+mj-lt"/>
                <a:ea typeface="HY견고딕" pitchFamily="18" charset="-127"/>
              </a:rPr>
              <a:t>    </a:t>
            </a:r>
            <a:r>
              <a:rPr lang="en-US" altLang="ko-KR" sz="1600" b="1" dirty="0" smtClean="0">
                <a:solidFill>
                  <a:schemeClr val="bg1">
                    <a:lumMod val="50000"/>
                  </a:schemeClr>
                </a:solidFill>
                <a:latin typeface="+mj-lt"/>
                <a:ea typeface="HY견고딕" pitchFamily="18" charset="-127"/>
              </a:rPr>
              <a:t>(</a:t>
            </a:r>
            <a:r>
              <a:rPr lang="ko-KR" altLang="en-US" sz="1600" b="1" dirty="0" smtClean="0">
                <a:solidFill>
                  <a:schemeClr val="bg1">
                    <a:lumMod val="50000"/>
                  </a:schemeClr>
                </a:solidFill>
                <a:latin typeface="+mj-lt"/>
                <a:ea typeface="HY견고딕" pitchFamily="18" charset="-127"/>
              </a:rPr>
              <a:t>재투자</a:t>
            </a:r>
            <a:r>
              <a:rPr lang="en-US" altLang="ko-KR" sz="1600" b="1" dirty="0" smtClean="0">
                <a:solidFill>
                  <a:schemeClr val="bg1">
                    <a:lumMod val="50000"/>
                  </a:schemeClr>
                </a:solidFill>
                <a:latin typeface="+mj-lt"/>
                <a:ea typeface="HY견고딕" pitchFamily="18" charset="-127"/>
              </a:rPr>
              <a:t>) </a:t>
            </a:r>
            <a:r>
              <a:rPr lang="ko-KR" altLang="en-US" sz="1600" dirty="0" err="1" smtClean="0">
                <a:solidFill>
                  <a:schemeClr val="bg1">
                    <a:lumMod val="50000"/>
                  </a:schemeClr>
                </a:solidFill>
                <a:latin typeface="+mj-lt"/>
                <a:ea typeface="HY견고딕" pitchFamily="18" charset="-127"/>
              </a:rPr>
              <a:t>페이스북</a:t>
            </a:r>
            <a:r>
              <a:rPr lang="en-US" altLang="ko-KR" sz="1600" dirty="0" smtClean="0">
                <a:solidFill>
                  <a:schemeClr val="bg1">
                    <a:lumMod val="50000"/>
                  </a:schemeClr>
                </a:solidFill>
                <a:latin typeface="+mj-lt"/>
                <a:ea typeface="HY견고딕" pitchFamily="18" charset="-127"/>
              </a:rPr>
              <a:t>, </a:t>
            </a:r>
            <a:r>
              <a:rPr lang="ko-KR" altLang="en-US" sz="1600" dirty="0" err="1" smtClean="0">
                <a:solidFill>
                  <a:schemeClr val="bg1">
                    <a:lumMod val="50000"/>
                  </a:schemeClr>
                </a:solidFill>
                <a:latin typeface="+mj-lt"/>
                <a:ea typeface="HY견고딕" pitchFamily="18" charset="-127"/>
              </a:rPr>
              <a:t>징가</a:t>
            </a:r>
            <a:r>
              <a:rPr lang="en-US" altLang="ko-KR" sz="1600" dirty="0" smtClean="0">
                <a:solidFill>
                  <a:schemeClr val="bg1">
                    <a:lumMod val="50000"/>
                  </a:schemeClr>
                </a:solidFill>
                <a:latin typeface="+mj-lt"/>
                <a:ea typeface="HY견고딕" pitchFamily="18" charset="-127"/>
              </a:rPr>
              <a:t>, </a:t>
            </a:r>
            <a:r>
              <a:rPr lang="ko-KR" altLang="en-US" sz="1600" dirty="0" err="1" smtClean="0">
                <a:solidFill>
                  <a:schemeClr val="bg1">
                    <a:lumMod val="50000"/>
                  </a:schemeClr>
                </a:solidFill>
                <a:latin typeface="+mj-lt"/>
                <a:ea typeface="HY견고딕" pitchFamily="18" charset="-127"/>
              </a:rPr>
              <a:t>핀터레스트</a:t>
            </a:r>
            <a:endParaRPr lang="ko-KR" altLang="en-US" sz="1600" dirty="0">
              <a:solidFill>
                <a:schemeClr val="bg1">
                  <a:lumMod val="50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pic>
        <p:nvPicPr>
          <p:cNvPr id="35" name="Picture 7" descr="C:\Documents and Settings\cji13\바탕 화면\01\17.png"/>
          <p:cNvPicPr>
            <a:picLocks noChangeAspect="1" noChangeArrowheads="1"/>
          </p:cNvPicPr>
          <p:nvPr/>
        </p:nvPicPr>
        <p:blipFill>
          <a:blip r:embed="rId8" cstate="print"/>
          <a:srcRect l="4021" t="27491" r="94020" b="69485"/>
          <a:stretch>
            <a:fillRect/>
          </a:stretch>
        </p:blipFill>
        <p:spPr bwMode="auto">
          <a:xfrm>
            <a:off x="3884873" y="5286598"/>
            <a:ext cx="179110" cy="202912"/>
          </a:xfrm>
          <a:prstGeom prst="rect">
            <a:avLst/>
          </a:prstGeom>
          <a:noFill/>
        </p:spPr>
      </p:pic>
      <p:pic>
        <p:nvPicPr>
          <p:cNvPr id="36" name="Picture 12" descr="C:\Documents and Settings\cji13\바탕 화면\01\08.png"/>
          <p:cNvPicPr>
            <a:picLocks noChangeAspect="1" noChangeArrowheads="1"/>
          </p:cNvPicPr>
          <p:nvPr/>
        </p:nvPicPr>
        <p:blipFill>
          <a:blip r:embed="rId9" cstate="print"/>
          <a:srcRect l="45670" t="60893" r="50516" b="35533"/>
          <a:stretch>
            <a:fillRect/>
          </a:stretch>
        </p:blipFill>
        <p:spPr bwMode="auto">
          <a:xfrm>
            <a:off x="3960800" y="5698093"/>
            <a:ext cx="369043" cy="245097"/>
          </a:xfrm>
          <a:prstGeom prst="rect">
            <a:avLst/>
          </a:prstGeom>
          <a:noFill/>
        </p:spPr>
      </p:pic>
      <p:pic>
        <p:nvPicPr>
          <p:cNvPr id="37" name="Picture 2" descr="C:\Documents and Settings\cji015\바탕 화면\4.png"/>
          <p:cNvPicPr>
            <a:picLocks noChangeAspect="1" noChangeArrowheads="1"/>
          </p:cNvPicPr>
          <p:nvPr/>
        </p:nvPicPr>
        <p:blipFill>
          <a:blip r:embed="rId10" cstate="print"/>
          <a:srcRect l="29432" t="48149" r="65750" b="45800"/>
          <a:stretch>
            <a:fillRect/>
          </a:stretch>
        </p:blipFill>
        <p:spPr bwMode="auto">
          <a:xfrm>
            <a:off x="5202976" y="4866511"/>
            <a:ext cx="440594" cy="405997"/>
          </a:xfrm>
          <a:prstGeom prst="rect">
            <a:avLst/>
          </a:prstGeom>
          <a:noFill/>
        </p:spPr>
      </p:pic>
      <p:grpSp>
        <p:nvGrpSpPr>
          <p:cNvPr id="39" name="그룹 58"/>
          <p:cNvGrpSpPr>
            <a:grpSpLocks/>
          </p:cNvGrpSpPr>
          <p:nvPr/>
        </p:nvGrpSpPr>
        <p:grpSpPr bwMode="auto">
          <a:xfrm>
            <a:off x="142844" y="496617"/>
            <a:ext cx="7929618" cy="789243"/>
            <a:chOff x="484954" y="641591"/>
            <a:chExt cx="7931028" cy="789149"/>
          </a:xfrm>
        </p:grpSpPr>
        <p:sp>
          <p:nvSpPr>
            <p:cNvPr id="40" name="모서리가 둥근 직사각형 39"/>
            <p:cNvSpPr/>
            <p:nvPr/>
          </p:nvSpPr>
          <p:spPr>
            <a:xfrm>
              <a:off x="484954" y="998739"/>
              <a:ext cx="6381628" cy="432001"/>
            </a:xfrm>
            <a:prstGeom prst="roundRect">
              <a:avLst>
                <a:gd name="adj" fmla="val 11857"/>
              </a:avLst>
            </a:prstGeom>
            <a:gradFill flip="none" rotWithShape="1">
              <a:gsLst>
                <a:gs pos="0">
                  <a:srgbClr val="A3E7FF"/>
                </a:gs>
                <a:gs pos="100000">
                  <a:srgbClr val="1DC4FF">
                    <a:alpha val="0"/>
                  </a:srgbClr>
                </a:gs>
              </a:gsLst>
              <a:lin ang="3000000" scaled="0"/>
              <a:tileRect/>
            </a:gra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6350"/>
              <a:contourClr>
                <a:schemeClr val="bg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sz="2000" b="1" spc="-150" dirty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95000"/>
                      </a:schemeClr>
                    </a:gs>
                  </a:gsLst>
                  <a:lin ang="5400000" scaled="0"/>
                </a:gra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HY울릉도M" pitchFamily="18" charset="-127"/>
                <a:ea typeface="HY울릉도M" pitchFamily="18" charset="-127"/>
              </a:endParaRPr>
            </a:p>
          </p:txBody>
        </p:sp>
        <p:sp>
          <p:nvSpPr>
            <p:cNvPr id="41" name="직사각형 40"/>
            <p:cNvSpPr/>
            <p:nvPr/>
          </p:nvSpPr>
          <p:spPr>
            <a:xfrm>
              <a:off x="581867" y="641591"/>
              <a:ext cx="7834115" cy="43083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indent="-393700" algn="just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sz="2200" b="1" kern="0" dirty="0">
                <a:gradFill>
                  <a:gsLst>
                    <a:gs pos="0">
                      <a:schemeClr val="tx2">
                        <a:lumMod val="50000"/>
                      </a:schemeClr>
                    </a:gs>
                    <a:gs pos="100000">
                      <a:schemeClr val="tx2">
                        <a:lumMod val="50000"/>
                      </a:schemeClr>
                    </a:gs>
                  </a:gsLst>
                  <a:lin ang="16200000" scaled="1"/>
                </a:gradFill>
                <a:latin typeface="HY울릉도M" pitchFamily="18" charset="-127"/>
                <a:ea typeface="HY울릉도M" pitchFamily="18" charset="-127"/>
              </a:endParaRPr>
            </a:p>
          </p:txBody>
        </p:sp>
      </p:grpSp>
      <p:sp>
        <p:nvSpPr>
          <p:cNvPr id="42" name="직사각형 41"/>
          <p:cNvSpPr/>
          <p:nvPr/>
        </p:nvSpPr>
        <p:spPr>
          <a:xfrm>
            <a:off x="214282" y="853807"/>
            <a:ext cx="628409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000" b="1" dirty="0" smtClean="0">
                <a:latin typeface="HY견고딕" pitchFamily="18" charset="-127"/>
                <a:ea typeface="HY견고딕" pitchFamily="18" charset="-127"/>
              </a:rPr>
              <a:t>3. (</a:t>
            </a:r>
            <a:r>
              <a:rPr lang="ko-KR" altLang="en-US" sz="2000" b="1" dirty="0" smtClean="0">
                <a:latin typeface="HY견고딕" pitchFamily="18" charset="-127"/>
                <a:ea typeface="HY견고딕" pitchFamily="18" charset="-127"/>
              </a:rPr>
              <a:t>재투자 단계</a:t>
            </a:r>
            <a:r>
              <a:rPr lang="en-US" altLang="ko-KR" sz="2000" b="1" dirty="0" smtClean="0">
                <a:latin typeface="HY견고딕" pitchFamily="18" charset="-127"/>
                <a:ea typeface="HY견고딕" pitchFamily="18" charset="-127"/>
              </a:rPr>
              <a:t>) </a:t>
            </a:r>
            <a:r>
              <a:rPr lang="ko-KR" altLang="en-US" sz="2000" b="1" dirty="0" smtClean="0">
                <a:latin typeface="HY견고딕" pitchFamily="18" charset="-127"/>
                <a:ea typeface="HY견고딕" pitchFamily="18" charset="-127"/>
              </a:rPr>
              <a:t>회수자원의 생태계 재유입 여건 확충</a:t>
            </a:r>
            <a:endParaRPr lang="ko-KR" altLang="en-US" sz="2000" b="1" dirty="0">
              <a:latin typeface="HY견고딕" pitchFamily="18" charset="-127"/>
              <a:ea typeface="HY견고딕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직사각형 48"/>
          <p:cNvSpPr/>
          <p:nvPr/>
        </p:nvSpPr>
        <p:spPr>
          <a:xfrm>
            <a:off x="285720" y="785794"/>
            <a:ext cx="8643998" cy="428628"/>
          </a:xfrm>
          <a:prstGeom prst="rect">
            <a:avLst/>
          </a:prstGeom>
          <a:solidFill>
            <a:schemeClr val="bg1"/>
          </a:solidFill>
          <a:ln w="254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1" name="그룹 58"/>
          <p:cNvGrpSpPr>
            <a:grpSpLocks/>
          </p:cNvGrpSpPr>
          <p:nvPr/>
        </p:nvGrpSpPr>
        <p:grpSpPr bwMode="auto">
          <a:xfrm>
            <a:off x="142844" y="500042"/>
            <a:ext cx="7929618" cy="714380"/>
            <a:chOff x="484954" y="641591"/>
            <a:chExt cx="7931028" cy="714295"/>
          </a:xfrm>
        </p:grpSpPr>
        <p:sp>
          <p:nvSpPr>
            <p:cNvPr id="52" name="모서리가 둥근 직사각형 51"/>
            <p:cNvSpPr/>
            <p:nvPr/>
          </p:nvSpPr>
          <p:spPr>
            <a:xfrm>
              <a:off x="484954" y="923885"/>
              <a:ext cx="6381628" cy="432001"/>
            </a:xfrm>
            <a:prstGeom prst="roundRect">
              <a:avLst>
                <a:gd name="adj" fmla="val 11857"/>
              </a:avLst>
            </a:prstGeom>
            <a:gradFill flip="none" rotWithShape="1">
              <a:gsLst>
                <a:gs pos="0">
                  <a:srgbClr val="A3E7FF"/>
                </a:gs>
                <a:gs pos="100000">
                  <a:srgbClr val="1DC4FF">
                    <a:alpha val="0"/>
                  </a:srgbClr>
                </a:gs>
              </a:gsLst>
              <a:lin ang="3000000" scaled="0"/>
              <a:tileRect/>
            </a:gra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6350"/>
              <a:contourClr>
                <a:schemeClr val="bg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sz="2000" b="1" spc="-150" dirty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95000"/>
                      </a:schemeClr>
                    </a:gs>
                  </a:gsLst>
                  <a:lin ang="5400000" scaled="0"/>
                </a:gra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HY울릉도M" pitchFamily="18" charset="-127"/>
                <a:ea typeface="HY울릉도M" pitchFamily="18" charset="-127"/>
              </a:endParaRPr>
            </a:p>
          </p:txBody>
        </p:sp>
        <p:sp>
          <p:nvSpPr>
            <p:cNvPr id="53" name="직사각형 52"/>
            <p:cNvSpPr/>
            <p:nvPr/>
          </p:nvSpPr>
          <p:spPr>
            <a:xfrm>
              <a:off x="581867" y="641591"/>
              <a:ext cx="7834115" cy="43083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indent="-393700" algn="just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sz="2200" b="1" kern="0" dirty="0">
                <a:gradFill>
                  <a:gsLst>
                    <a:gs pos="0">
                      <a:schemeClr val="tx2">
                        <a:lumMod val="50000"/>
                      </a:schemeClr>
                    </a:gs>
                    <a:gs pos="100000">
                      <a:schemeClr val="tx2">
                        <a:lumMod val="50000"/>
                      </a:schemeClr>
                    </a:gs>
                  </a:gsLst>
                  <a:lin ang="16200000" scaled="1"/>
                </a:gradFill>
                <a:latin typeface="HY울릉도M" pitchFamily="18" charset="-127"/>
                <a:ea typeface="HY울릉도M" pitchFamily="18" charset="-127"/>
              </a:endParaRPr>
            </a:p>
          </p:txBody>
        </p:sp>
      </p:grpSp>
      <p:sp>
        <p:nvSpPr>
          <p:cNvPr id="2" name="Text Box 15"/>
          <p:cNvSpPr txBox="1">
            <a:spLocks noChangeArrowheads="1"/>
          </p:cNvSpPr>
          <p:nvPr/>
        </p:nvSpPr>
        <p:spPr bwMode="auto">
          <a:xfrm>
            <a:off x="201397" y="16353"/>
            <a:ext cx="7871065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>
                <a:alpha val="50000"/>
              </a:schemeClr>
            </a:outerShdw>
          </a:effec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4400" dirty="0" smtClean="0">
                <a:solidFill>
                  <a:srgbClr val="FFDB01"/>
                </a:solidFill>
                <a:latin typeface="HY헤드라인M" pitchFamily="18" charset="-127"/>
                <a:ea typeface="HY헤드라인M" pitchFamily="18" charset="-127"/>
              </a:rPr>
              <a:t>창조경제시대의 벤처창업정책</a:t>
            </a:r>
            <a:endParaRPr kumimoji="0" lang="ko-KR" altLang="en-US" sz="4400" dirty="0">
              <a:solidFill>
                <a:srgbClr val="FFDB0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pic>
        <p:nvPicPr>
          <p:cNvPr id="3" name="Picture 2" descr="C:\Documents and Settings\cji13\바탕 화면\01\01.png"/>
          <p:cNvPicPr>
            <a:picLocks noChangeAspect="1" noChangeArrowheads="1"/>
          </p:cNvPicPr>
          <p:nvPr/>
        </p:nvPicPr>
        <p:blipFill>
          <a:blip r:embed="rId2" cstate="print"/>
          <a:srcRect l="1856" t="13058" r="65876" b="3230"/>
          <a:stretch>
            <a:fillRect/>
          </a:stretch>
        </p:blipFill>
        <p:spPr bwMode="auto">
          <a:xfrm>
            <a:off x="187635" y="1150831"/>
            <a:ext cx="4457607" cy="5740924"/>
          </a:xfrm>
          <a:prstGeom prst="rect">
            <a:avLst/>
          </a:prstGeom>
          <a:noFill/>
        </p:spPr>
      </p:pic>
      <p:pic>
        <p:nvPicPr>
          <p:cNvPr id="4" name="Picture 3" descr="C:\Documents and Settings\cji13\바탕 화면\01\01.png"/>
          <p:cNvPicPr>
            <a:picLocks noChangeAspect="1" noChangeArrowheads="1"/>
          </p:cNvPicPr>
          <p:nvPr/>
        </p:nvPicPr>
        <p:blipFill>
          <a:blip r:embed="rId2" cstate="print"/>
          <a:srcRect l="34021" t="12921" r="33917" b="2818"/>
          <a:stretch>
            <a:fillRect/>
          </a:stretch>
        </p:blipFill>
        <p:spPr bwMode="auto">
          <a:xfrm>
            <a:off x="4572000" y="1150831"/>
            <a:ext cx="4429124" cy="5778631"/>
          </a:xfrm>
          <a:prstGeom prst="rect">
            <a:avLst/>
          </a:prstGeom>
          <a:noFill/>
        </p:spPr>
      </p:pic>
      <p:sp>
        <p:nvSpPr>
          <p:cNvPr id="5" name="직사각형 4"/>
          <p:cNvSpPr/>
          <p:nvPr/>
        </p:nvSpPr>
        <p:spPr>
          <a:xfrm>
            <a:off x="1020738" y="1222269"/>
            <a:ext cx="274786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20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창업 플랫폼 구축 확대</a:t>
            </a:r>
            <a:endParaRPr lang="ko-KR" altLang="en-US" sz="2000" dirty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5236390" y="1268307"/>
            <a:ext cx="300434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20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우</a:t>
            </a:r>
            <a:r>
              <a:rPr lang="ko-KR" altLang="en-US" sz="200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수 </a:t>
            </a:r>
            <a:r>
              <a:rPr lang="ko-KR" altLang="en-US" sz="20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기술인력 유입 촉진</a:t>
            </a:r>
            <a:endParaRPr lang="ko-KR" altLang="en-US" sz="2000" dirty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  <p:pic>
        <p:nvPicPr>
          <p:cNvPr id="7" name="Picture 7" descr="C:\Documents and Settings\cji13\바탕 화면\01\17.png"/>
          <p:cNvPicPr>
            <a:picLocks noChangeAspect="1" noChangeArrowheads="1"/>
          </p:cNvPicPr>
          <p:nvPr/>
        </p:nvPicPr>
        <p:blipFill>
          <a:blip r:embed="rId3" cstate="print"/>
          <a:srcRect l="4021" t="27491" r="94020" b="69485"/>
          <a:stretch>
            <a:fillRect/>
          </a:stretch>
        </p:blipFill>
        <p:spPr bwMode="auto">
          <a:xfrm>
            <a:off x="344458" y="1857273"/>
            <a:ext cx="179110" cy="202912"/>
          </a:xfrm>
          <a:prstGeom prst="rect">
            <a:avLst/>
          </a:prstGeom>
          <a:noFill/>
        </p:spPr>
      </p:pic>
      <p:pic>
        <p:nvPicPr>
          <p:cNvPr id="8" name="Picture 20" descr="C:\Documents and Settings\cji13\바탕 화면\01\04.png"/>
          <p:cNvPicPr>
            <a:picLocks noChangeAspect="1" noChangeArrowheads="1"/>
          </p:cNvPicPr>
          <p:nvPr/>
        </p:nvPicPr>
        <p:blipFill>
          <a:blip r:embed="rId4" cstate="print"/>
          <a:srcRect l="4330" t="23505" r="94021" b="74158"/>
          <a:stretch>
            <a:fillRect/>
          </a:stretch>
        </p:blipFill>
        <p:spPr bwMode="auto">
          <a:xfrm>
            <a:off x="390496" y="4306742"/>
            <a:ext cx="150829" cy="160255"/>
          </a:xfrm>
          <a:prstGeom prst="rect">
            <a:avLst/>
          </a:prstGeom>
          <a:noFill/>
        </p:spPr>
      </p:pic>
      <p:sp>
        <p:nvSpPr>
          <p:cNvPr id="9" name="직사각형 8"/>
          <p:cNvSpPr/>
          <p:nvPr/>
        </p:nvSpPr>
        <p:spPr>
          <a:xfrm>
            <a:off x="462114" y="4225912"/>
            <a:ext cx="3890142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7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HY견고딕" pitchFamily="18" charset="-127"/>
                <a:ea typeface="HY견고딕" pitchFamily="18" charset="-127"/>
              </a:rPr>
              <a:t>이스라엘式</a:t>
            </a:r>
            <a:r>
              <a:rPr lang="ko-KR" altLang="en-US" sz="17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17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HY견고딕" pitchFamily="18" charset="-127"/>
                <a:ea typeface="HY견고딕" pitchFamily="18" charset="-127"/>
              </a:rPr>
              <a:t>보육ㆍ투자시스템</a:t>
            </a:r>
            <a:r>
              <a:rPr lang="ko-KR" altLang="en-US" sz="17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17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도입</a:t>
            </a:r>
            <a:endParaRPr lang="ko-KR" altLang="en-US" sz="1700" spc="-150" dirty="0">
              <a:solidFill>
                <a:schemeClr val="tx1">
                  <a:lumMod val="75000"/>
                  <a:lumOff val="25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grpSp>
        <p:nvGrpSpPr>
          <p:cNvPr id="10" name="그룹 9"/>
          <p:cNvGrpSpPr/>
          <p:nvPr/>
        </p:nvGrpSpPr>
        <p:grpSpPr>
          <a:xfrm>
            <a:off x="889771" y="4722731"/>
            <a:ext cx="3182163" cy="1214446"/>
            <a:chOff x="746895" y="4295545"/>
            <a:chExt cx="3412503" cy="1348033"/>
          </a:xfrm>
        </p:grpSpPr>
        <p:pic>
          <p:nvPicPr>
            <p:cNvPr id="11" name="Picture 5" descr="C:\Documents and Settings\cji13\바탕 화면\01\02.png"/>
            <p:cNvPicPr>
              <a:picLocks noChangeAspect="1" noChangeArrowheads="1"/>
            </p:cNvPicPr>
            <p:nvPr/>
          </p:nvPicPr>
          <p:blipFill>
            <a:blip r:embed="rId5" cstate="print"/>
            <a:srcRect l="17938" t="33814" r="66392" b="59038"/>
            <a:stretch>
              <a:fillRect/>
            </a:stretch>
          </p:blipFill>
          <p:spPr bwMode="auto">
            <a:xfrm>
              <a:off x="1699002" y="4295545"/>
              <a:ext cx="1432874" cy="490194"/>
            </a:xfrm>
            <a:prstGeom prst="rect">
              <a:avLst/>
            </a:prstGeom>
            <a:noFill/>
          </p:spPr>
        </p:pic>
        <p:pic>
          <p:nvPicPr>
            <p:cNvPr id="12" name="Picture 6" descr="C:\Documents and Settings\cji13\바탕 화면\01\02.png"/>
            <p:cNvPicPr>
              <a:picLocks noChangeAspect="1" noChangeArrowheads="1"/>
            </p:cNvPicPr>
            <p:nvPr/>
          </p:nvPicPr>
          <p:blipFill>
            <a:blip r:embed="rId5" cstate="print"/>
            <a:srcRect l="7526" t="45911" r="77216" b="46529"/>
            <a:stretch>
              <a:fillRect/>
            </a:stretch>
          </p:blipFill>
          <p:spPr bwMode="auto">
            <a:xfrm>
              <a:off x="746895" y="5125104"/>
              <a:ext cx="1395167" cy="518474"/>
            </a:xfrm>
            <a:prstGeom prst="rect">
              <a:avLst/>
            </a:prstGeom>
            <a:noFill/>
          </p:spPr>
        </p:pic>
        <p:pic>
          <p:nvPicPr>
            <p:cNvPr id="13" name="Picture 7" descr="C:\Documents and Settings\cji13\바탕 화면\01\02.png"/>
            <p:cNvPicPr>
              <a:picLocks noChangeAspect="1" noChangeArrowheads="1"/>
            </p:cNvPicPr>
            <p:nvPr/>
          </p:nvPicPr>
          <p:blipFill>
            <a:blip r:embed="rId5" cstate="print"/>
            <a:srcRect l="29485" t="45773" r="55154" b="46942"/>
            <a:stretch>
              <a:fillRect/>
            </a:stretch>
          </p:blipFill>
          <p:spPr bwMode="auto">
            <a:xfrm>
              <a:off x="2754804" y="5115677"/>
              <a:ext cx="1404594" cy="499620"/>
            </a:xfrm>
            <a:prstGeom prst="rect">
              <a:avLst/>
            </a:prstGeom>
            <a:noFill/>
          </p:spPr>
        </p:pic>
        <p:pic>
          <p:nvPicPr>
            <p:cNvPr id="14" name="Picture 16" descr="C:\Documents and Settings\cji13\바탕 화면\01\03.png"/>
            <p:cNvPicPr>
              <a:picLocks noChangeAspect="1" noChangeArrowheads="1"/>
            </p:cNvPicPr>
            <p:nvPr/>
          </p:nvPicPr>
          <p:blipFill>
            <a:blip r:embed="rId6" cstate="print"/>
            <a:srcRect l="12268" t="36014" r="81134" b="53677"/>
            <a:stretch>
              <a:fillRect/>
            </a:stretch>
          </p:blipFill>
          <p:spPr bwMode="auto">
            <a:xfrm>
              <a:off x="1180528" y="4446374"/>
              <a:ext cx="603315" cy="707010"/>
            </a:xfrm>
            <a:prstGeom prst="rect">
              <a:avLst/>
            </a:prstGeom>
            <a:noFill/>
          </p:spPr>
        </p:pic>
        <p:pic>
          <p:nvPicPr>
            <p:cNvPr id="15" name="Picture 17" descr="C:\Documents and Settings\cji13\바탕 화면\01\03.png"/>
            <p:cNvPicPr>
              <a:picLocks noChangeAspect="1" noChangeArrowheads="1"/>
            </p:cNvPicPr>
            <p:nvPr/>
          </p:nvPicPr>
          <p:blipFill>
            <a:blip r:embed="rId6" cstate="print"/>
            <a:srcRect l="32577" t="36564" r="60413" b="53402"/>
            <a:stretch>
              <a:fillRect/>
            </a:stretch>
          </p:blipFill>
          <p:spPr bwMode="auto">
            <a:xfrm>
              <a:off x="3037608" y="4484081"/>
              <a:ext cx="641023" cy="688157"/>
            </a:xfrm>
            <a:prstGeom prst="rect">
              <a:avLst/>
            </a:prstGeom>
            <a:noFill/>
          </p:spPr>
        </p:pic>
        <p:sp>
          <p:nvSpPr>
            <p:cNvPr id="16" name="직사각형 15"/>
            <p:cNvSpPr/>
            <p:nvPr/>
          </p:nvSpPr>
          <p:spPr>
            <a:xfrm>
              <a:off x="2093781" y="4369374"/>
              <a:ext cx="723275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ko-KR" altLang="en-US" sz="1400" dirty="0" err="1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창업가</a:t>
              </a:r>
              <a:endParaRPr lang="ko-KR" altLang="en-US" sz="14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7" name="직사각형 16"/>
            <p:cNvSpPr/>
            <p:nvPr/>
          </p:nvSpPr>
          <p:spPr>
            <a:xfrm>
              <a:off x="779798" y="5208076"/>
              <a:ext cx="127470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ko-KR" altLang="en-US" sz="1400" dirty="0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보육기관</a:t>
              </a:r>
              <a:r>
                <a:rPr lang="en-US" altLang="ko-KR" sz="1200" dirty="0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(VC)</a:t>
              </a:r>
              <a:endParaRPr lang="ko-KR" altLang="en-US" sz="12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8" name="직사각형 17"/>
            <p:cNvSpPr/>
            <p:nvPr/>
          </p:nvSpPr>
          <p:spPr>
            <a:xfrm>
              <a:off x="3187727" y="5208076"/>
              <a:ext cx="54373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ko-KR" altLang="en-US" sz="1400" dirty="0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정부</a:t>
              </a:r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918647" y="4482266"/>
              <a:ext cx="54373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ko-KR" altLang="en-US" sz="1400" dirty="0" smtClean="0">
                  <a:latin typeface="HY견고딕" pitchFamily="18" charset="-127"/>
                  <a:ea typeface="HY견고딕" pitchFamily="18" charset="-127"/>
                </a:rPr>
                <a:t>투자</a:t>
              </a:r>
              <a:endParaRPr lang="ko-KR" altLang="en-US" sz="1400" dirty="0"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1549253" y="4811279"/>
              <a:ext cx="54373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ko-KR" altLang="en-US" sz="1400" dirty="0" smtClean="0">
                  <a:latin typeface="HY견고딕" pitchFamily="18" charset="-127"/>
                  <a:ea typeface="HY견고딕" pitchFamily="18" charset="-127"/>
                </a:rPr>
                <a:t>지분</a:t>
              </a:r>
              <a:endParaRPr lang="ko-KR" altLang="en-US" sz="1400" dirty="0"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1" name="직사각형 20"/>
            <p:cNvSpPr/>
            <p:nvPr/>
          </p:nvSpPr>
          <p:spPr>
            <a:xfrm>
              <a:off x="2625742" y="4811279"/>
              <a:ext cx="61266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ko-KR" sz="1400" dirty="0" smtClean="0">
                  <a:latin typeface="HY견고딕" pitchFamily="18" charset="-127"/>
                  <a:ea typeface="HY견고딕" pitchFamily="18" charset="-127"/>
                </a:rPr>
                <a:t>R&amp;D</a:t>
              </a:r>
              <a:endParaRPr lang="ko-KR" altLang="en-US" sz="1400" dirty="0"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3316834" y="4482266"/>
              <a:ext cx="723275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ko-KR" altLang="en-US" sz="1400" dirty="0" err="1" smtClean="0">
                  <a:latin typeface="HY견고딕" pitchFamily="18" charset="-127"/>
                  <a:ea typeface="HY견고딕" pitchFamily="18" charset="-127"/>
                </a:rPr>
                <a:t>기술료</a:t>
              </a:r>
              <a:endParaRPr lang="ko-KR" altLang="en-US" sz="1400" dirty="0">
                <a:latin typeface="HY견고딕" pitchFamily="18" charset="-127"/>
                <a:ea typeface="HY견고딕" pitchFamily="18" charset="-127"/>
              </a:endParaRPr>
            </a:p>
          </p:txBody>
        </p:sp>
      </p:grpSp>
      <p:pic>
        <p:nvPicPr>
          <p:cNvPr id="23" name="Picture 7" descr="C:\Documents and Settings\cji13\바탕 화면\01\17.png"/>
          <p:cNvPicPr>
            <a:picLocks noChangeAspect="1" noChangeArrowheads="1"/>
          </p:cNvPicPr>
          <p:nvPr/>
        </p:nvPicPr>
        <p:blipFill>
          <a:blip r:embed="rId3" cstate="print"/>
          <a:srcRect l="4021" t="27491" r="94020" b="69485"/>
          <a:stretch>
            <a:fillRect/>
          </a:stretch>
        </p:blipFill>
        <p:spPr bwMode="auto">
          <a:xfrm>
            <a:off x="344458" y="6129555"/>
            <a:ext cx="179110" cy="202912"/>
          </a:xfrm>
          <a:prstGeom prst="rect">
            <a:avLst/>
          </a:prstGeom>
          <a:noFill/>
        </p:spPr>
      </p:pic>
      <p:sp>
        <p:nvSpPr>
          <p:cNvPr id="24" name="직사각형 23"/>
          <p:cNvSpPr/>
          <p:nvPr/>
        </p:nvSpPr>
        <p:spPr>
          <a:xfrm>
            <a:off x="472686" y="6061404"/>
            <a:ext cx="4015176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개방형 공공정보 활용 </a:t>
            </a:r>
            <a:r>
              <a:rPr lang="en-US" altLang="ko-KR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SW </a:t>
            </a:r>
            <a:r>
              <a:rPr lang="ko-KR" altLang="en-US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창업 붐 조성</a:t>
            </a:r>
            <a:endParaRPr lang="en-US" altLang="ko-KR" sz="1700" dirty="0" smtClean="0">
              <a:solidFill>
                <a:schemeClr val="tx1">
                  <a:lumMod val="75000"/>
                  <a:lumOff val="2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endParaRPr lang="en-US" altLang="ko-KR" sz="300" dirty="0" smtClean="0">
              <a:solidFill>
                <a:schemeClr val="tx1">
                  <a:lumMod val="75000"/>
                  <a:lumOff val="2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r>
              <a:rPr lang="en-US" altLang="ko-KR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 * </a:t>
            </a:r>
            <a:r>
              <a:rPr lang="ko-KR" alt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빅데이터</a:t>
            </a:r>
            <a:r>
              <a:rPr lang="ko-KR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 아카데미</a:t>
            </a:r>
            <a:r>
              <a:rPr lang="en-US" altLang="ko-KR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글로벌 창업지원센터</a:t>
            </a:r>
            <a:r>
              <a:rPr lang="en-US" altLang="ko-KR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등</a:t>
            </a:r>
            <a:endParaRPr lang="ko-KR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pic>
        <p:nvPicPr>
          <p:cNvPr id="25" name="Picture 6" descr="C:\Documents and Settings\cji13\바탕 화면\01\02.png"/>
          <p:cNvPicPr>
            <a:picLocks noChangeAspect="1" noChangeArrowheads="1"/>
          </p:cNvPicPr>
          <p:nvPr/>
        </p:nvPicPr>
        <p:blipFill>
          <a:blip r:embed="rId7" cstate="print"/>
          <a:srcRect l="3402" t="23643" r="83402" b="69072"/>
          <a:stretch>
            <a:fillRect/>
          </a:stretch>
        </p:blipFill>
        <p:spPr bwMode="auto">
          <a:xfrm>
            <a:off x="4799014" y="1903756"/>
            <a:ext cx="1206630" cy="499621"/>
          </a:xfrm>
          <a:prstGeom prst="rect">
            <a:avLst/>
          </a:prstGeom>
          <a:noFill/>
        </p:spPr>
      </p:pic>
      <p:sp>
        <p:nvSpPr>
          <p:cNvPr id="26" name="직사각형 25"/>
          <p:cNvSpPr/>
          <p:nvPr/>
        </p:nvSpPr>
        <p:spPr>
          <a:xfrm>
            <a:off x="4930349" y="1949526"/>
            <a:ext cx="1056701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7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스톡옵션</a:t>
            </a:r>
            <a:endParaRPr lang="ko-KR" altLang="en-US" sz="1700" dirty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  <p:pic>
        <p:nvPicPr>
          <p:cNvPr id="27" name="Picture 7" descr="C:\Documents and Settings\cji13\바탕 화면\01\17.png"/>
          <p:cNvPicPr>
            <a:picLocks noChangeAspect="1" noChangeArrowheads="1"/>
          </p:cNvPicPr>
          <p:nvPr/>
        </p:nvPicPr>
        <p:blipFill>
          <a:blip r:embed="rId3" cstate="print"/>
          <a:srcRect l="4021" t="27491" r="94020" b="69485"/>
          <a:stretch>
            <a:fillRect/>
          </a:stretch>
        </p:blipFill>
        <p:spPr bwMode="auto">
          <a:xfrm>
            <a:off x="4786314" y="2469123"/>
            <a:ext cx="179110" cy="202912"/>
          </a:xfrm>
          <a:prstGeom prst="rect">
            <a:avLst/>
          </a:prstGeom>
          <a:noFill/>
        </p:spPr>
      </p:pic>
      <p:sp>
        <p:nvSpPr>
          <p:cNvPr id="28" name="직사각형 27"/>
          <p:cNvSpPr/>
          <p:nvPr/>
        </p:nvSpPr>
        <p:spPr>
          <a:xfrm>
            <a:off x="4914542" y="2418323"/>
            <a:ext cx="3943738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부여대상 </a:t>
            </a:r>
            <a:r>
              <a:rPr lang="en-US" altLang="ko-KR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17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피인수기업</a:t>
            </a:r>
            <a:r>
              <a:rPr lang="ko-KR" altLang="en-US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 임직원 포함</a:t>
            </a:r>
            <a:endParaRPr lang="en-US" altLang="ko-KR" sz="1700" dirty="0" smtClean="0">
              <a:solidFill>
                <a:schemeClr val="tx1">
                  <a:lumMod val="75000"/>
                  <a:lumOff val="25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pic>
        <p:nvPicPr>
          <p:cNvPr id="29" name="Picture 7" descr="C:\Documents and Settings\cji13\바탕 화면\01\17.png"/>
          <p:cNvPicPr>
            <a:picLocks noChangeAspect="1" noChangeArrowheads="1"/>
          </p:cNvPicPr>
          <p:nvPr/>
        </p:nvPicPr>
        <p:blipFill>
          <a:blip r:embed="rId3" cstate="print"/>
          <a:srcRect l="4021" t="27491" r="94020" b="69485"/>
          <a:stretch>
            <a:fillRect/>
          </a:stretch>
        </p:blipFill>
        <p:spPr bwMode="auto">
          <a:xfrm>
            <a:off x="4811714" y="2928843"/>
            <a:ext cx="179110" cy="202912"/>
          </a:xfrm>
          <a:prstGeom prst="rect">
            <a:avLst/>
          </a:prstGeom>
          <a:noFill/>
        </p:spPr>
      </p:pic>
      <p:sp>
        <p:nvSpPr>
          <p:cNvPr id="30" name="직사각형 29"/>
          <p:cNvSpPr/>
          <p:nvPr/>
        </p:nvSpPr>
        <p:spPr>
          <a:xfrm>
            <a:off x="4939942" y="2878043"/>
            <a:ext cx="3918338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소득세 </a:t>
            </a:r>
            <a:r>
              <a:rPr lang="en-US" altLang="ko-KR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: (</a:t>
            </a:r>
            <a:r>
              <a:rPr lang="ko-KR" altLang="en-US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현행</a:t>
            </a:r>
            <a:r>
              <a:rPr lang="en-US" altLang="ko-KR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) </a:t>
            </a:r>
            <a:r>
              <a:rPr lang="ko-KR" altLang="en-US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스톡옵션 행사 시 </a:t>
            </a:r>
            <a:r>
              <a:rPr lang="en-US" altLang="ko-KR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-&gt; </a:t>
            </a:r>
          </a:p>
          <a:p>
            <a:r>
              <a:rPr lang="en-US" altLang="ko-KR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            (</a:t>
            </a:r>
            <a:r>
              <a:rPr lang="ko-KR" altLang="en-US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개선</a:t>
            </a:r>
            <a:r>
              <a:rPr lang="en-US" altLang="ko-KR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) 3</a:t>
            </a:r>
            <a:r>
              <a:rPr lang="ko-KR" altLang="en-US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년간 분할 허용</a:t>
            </a:r>
            <a:endParaRPr lang="ko-KR" altLang="en-US" sz="1700" dirty="0">
              <a:solidFill>
                <a:schemeClr val="tx1">
                  <a:lumMod val="75000"/>
                  <a:lumOff val="25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pic>
        <p:nvPicPr>
          <p:cNvPr id="31" name="Picture 6" descr="C:\Documents and Settings\cji13\바탕 화면\01\02.png"/>
          <p:cNvPicPr>
            <a:picLocks noChangeAspect="1" noChangeArrowheads="1"/>
          </p:cNvPicPr>
          <p:nvPr/>
        </p:nvPicPr>
        <p:blipFill>
          <a:blip r:embed="rId7" cstate="print"/>
          <a:srcRect l="3402" t="23643" r="83402" b="69072"/>
          <a:stretch>
            <a:fillRect/>
          </a:stretch>
        </p:blipFill>
        <p:spPr bwMode="auto">
          <a:xfrm>
            <a:off x="4799014" y="3663861"/>
            <a:ext cx="1206630" cy="499621"/>
          </a:xfrm>
          <a:prstGeom prst="rect">
            <a:avLst/>
          </a:prstGeom>
          <a:noFill/>
        </p:spPr>
      </p:pic>
      <p:sp>
        <p:nvSpPr>
          <p:cNvPr id="32" name="직사각형 31"/>
          <p:cNvSpPr/>
          <p:nvPr/>
        </p:nvSpPr>
        <p:spPr>
          <a:xfrm>
            <a:off x="4916973" y="3722154"/>
            <a:ext cx="1056701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7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해외인력</a:t>
            </a:r>
            <a:endParaRPr lang="ko-KR" altLang="en-US" sz="1700" dirty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  <p:pic>
        <p:nvPicPr>
          <p:cNvPr id="33" name="Picture 7" descr="C:\Documents and Settings\cji13\바탕 화면\01\17.png"/>
          <p:cNvPicPr>
            <a:picLocks noChangeAspect="1" noChangeArrowheads="1"/>
          </p:cNvPicPr>
          <p:nvPr/>
        </p:nvPicPr>
        <p:blipFill>
          <a:blip r:embed="rId3" cstate="print"/>
          <a:srcRect l="4021" t="27491" r="94020" b="69485"/>
          <a:stretch>
            <a:fillRect/>
          </a:stretch>
        </p:blipFill>
        <p:spPr bwMode="auto">
          <a:xfrm>
            <a:off x="4799014" y="4241057"/>
            <a:ext cx="179110" cy="202912"/>
          </a:xfrm>
          <a:prstGeom prst="rect">
            <a:avLst/>
          </a:prstGeom>
          <a:noFill/>
        </p:spPr>
      </p:pic>
      <p:sp>
        <p:nvSpPr>
          <p:cNvPr id="34" name="직사각형 33"/>
          <p:cNvSpPr/>
          <p:nvPr/>
        </p:nvSpPr>
        <p:spPr>
          <a:xfrm>
            <a:off x="4927242" y="4222665"/>
            <a:ext cx="3800862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가칭</a:t>
            </a:r>
            <a:r>
              <a:rPr lang="en-US" altLang="ko-KR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) </a:t>
            </a:r>
            <a:r>
              <a:rPr lang="ko-KR" altLang="en-US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창업비자 도입</a:t>
            </a:r>
            <a:endParaRPr lang="en-US" altLang="ko-KR" sz="1700" dirty="0" smtClean="0">
              <a:solidFill>
                <a:schemeClr val="tx1">
                  <a:lumMod val="75000"/>
                  <a:lumOff val="25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pic>
        <p:nvPicPr>
          <p:cNvPr id="35" name="Picture 6" descr="C:\Documents and Settings\cji13\바탕 화면\01\02.png"/>
          <p:cNvPicPr>
            <a:picLocks noChangeAspect="1" noChangeArrowheads="1"/>
          </p:cNvPicPr>
          <p:nvPr/>
        </p:nvPicPr>
        <p:blipFill>
          <a:blip r:embed="rId7" cstate="print"/>
          <a:srcRect l="3402" t="23643" r="83402" b="69072"/>
          <a:stretch>
            <a:fillRect/>
          </a:stretch>
        </p:blipFill>
        <p:spPr bwMode="auto">
          <a:xfrm>
            <a:off x="4786314" y="5008483"/>
            <a:ext cx="1571636" cy="499621"/>
          </a:xfrm>
          <a:prstGeom prst="rect">
            <a:avLst/>
          </a:prstGeom>
          <a:noFill/>
        </p:spPr>
      </p:pic>
      <p:sp>
        <p:nvSpPr>
          <p:cNvPr id="36" name="직사각형 35"/>
          <p:cNvSpPr/>
          <p:nvPr/>
        </p:nvSpPr>
        <p:spPr>
          <a:xfrm>
            <a:off x="4892249" y="5066953"/>
            <a:ext cx="1332417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7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대학∙</a:t>
            </a:r>
            <a:r>
              <a:rPr lang="ko-KR" altLang="en-US" sz="1700" dirty="0" err="1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출연연</a:t>
            </a:r>
            <a:endParaRPr lang="ko-KR" altLang="en-US" sz="1700" dirty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  <p:pic>
        <p:nvPicPr>
          <p:cNvPr id="37" name="Picture 7" descr="C:\Documents and Settings\cji13\바탕 화면\01\17.png"/>
          <p:cNvPicPr>
            <a:picLocks noChangeAspect="1" noChangeArrowheads="1"/>
          </p:cNvPicPr>
          <p:nvPr/>
        </p:nvPicPr>
        <p:blipFill>
          <a:blip r:embed="rId3" cstate="print"/>
          <a:srcRect l="4021" t="27491" r="94020" b="69485"/>
          <a:stretch>
            <a:fillRect/>
          </a:stretch>
        </p:blipFill>
        <p:spPr bwMode="auto">
          <a:xfrm>
            <a:off x="4786314" y="5754615"/>
            <a:ext cx="179110" cy="202912"/>
          </a:xfrm>
          <a:prstGeom prst="rect">
            <a:avLst/>
          </a:prstGeom>
          <a:noFill/>
        </p:spPr>
      </p:pic>
      <p:sp>
        <p:nvSpPr>
          <p:cNvPr id="38" name="직사각형 37"/>
          <p:cNvSpPr/>
          <p:nvPr/>
        </p:nvSpPr>
        <p:spPr>
          <a:xfrm>
            <a:off x="4914542" y="5736223"/>
            <a:ext cx="3943738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창업친화도</a:t>
            </a:r>
            <a:r>
              <a:rPr lang="en-US" altLang="ko-KR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지표 도입</a:t>
            </a:r>
            <a:endParaRPr lang="en-US" altLang="ko-KR" sz="1700" dirty="0" smtClean="0">
              <a:solidFill>
                <a:schemeClr val="tx1">
                  <a:lumMod val="75000"/>
                  <a:lumOff val="25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pic>
        <p:nvPicPr>
          <p:cNvPr id="39" name="Picture 7" descr="C:\Documents and Settings\cji13\바탕 화면\01\17.png"/>
          <p:cNvPicPr>
            <a:picLocks noChangeAspect="1" noChangeArrowheads="1"/>
          </p:cNvPicPr>
          <p:nvPr/>
        </p:nvPicPr>
        <p:blipFill>
          <a:blip r:embed="rId3" cstate="print"/>
          <a:srcRect l="4021" t="27491" r="94020" b="69485"/>
          <a:stretch>
            <a:fillRect/>
          </a:stretch>
        </p:blipFill>
        <p:spPr bwMode="auto">
          <a:xfrm>
            <a:off x="4702176" y="6264493"/>
            <a:ext cx="179110" cy="202912"/>
          </a:xfrm>
          <a:prstGeom prst="rect">
            <a:avLst/>
          </a:prstGeom>
          <a:noFill/>
        </p:spPr>
      </p:pic>
      <p:sp>
        <p:nvSpPr>
          <p:cNvPr id="40" name="직사각형 39"/>
          <p:cNvSpPr/>
          <p:nvPr/>
        </p:nvSpPr>
        <p:spPr>
          <a:xfrm>
            <a:off x="4914542" y="6199775"/>
            <a:ext cx="4229458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창업 관련 교수∙연구원의 </a:t>
            </a:r>
            <a:r>
              <a:rPr lang="ko-KR" altLang="en-US" sz="17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휴</a:t>
            </a:r>
            <a:r>
              <a:rPr lang="ko-KR" altLang="en-US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∙겸직 확대</a:t>
            </a:r>
            <a:endParaRPr lang="en-US" altLang="ko-KR" sz="1700" dirty="0" smtClean="0">
              <a:solidFill>
                <a:schemeClr val="tx1">
                  <a:lumMod val="75000"/>
                  <a:lumOff val="25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pic>
        <p:nvPicPr>
          <p:cNvPr id="41" name="Picture 5" descr="C:\Documents and Settings\cji13\바탕 화면\01\16.png"/>
          <p:cNvPicPr>
            <a:picLocks noChangeAspect="1" noChangeArrowheads="1"/>
          </p:cNvPicPr>
          <p:nvPr/>
        </p:nvPicPr>
        <p:blipFill>
          <a:blip r:embed="rId8" cstate="print"/>
          <a:srcRect l="67526" t="21581" r="4124" b="41031"/>
          <a:stretch>
            <a:fillRect/>
          </a:stretch>
        </p:blipFill>
        <p:spPr bwMode="auto">
          <a:xfrm>
            <a:off x="920724" y="1990025"/>
            <a:ext cx="2643206" cy="1974903"/>
          </a:xfrm>
          <a:prstGeom prst="rect">
            <a:avLst/>
          </a:prstGeom>
          <a:noFill/>
        </p:spPr>
      </p:pic>
      <p:sp>
        <p:nvSpPr>
          <p:cNvPr id="42" name="직사각형 41"/>
          <p:cNvSpPr/>
          <p:nvPr/>
        </p:nvSpPr>
        <p:spPr>
          <a:xfrm>
            <a:off x="1193776" y="3097119"/>
            <a:ext cx="119387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0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sz="10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대중투표</a:t>
            </a:r>
            <a:r>
              <a:rPr lang="en-US" altLang="ko-KR" sz="10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,</a:t>
            </a:r>
          </a:p>
          <a:p>
            <a:pPr algn="ctr"/>
            <a:r>
              <a:rPr lang="en-US" altLang="ko-KR" sz="10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    </a:t>
            </a:r>
            <a:r>
              <a:rPr lang="ko-KR" altLang="en-US" sz="10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전문가심사</a:t>
            </a:r>
            <a:r>
              <a:rPr lang="en-US" altLang="ko-KR" sz="10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)</a:t>
            </a:r>
            <a:endParaRPr lang="ko-KR" altLang="en-US" sz="1000" dirty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43" name="직사각형 42"/>
          <p:cNvSpPr/>
          <p:nvPr/>
        </p:nvSpPr>
        <p:spPr>
          <a:xfrm>
            <a:off x="1325975" y="2928843"/>
            <a:ext cx="97096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1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HY견고딕" pitchFamily="18" charset="-127"/>
                <a:ea typeface="HY견고딕" pitchFamily="18" charset="-127"/>
              </a:rPr>
              <a:t>사업화 검증 </a:t>
            </a:r>
            <a:endParaRPr lang="ko-KR" altLang="en-US" sz="1100" b="1" dirty="0">
              <a:solidFill>
                <a:schemeClr val="tx1">
                  <a:lumMod val="95000"/>
                  <a:lumOff val="5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44" name="직사각형 43"/>
          <p:cNvSpPr/>
          <p:nvPr/>
        </p:nvSpPr>
        <p:spPr>
          <a:xfrm>
            <a:off x="2073742" y="2403377"/>
            <a:ext cx="86788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0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sz="10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전국민</a:t>
            </a:r>
            <a:r>
              <a:rPr lang="en-US" altLang="ko-KR" sz="10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)</a:t>
            </a:r>
            <a:endParaRPr lang="ko-KR" altLang="en-US" sz="1000" dirty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45" name="직사각형 44"/>
          <p:cNvSpPr/>
          <p:nvPr/>
        </p:nvSpPr>
        <p:spPr>
          <a:xfrm>
            <a:off x="2137586" y="2227163"/>
            <a:ext cx="72991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1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HY견고딕" pitchFamily="18" charset="-127"/>
                <a:ea typeface="HY견고딕" pitchFamily="18" charset="-127"/>
              </a:rPr>
              <a:t>아이디어</a:t>
            </a:r>
          </a:p>
        </p:txBody>
      </p:sp>
      <p:sp>
        <p:nvSpPr>
          <p:cNvPr id="46" name="직사각형 45"/>
          <p:cNvSpPr/>
          <p:nvPr/>
        </p:nvSpPr>
        <p:spPr>
          <a:xfrm>
            <a:off x="2428860" y="3293971"/>
            <a:ext cx="108219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0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sz="10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시제품 제작</a:t>
            </a:r>
            <a:r>
              <a:rPr lang="en-US" altLang="ko-KR" sz="10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,</a:t>
            </a:r>
          </a:p>
          <a:p>
            <a:pPr algn="ctr"/>
            <a:r>
              <a:rPr lang="ko-KR" altLang="en-US" sz="10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창업자 연계</a:t>
            </a:r>
            <a:r>
              <a:rPr lang="en-US" altLang="ko-KR" sz="10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)</a:t>
            </a:r>
            <a:endParaRPr lang="ko-KR" altLang="en-US" sz="1000" dirty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47" name="직사각형 46"/>
          <p:cNvSpPr/>
          <p:nvPr/>
        </p:nvSpPr>
        <p:spPr>
          <a:xfrm>
            <a:off x="2510308" y="3143157"/>
            <a:ext cx="93932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1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HY견고딕" pitchFamily="18" charset="-127"/>
                <a:ea typeface="HY견고딕" pitchFamily="18" charset="-127"/>
              </a:rPr>
              <a:t>사업화 지원</a:t>
            </a:r>
          </a:p>
        </p:txBody>
      </p:sp>
      <p:sp>
        <p:nvSpPr>
          <p:cNvPr id="48" name="직사각형 47"/>
          <p:cNvSpPr/>
          <p:nvPr/>
        </p:nvSpPr>
        <p:spPr>
          <a:xfrm>
            <a:off x="472686" y="1781073"/>
            <a:ext cx="3488304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무한상상 국민창업 프로젝트 추</a:t>
            </a:r>
            <a:r>
              <a:rPr lang="ko-KR" altLang="en-US" sz="1700" dirty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진</a:t>
            </a:r>
          </a:p>
        </p:txBody>
      </p:sp>
      <p:sp>
        <p:nvSpPr>
          <p:cNvPr id="50" name="직사각형 49"/>
          <p:cNvSpPr/>
          <p:nvPr/>
        </p:nvSpPr>
        <p:spPr>
          <a:xfrm>
            <a:off x="214282" y="742874"/>
            <a:ext cx="342902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000" b="1" dirty="0" smtClean="0">
                <a:latin typeface="HY견고딕" pitchFamily="18" charset="-127"/>
                <a:ea typeface="HY견고딕" pitchFamily="18" charset="-127"/>
              </a:rPr>
              <a:t>4. </a:t>
            </a:r>
            <a:r>
              <a:rPr lang="ko-KR" altLang="en-US" sz="2000" b="1" dirty="0" smtClean="0">
                <a:latin typeface="HY견고딕" pitchFamily="18" charset="-127"/>
                <a:ea typeface="HY견고딕" pitchFamily="18" charset="-127"/>
              </a:rPr>
              <a:t>벤처창업 인프라 확충</a:t>
            </a:r>
            <a:endParaRPr lang="ko-KR" altLang="en-US" sz="2000" b="1" dirty="0">
              <a:latin typeface="HY견고딕" pitchFamily="18" charset="-127"/>
              <a:ea typeface="HY견고딕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C:\Documents and Settings\cji13\바탕 화면\01\06.png"/>
          <p:cNvPicPr>
            <a:picLocks noChangeAspect="1" noChangeArrowheads="1"/>
          </p:cNvPicPr>
          <p:nvPr/>
        </p:nvPicPr>
        <p:blipFill>
          <a:blip r:embed="rId2" cstate="print"/>
          <a:srcRect l="2062" t="46048" r="2062" b="23986"/>
          <a:stretch>
            <a:fillRect/>
          </a:stretch>
        </p:blipFill>
        <p:spPr bwMode="auto">
          <a:xfrm>
            <a:off x="142844" y="3247810"/>
            <a:ext cx="8766928" cy="1285884"/>
          </a:xfrm>
          <a:prstGeom prst="rect">
            <a:avLst/>
          </a:prstGeom>
          <a:noFill/>
        </p:spPr>
      </p:pic>
      <p:sp>
        <p:nvSpPr>
          <p:cNvPr id="9" name="직사각형 8"/>
          <p:cNvSpPr/>
          <p:nvPr/>
        </p:nvSpPr>
        <p:spPr>
          <a:xfrm>
            <a:off x="1740226" y="3890752"/>
            <a:ext cx="3643338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전문 컨설팅 및 자금 연계 지원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pic>
        <p:nvPicPr>
          <p:cNvPr id="10" name="Picture 2" descr="C:\Documents and Settings\cji13\바탕 화면\01\06.png"/>
          <p:cNvPicPr>
            <a:picLocks noChangeAspect="1" noChangeArrowheads="1"/>
          </p:cNvPicPr>
          <p:nvPr/>
        </p:nvPicPr>
        <p:blipFill>
          <a:blip r:embed="rId2" cstate="print"/>
          <a:srcRect l="2062" t="13058" r="1753" b="54365"/>
          <a:stretch>
            <a:fillRect/>
          </a:stretch>
        </p:blipFill>
        <p:spPr bwMode="auto">
          <a:xfrm>
            <a:off x="142844" y="1214422"/>
            <a:ext cx="8795208" cy="2033388"/>
          </a:xfrm>
          <a:prstGeom prst="rect">
            <a:avLst/>
          </a:prstGeom>
          <a:noFill/>
        </p:spPr>
      </p:pic>
      <p:pic>
        <p:nvPicPr>
          <p:cNvPr id="11" name="Picture 16" descr="C:\Documents and Settings\cji13\바탕 화면\01\10.png"/>
          <p:cNvPicPr>
            <a:picLocks noChangeAspect="1" noChangeArrowheads="1"/>
          </p:cNvPicPr>
          <p:nvPr/>
        </p:nvPicPr>
        <p:blipFill>
          <a:blip r:embed="rId3" cstate="print"/>
          <a:srcRect l="18041" t="18007" r="78866" b="78557"/>
          <a:stretch>
            <a:fillRect/>
          </a:stretch>
        </p:blipFill>
        <p:spPr bwMode="auto">
          <a:xfrm>
            <a:off x="1557467" y="1432497"/>
            <a:ext cx="282804" cy="235670"/>
          </a:xfrm>
          <a:prstGeom prst="rect">
            <a:avLst/>
          </a:prstGeom>
          <a:noFill/>
        </p:spPr>
      </p:pic>
      <p:pic>
        <p:nvPicPr>
          <p:cNvPr id="12" name="Picture 17" descr="C:\Documents and Settings\cji13\바탕 화면\01\10.png"/>
          <p:cNvPicPr>
            <a:picLocks noChangeAspect="1" noChangeArrowheads="1"/>
          </p:cNvPicPr>
          <p:nvPr/>
        </p:nvPicPr>
        <p:blipFill>
          <a:blip r:embed="rId3" cstate="print"/>
          <a:srcRect l="17835" t="27491" r="79691" b="69347"/>
          <a:stretch>
            <a:fillRect/>
          </a:stretch>
        </p:blipFill>
        <p:spPr bwMode="auto">
          <a:xfrm>
            <a:off x="1525913" y="2161038"/>
            <a:ext cx="226243" cy="216816"/>
          </a:xfrm>
          <a:prstGeom prst="rect">
            <a:avLst/>
          </a:prstGeom>
          <a:noFill/>
        </p:spPr>
      </p:pic>
      <p:pic>
        <p:nvPicPr>
          <p:cNvPr id="13" name="Picture 18" descr="C:\Documents and Settings\cji13\바탕 화면\01\10.png"/>
          <p:cNvPicPr>
            <a:picLocks noChangeAspect="1" noChangeArrowheads="1"/>
          </p:cNvPicPr>
          <p:nvPr/>
        </p:nvPicPr>
        <p:blipFill>
          <a:blip r:embed="rId3" cstate="print"/>
          <a:srcRect l="17938" t="36838" r="79588" b="60000"/>
          <a:stretch>
            <a:fillRect/>
          </a:stretch>
        </p:blipFill>
        <p:spPr bwMode="auto">
          <a:xfrm>
            <a:off x="1548040" y="2640466"/>
            <a:ext cx="226243" cy="216816"/>
          </a:xfrm>
          <a:prstGeom prst="rect">
            <a:avLst/>
          </a:prstGeom>
          <a:noFill/>
        </p:spPr>
      </p:pic>
      <p:pic>
        <p:nvPicPr>
          <p:cNvPr id="14" name="Picture 19" descr="C:\Documents and Settings\cji13\바탕 화면\01\10.png"/>
          <p:cNvPicPr>
            <a:picLocks noChangeAspect="1" noChangeArrowheads="1"/>
          </p:cNvPicPr>
          <p:nvPr/>
        </p:nvPicPr>
        <p:blipFill>
          <a:blip r:embed="rId3" cstate="print"/>
          <a:srcRect l="17526" t="51546" r="79897" b="45292"/>
          <a:stretch>
            <a:fillRect/>
          </a:stretch>
        </p:blipFill>
        <p:spPr bwMode="auto">
          <a:xfrm>
            <a:off x="1525912" y="3447089"/>
            <a:ext cx="235670" cy="216816"/>
          </a:xfrm>
          <a:prstGeom prst="rect">
            <a:avLst/>
          </a:prstGeom>
          <a:noFill/>
        </p:spPr>
      </p:pic>
      <p:pic>
        <p:nvPicPr>
          <p:cNvPr id="15" name="Picture 20" descr="C:\Documents and Settings\cji13\바탕 화면\01\10.png"/>
          <p:cNvPicPr>
            <a:picLocks noChangeAspect="1" noChangeArrowheads="1"/>
          </p:cNvPicPr>
          <p:nvPr/>
        </p:nvPicPr>
        <p:blipFill>
          <a:blip r:embed="rId3" cstate="print"/>
          <a:srcRect l="18351" t="57595" r="79381" b="39381"/>
          <a:stretch>
            <a:fillRect/>
          </a:stretch>
        </p:blipFill>
        <p:spPr bwMode="auto">
          <a:xfrm>
            <a:off x="1601326" y="4011905"/>
            <a:ext cx="207390" cy="207390"/>
          </a:xfrm>
          <a:prstGeom prst="rect">
            <a:avLst/>
          </a:prstGeom>
          <a:noFill/>
        </p:spPr>
      </p:pic>
      <p:sp>
        <p:nvSpPr>
          <p:cNvPr id="16" name="직사각형 15"/>
          <p:cNvSpPr/>
          <p:nvPr/>
        </p:nvSpPr>
        <p:spPr>
          <a:xfrm>
            <a:off x="240028" y="1887099"/>
            <a:ext cx="118494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기술보호 </a:t>
            </a:r>
            <a:endParaRPr lang="en-US" altLang="ko-KR" dirty="0" smtClean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  <a:p>
            <a:pPr algn="ctr"/>
            <a:r>
              <a:rPr lang="ko-KR" altLang="en-US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강화</a:t>
            </a:r>
          </a:p>
        </p:txBody>
      </p:sp>
      <p:sp>
        <p:nvSpPr>
          <p:cNvPr id="17" name="직사각형 16"/>
          <p:cNvSpPr/>
          <p:nvPr/>
        </p:nvSpPr>
        <p:spPr>
          <a:xfrm>
            <a:off x="265428" y="3352586"/>
            <a:ext cx="1074333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6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M&amp;A∙</a:t>
            </a:r>
          </a:p>
          <a:p>
            <a:pPr algn="ctr"/>
            <a:r>
              <a:rPr lang="ko-KR" altLang="en-US" sz="16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기술 평가</a:t>
            </a:r>
            <a:endParaRPr lang="en-US" altLang="ko-KR" sz="1600" dirty="0" smtClean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  <a:p>
            <a:pPr algn="ctr"/>
            <a:r>
              <a:rPr lang="ko-KR" altLang="en-US" sz="16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관련 정보</a:t>
            </a:r>
            <a:endParaRPr lang="en-US" altLang="ko-KR" sz="1600" dirty="0" smtClean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  <a:p>
            <a:pPr algn="ctr"/>
            <a:r>
              <a:rPr lang="ko-KR" altLang="en-US" sz="16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유통 확대</a:t>
            </a:r>
            <a:endParaRPr lang="ko-KR" altLang="en-US" sz="1600" dirty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1730771" y="1390422"/>
            <a:ext cx="7224693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기술자료 임치금고 확충</a:t>
            </a:r>
            <a:r>
              <a:rPr lang="en-US" altLang="ko-KR" sz="14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(</a:t>
            </a:r>
            <a:r>
              <a:rPr lang="en-US" altLang="ko-KR" sz="14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HY견고딕" pitchFamily="18" charset="-127"/>
              </a:rPr>
              <a:t>’</a:t>
            </a:r>
            <a:r>
              <a:rPr lang="en-US" altLang="ko-KR" sz="14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13. 7</a:t>
            </a:r>
            <a:r>
              <a:rPr lang="ko-KR" altLang="en-US" sz="1400" spc="-15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천개</a:t>
            </a:r>
            <a:r>
              <a:rPr lang="ko-KR" altLang="en-US" sz="14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  ⇒ </a:t>
            </a:r>
            <a:r>
              <a:rPr lang="en-US" altLang="ko-KR" sz="14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HY견고딕" pitchFamily="18" charset="-127"/>
              </a:rPr>
              <a:t>’</a:t>
            </a:r>
            <a:r>
              <a:rPr lang="en-US" altLang="ko-KR" sz="14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17. 19</a:t>
            </a:r>
            <a:r>
              <a:rPr lang="ko-KR" altLang="en-US" sz="1400" spc="-15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천개</a:t>
            </a:r>
            <a:r>
              <a:rPr lang="en-US" altLang="ko-KR" sz="14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)</a:t>
            </a:r>
            <a:r>
              <a:rPr lang="ko-KR" altLang="en-US" sz="14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및</a:t>
            </a:r>
            <a:endParaRPr lang="en-US" altLang="ko-KR" sz="1700" dirty="0" smtClean="0">
              <a:solidFill>
                <a:schemeClr val="tx1">
                  <a:lumMod val="75000"/>
                  <a:lumOff val="2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r>
              <a:rPr lang="ko-KR" altLang="en-US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임치대상 확대</a:t>
            </a:r>
            <a:r>
              <a:rPr lang="en-US" altLang="ko-KR" sz="14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sz="14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노하우 설명 영상물 등 포함</a:t>
            </a:r>
            <a:r>
              <a:rPr lang="en-US" altLang="ko-KR" sz="14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)</a:t>
            </a:r>
            <a:endParaRPr lang="ko-KR" altLang="en-US" sz="1400" spc="-150" dirty="0">
              <a:solidFill>
                <a:schemeClr val="tx1">
                  <a:lumMod val="75000"/>
                  <a:lumOff val="25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1730772" y="2082777"/>
            <a:ext cx="6010246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지식재산권 펀드 확대</a:t>
            </a:r>
            <a:r>
              <a:rPr lang="en-US" altLang="ko-KR" sz="14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(</a:t>
            </a:r>
            <a:r>
              <a:rPr lang="en-US" altLang="ko-KR" sz="14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HY견고딕" pitchFamily="18" charset="-127"/>
              </a:rPr>
              <a:t>’</a:t>
            </a:r>
            <a:r>
              <a:rPr lang="en-US" altLang="ko-KR" sz="14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12. 1,000</a:t>
            </a:r>
            <a:r>
              <a:rPr lang="ko-KR" altLang="en-US" sz="14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억  ⇒ </a:t>
            </a:r>
            <a:r>
              <a:rPr lang="en-US" altLang="ko-KR" sz="14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HY견고딕" pitchFamily="18" charset="-127"/>
              </a:rPr>
              <a:t>’</a:t>
            </a:r>
            <a:r>
              <a:rPr lang="en-US" altLang="ko-KR" sz="14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13. 2,000</a:t>
            </a:r>
            <a:r>
              <a:rPr lang="ko-KR" altLang="en-US" sz="14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억</a:t>
            </a:r>
            <a:r>
              <a:rPr lang="en-US" altLang="ko-KR" sz="14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)</a:t>
            </a:r>
            <a:r>
              <a:rPr lang="ko-KR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endParaRPr lang="ko-KR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1730772" y="2549807"/>
            <a:ext cx="4367172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기술자료 유용행위 제재 강화</a:t>
            </a:r>
            <a:r>
              <a:rPr lang="en-US" altLang="ko-KR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고발</a:t>
            </a:r>
            <a:r>
              <a:rPr lang="en-US" altLang="ko-KR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과징금</a:t>
            </a:r>
            <a:r>
              <a:rPr lang="en-US" altLang="ko-KR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)</a:t>
            </a:r>
            <a:endParaRPr lang="ko-KR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1759051" y="3398624"/>
            <a:ext cx="3338761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M&amp;A </a:t>
            </a:r>
            <a:r>
              <a:rPr lang="ko-KR" altLang="en-US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거래 정보망 기능 강화</a:t>
            </a:r>
            <a:endParaRPr lang="ko-KR" altLang="en-US" sz="1700" dirty="0">
              <a:solidFill>
                <a:schemeClr val="tx1">
                  <a:lumMod val="75000"/>
                  <a:lumOff val="25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pic>
        <p:nvPicPr>
          <p:cNvPr id="22" name="Picture 4" descr="C:\Documents and Settings\cji13\바탕 화면\01\06.png"/>
          <p:cNvPicPr>
            <a:picLocks noChangeAspect="1" noChangeArrowheads="1"/>
          </p:cNvPicPr>
          <p:nvPr/>
        </p:nvPicPr>
        <p:blipFill>
          <a:blip r:embed="rId2" cstate="print"/>
          <a:srcRect l="2062" t="75601"/>
          <a:stretch>
            <a:fillRect/>
          </a:stretch>
        </p:blipFill>
        <p:spPr bwMode="auto">
          <a:xfrm>
            <a:off x="142844" y="4429132"/>
            <a:ext cx="8955464" cy="2643182"/>
          </a:xfrm>
          <a:prstGeom prst="rect">
            <a:avLst/>
          </a:prstGeom>
          <a:noFill/>
        </p:spPr>
      </p:pic>
      <p:pic>
        <p:nvPicPr>
          <p:cNvPr id="23" name="Picture 14" descr="C:\Documents and Settings\cji13\바탕 화면\01\08.png"/>
          <p:cNvPicPr>
            <a:picLocks noChangeAspect="1" noChangeArrowheads="1"/>
          </p:cNvPicPr>
          <p:nvPr/>
        </p:nvPicPr>
        <p:blipFill>
          <a:blip r:embed="rId4" cstate="print"/>
          <a:srcRect l="62990" t="76014" r="2062" b="3780"/>
          <a:stretch>
            <a:fillRect/>
          </a:stretch>
        </p:blipFill>
        <p:spPr bwMode="auto">
          <a:xfrm>
            <a:off x="5824892" y="1693636"/>
            <a:ext cx="3052811" cy="1171426"/>
          </a:xfrm>
          <a:prstGeom prst="rect">
            <a:avLst/>
          </a:prstGeom>
          <a:noFill/>
        </p:spPr>
      </p:pic>
      <p:pic>
        <p:nvPicPr>
          <p:cNvPr id="24" name="Picture 21" descr="C:\Documents and Settings\cji13\바탕 화면\01\10.png"/>
          <p:cNvPicPr>
            <a:picLocks noChangeAspect="1" noChangeArrowheads="1"/>
          </p:cNvPicPr>
          <p:nvPr/>
        </p:nvPicPr>
        <p:blipFill>
          <a:blip r:embed="rId3" cstate="print"/>
          <a:srcRect l="17629" t="81787" r="80000" b="14089"/>
          <a:stretch>
            <a:fillRect/>
          </a:stretch>
        </p:blipFill>
        <p:spPr bwMode="auto">
          <a:xfrm>
            <a:off x="1566292" y="4714884"/>
            <a:ext cx="216816" cy="282805"/>
          </a:xfrm>
          <a:prstGeom prst="rect">
            <a:avLst/>
          </a:prstGeom>
          <a:noFill/>
        </p:spPr>
      </p:pic>
      <p:pic>
        <p:nvPicPr>
          <p:cNvPr id="25" name="Picture 23" descr="C:\Documents and Settings\cji13\바탕 화면\01\10.png"/>
          <p:cNvPicPr>
            <a:picLocks noChangeAspect="1" noChangeArrowheads="1"/>
          </p:cNvPicPr>
          <p:nvPr/>
        </p:nvPicPr>
        <p:blipFill>
          <a:blip r:embed="rId3" cstate="print"/>
          <a:srcRect l="18144" t="88110" r="79691" b="8866"/>
          <a:stretch>
            <a:fillRect/>
          </a:stretch>
        </p:blipFill>
        <p:spPr bwMode="auto">
          <a:xfrm>
            <a:off x="1613426" y="5247275"/>
            <a:ext cx="197962" cy="207390"/>
          </a:xfrm>
          <a:prstGeom prst="rect">
            <a:avLst/>
          </a:prstGeom>
          <a:noFill/>
        </p:spPr>
      </p:pic>
      <p:sp>
        <p:nvSpPr>
          <p:cNvPr id="26" name="직사각형 25"/>
          <p:cNvSpPr/>
          <p:nvPr/>
        </p:nvSpPr>
        <p:spPr>
          <a:xfrm>
            <a:off x="277835" y="5429264"/>
            <a:ext cx="118494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재도전 </a:t>
            </a:r>
            <a:endParaRPr lang="en-US" altLang="ko-KR" dirty="0" smtClean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  <a:p>
            <a:pPr algn="ctr"/>
            <a:r>
              <a:rPr lang="ko-KR" altLang="en-US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환경 개선</a:t>
            </a:r>
            <a:endParaRPr lang="ko-KR" altLang="en-US" dirty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27" name="직사각형 26"/>
          <p:cNvSpPr/>
          <p:nvPr/>
        </p:nvSpPr>
        <p:spPr>
          <a:xfrm>
            <a:off x="1790004" y="4729459"/>
            <a:ext cx="7022584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재기기업인 자금 지원 확대</a:t>
            </a:r>
            <a:r>
              <a:rPr lang="en-US" altLang="ko-KR" sz="14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(</a:t>
            </a:r>
            <a:r>
              <a:rPr lang="en-US" altLang="ko-KR" sz="14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HY견고딕" pitchFamily="18" charset="-127"/>
              </a:rPr>
              <a:t>’</a:t>
            </a:r>
            <a:r>
              <a:rPr lang="en-US" altLang="ko-KR" sz="14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13. 400</a:t>
            </a:r>
            <a:r>
              <a:rPr lang="ko-KR" altLang="en-US" sz="14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억  ⇒ </a:t>
            </a:r>
            <a:r>
              <a:rPr lang="en-US" altLang="ko-KR" sz="14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HY견고딕" pitchFamily="18" charset="-127"/>
              </a:rPr>
              <a:t>‘</a:t>
            </a:r>
            <a:r>
              <a:rPr lang="en-US" altLang="ko-KR" sz="14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17. 1,000</a:t>
            </a:r>
            <a:r>
              <a:rPr lang="ko-KR" altLang="en-US" sz="14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억</a:t>
            </a:r>
            <a:r>
              <a:rPr lang="en-US" altLang="ko-KR" sz="14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)</a:t>
            </a:r>
            <a:endParaRPr lang="en-US" altLang="ko-KR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31" name="직사각형 30"/>
          <p:cNvSpPr/>
          <p:nvPr/>
        </p:nvSpPr>
        <p:spPr>
          <a:xfrm>
            <a:off x="1768801" y="5167326"/>
            <a:ext cx="4757771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재기지원 펀드 운영</a:t>
            </a:r>
            <a:r>
              <a:rPr lang="en-US" altLang="ko-KR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(1,000</a:t>
            </a:r>
            <a:r>
              <a:rPr lang="ko-KR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억</a:t>
            </a:r>
            <a:r>
              <a:rPr lang="en-US" altLang="ko-KR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)</a:t>
            </a:r>
            <a:endParaRPr lang="ko-KR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pic>
        <p:nvPicPr>
          <p:cNvPr id="32" name="Picture 23" descr="C:\Documents and Settings\cji13\바탕 화면\01\10.png"/>
          <p:cNvPicPr>
            <a:picLocks noChangeAspect="1" noChangeArrowheads="1"/>
          </p:cNvPicPr>
          <p:nvPr/>
        </p:nvPicPr>
        <p:blipFill>
          <a:blip r:embed="rId3" cstate="print"/>
          <a:srcRect l="18144" t="88110" r="79691" b="8866"/>
          <a:stretch>
            <a:fillRect/>
          </a:stretch>
        </p:blipFill>
        <p:spPr bwMode="auto">
          <a:xfrm>
            <a:off x="1616400" y="6095406"/>
            <a:ext cx="197962" cy="207390"/>
          </a:xfrm>
          <a:prstGeom prst="rect">
            <a:avLst/>
          </a:prstGeom>
          <a:noFill/>
        </p:spPr>
      </p:pic>
      <p:sp>
        <p:nvSpPr>
          <p:cNvPr id="33" name="직사각형 32"/>
          <p:cNvSpPr/>
          <p:nvPr/>
        </p:nvSpPr>
        <p:spPr>
          <a:xfrm>
            <a:off x="1771775" y="6040857"/>
            <a:ext cx="4611921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재도전 기업인의 신속한 신용회복 지원</a:t>
            </a:r>
            <a:endParaRPr lang="en-US" altLang="ko-KR" sz="1700" dirty="0" smtClean="0">
              <a:solidFill>
                <a:schemeClr val="tx1">
                  <a:lumMod val="75000"/>
                  <a:lumOff val="2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endParaRPr lang="en-US" altLang="ko-KR" sz="300" dirty="0">
              <a:solidFill>
                <a:schemeClr val="tx1">
                  <a:lumMod val="75000"/>
                  <a:lumOff val="2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r>
              <a:rPr lang="en-US" altLang="ko-KR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  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* 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HY견고딕" pitchFamily="18" charset="-127"/>
              </a:rPr>
              <a:t>‘</a:t>
            </a:r>
            <a:r>
              <a:rPr lang="ko-KR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공공정보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은행연합회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)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HY견고딕" pitchFamily="18" charset="-127"/>
              </a:rPr>
              <a:t>’</a:t>
            </a:r>
            <a:r>
              <a:rPr lang="ko-KR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등록기간 선별 단축 등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pic>
        <p:nvPicPr>
          <p:cNvPr id="34" name="Picture 5" descr="C:\Documents and Settings\cji13\바탕 화면\01\02.png"/>
          <p:cNvPicPr>
            <a:picLocks noChangeAspect="1" noChangeArrowheads="1"/>
          </p:cNvPicPr>
          <p:nvPr/>
        </p:nvPicPr>
        <p:blipFill>
          <a:blip r:embed="rId5" cstate="print"/>
          <a:srcRect l="60309" t="33952" r="2371" b="32371"/>
          <a:stretch>
            <a:fillRect/>
          </a:stretch>
        </p:blipFill>
        <p:spPr bwMode="auto">
          <a:xfrm>
            <a:off x="6169382" y="3266860"/>
            <a:ext cx="2712110" cy="1266834"/>
          </a:xfrm>
          <a:prstGeom prst="rect">
            <a:avLst/>
          </a:prstGeom>
          <a:noFill/>
        </p:spPr>
      </p:pic>
      <p:pic>
        <p:nvPicPr>
          <p:cNvPr id="35" name="Picture 6" descr="C:\Documents and Settings\cji13\바탕 화면\01\03.png"/>
          <p:cNvPicPr>
            <a:picLocks noChangeAspect="1" noChangeArrowheads="1"/>
          </p:cNvPicPr>
          <p:nvPr/>
        </p:nvPicPr>
        <p:blipFill>
          <a:blip r:embed="rId6" cstate="print"/>
          <a:srcRect l="1959" t="65567" r="62062" b="1031"/>
          <a:stretch>
            <a:fillRect/>
          </a:stretch>
        </p:blipFill>
        <p:spPr bwMode="auto">
          <a:xfrm>
            <a:off x="6740886" y="4643446"/>
            <a:ext cx="2111774" cy="2428868"/>
          </a:xfrm>
          <a:prstGeom prst="rect">
            <a:avLst/>
          </a:prstGeom>
          <a:noFill/>
        </p:spPr>
      </p:pic>
      <p:pic>
        <p:nvPicPr>
          <p:cNvPr id="36" name="Picture 23" descr="C:\Documents and Settings\cji13\바탕 화면\01\10.png"/>
          <p:cNvPicPr>
            <a:picLocks noChangeAspect="1" noChangeArrowheads="1"/>
          </p:cNvPicPr>
          <p:nvPr/>
        </p:nvPicPr>
        <p:blipFill>
          <a:blip r:embed="rId3" cstate="print"/>
          <a:srcRect l="18144" t="88110" r="79691" b="8866"/>
          <a:stretch>
            <a:fillRect/>
          </a:stretch>
        </p:blipFill>
        <p:spPr bwMode="auto">
          <a:xfrm>
            <a:off x="1613426" y="5645812"/>
            <a:ext cx="197962" cy="207390"/>
          </a:xfrm>
          <a:prstGeom prst="rect">
            <a:avLst/>
          </a:prstGeom>
          <a:noFill/>
        </p:spPr>
      </p:pic>
      <p:sp>
        <p:nvSpPr>
          <p:cNvPr id="37" name="직사각형 36"/>
          <p:cNvSpPr/>
          <p:nvPr/>
        </p:nvSpPr>
        <p:spPr>
          <a:xfrm>
            <a:off x="1768801" y="5591263"/>
            <a:ext cx="4757771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연대보증 폐지 확대</a:t>
            </a:r>
            <a:r>
              <a:rPr lang="ko-KR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제</a:t>
            </a:r>
            <a:r>
              <a:rPr lang="en-US" altLang="ko-KR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1</a:t>
            </a:r>
            <a:r>
              <a:rPr lang="ko-KR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금융권 ⇒  제</a:t>
            </a:r>
            <a:r>
              <a:rPr lang="en-US" altLang="ko-KR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2</a:t>
            </a:r>
            <a:r>
              <a:rPr lang="ko-KR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금융권</a:t>
            </a:r>
            <a:r>
              <a:rPr lang="en-US" altLang="ko-KR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)</a:t>
            </a:r>
            <a:endParaRPr lang="ko-KR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285720" y="785794"/>
            <a:ext cx="8643998" cy="428628"/>
          </a:xfrm>
          <a:prstGeom prst="rect">
            <a:avLst/>
          </a:prstGeom>
          <a:solidFill>
            <a:schemeClr val="bg1"/>
          </a:solidFill>
          <a:ln w="254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3" name="그룹 58"/>
          <p:cNvGrpSpPr>
            <a:grpSpLocks/>
          </p:cNvGrpSpPr>
          <p:nvPr/>
        </p:nvGrpSpPr>
        <p:grpSpPr bwMode="auto">
          <a:xfrm>
            <a:off x="142844" y="500042"/>
            <a:ext cx="7929618" cy="714380"/>
            <a:chOff x="484954" y="641591"/>
            <a:chExt cx="7931028" cy="714295"/>
          </a:xfrm>
        </p:grpSpPr>
        <p:sp>
          <p:nvSpPr>
            <p:cNvPr id="4" name="모서리가 둥근 직사각형 3"/>
            <p:cNvSpPr/>
            <p:nvPr/>
          </p:nvSpPr>
          <p:spPr>
            <a:xfrm>
              <a:off x="484954" y="923885"/>
              <a:ext cx="6381628" cy="432001"/>
            </a:xfrm>
            <a:prstGeom prst="roundRect">
              <a:avLst>
                <a:gd name="adj" fmla="val 11857"/>
              </a:avLst>
            </a:prstGeom>
            <a:gradFill flip="none" rotWithShape="1">
              <a:gsLst>
                <a:gs pos="0">
                  <a:srgbClr val="A3E7FF"/>
                </a:gs>
                <a:gs pos="100000">
                  <a:srgbClr val="1DC4FF">
                    <a:alpha val="0"/>
                  </a:srgbClr>
                </a:gs>
              </a:gsLst>
              <a:lin ang="3000000" scaled="0"/>
              <a:tileRect/>
            </a:gra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6350"/>
              <a:contourClr>
                <a:schemeClr val="bg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sz="2000" b="1" spc="-150" dirty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95000"/>
                      </a:schemeClr>
                    </a:gs>
                  </a:gsLst>
                  <a:lin ang="5400000" scaled="0"/>
                </a:gra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HY울릉도M" pitchFamily="18" charset="-127"/>
                <a:ea typeface="HY울릉도M" pitchFamily="18" charset="-127"/>
              </a:endParaRPr>
            </a:p>
          </p:txBody>
        </p:sp>
        <p:sp>
          <p:nvSpPr>
            <p:cNvPr id="5" name="직사각형 4"/>
            <p:cNvSpPr/>
            <p:nvPr/>
          </p:nvSpPr>
          <p:spPr>
            <a:xfrm>
              <a:off x="581867" y="641591"/>
              <a:ext cx="7834115" cy="43083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indent="-393700" algn="just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sz="2200" b="1" kern="0" dirty="0">
                <a:gradFill>
                  <a:gsLst>
                    <a:gs pos="0">
                      <a:schemeClr val="tx2">
                        <a:lumMod val="50000"/>
                      </a:schemeClr>
                    </a:gs>
                    <a:gs pos="100000">
                      <a:schemeClr val="tx2">
                        <a:lumMod val="50000"/>
                      </a:schemeClr>
                    </a:gs>
                  </a:gsLst>
                  <a:lin ang="16200000" scaled="1"/>
                </a:gradFill>
                <a:latin typeface="HY울릉도M" pitchFamily="18" charset="-127"/>
                <a:ea typeface="HY울릉도M" pitchFamily="18" charset="-127"/>
              </a:endParaRPr>
            </a:p>
          </p:txBody>
        </p:sp>
      </p:grpSp>
      <p:sp>
        <p:nvSpPr>
          <p:cNvPr id="6" name="직사각형 5"/>
          <p:cNvSpPr/>
          <p:nvPr/>
        </p:nvSpPr>
        <p:spPr>
          <a:xfrm>
            <a:off x="214282" y="742874"/>
            <a:ext cx="342902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000" b="1" dirty="0" smtClean="0">
                <a:latin typeface="HY견고딕" pitchFamily="18" charset="-127"/>
                <a:ea typeface="HY견고딕" pitchFamily="18" charset="-127"/>
              </a:rPr>
              <a:t>4. </a:t>
            </a:r>
            <a:r>
              <a:rPr lang="ko-KR" altLang="en-US" sz="2000" b="1" dirty="0" smtClean="0">
                <a:latin typeface="HY견고딕" pitchFamily="18" charset="-127"/>
                <a:ea typeface="HY견고딕" pitchFamily="18" charset="-127"/>
              </a:rPr>
              <a:t>벤처창업 인프라 확충</a:t>
            </a:r>
            <a:endParaRPr lang="ko-KR" altLang="en-US" sz="2000" b="1" dirty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7" name="Text Box 15"/>
          <p:cNvSpPr txBox="1">
            <a:spLocks noChangeArrowheads="1"/>
          </p:cNvSpPr>
          <p:nvPr/>
        </p:nvSpPr>
        <p:spPr bwMode="auto">
          <a:xfrm>
            <a:off x="201397" y="16353"/>
            <a:ext cx="7871065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>
                <a:alpha val="50000"/>
              </a:schemeClr>
            </a:outerShdw>
          </a:effec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4400" dirty="0" smtClean="0">
                <a:solidFill>
                  <a:srgbClr val="FFDB01"/>
                </a:solidFill>
                <a:latin typeface="HY헤드라인M" pitchFamily="18" charset="-127"/>
                <a:ea typeface="HY헤드라인M" pitchFamily="18" charset="-127"/>
              </a:rPr>
              <a:t>창조경제시대의 벤처창업정책</a:t>
            </a:r>
            <a:endParaRPr kumimoji="0" lang="ko-KR" altLang="en-US" sz="4400" dirty="0">
              <a:solidFill>
                <a:srgbClr val="FFDB0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pdb12\바탕 화면\png\26(End)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 descr="C:\Documents and Settings\pdb12\바탕 화면\png\별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4" descr="C:\Documents and Settings\pdb12\바탕 화면\png\하단바.png"/>
          <p:cNvPicPr>
            <a:picLocks noChangeAspect="1" noChangeArrowheads="1"/>
          </p:cNvPicPr>
          <p:nvPr/>
        </p:nvPicPr>
        <p:blipFill>
          <a:blip r:embed="rId4"/>
          <a:srcRect t="76906"/>
          <a:stretch>
            <a:fillRect/>
          </a:stretch>
        </p:blipFill>
        <p:spPr bwMode="auto">
          <a:xfrm>
            <a:off x="0" y="5273675"/>
            <a:ext cx="9144000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C:\Documents and Settings\pdb12\바탕 화면\png\하단로고.png"/>
          <p:cNvPicPr>
            <a:picLocks noChangeAspect="1" noChangeArrowheads="1"/>
          </p:cNvPicPr>
          <p:nvPr/>
        </p:nvPicPr>
        <p:blipFill>
          <a:blip r:embed="rId5"/>
          <a:srcRect l="63797" t="86751"/>
          <a:stretch>
            <a:fillRect/>
          </a:stretch>
        </p:blipFill>
        <p:spPr bwMode="auto">
          <a:xfrm>
            <a:off x="5834063" y="5949950"/>
            <a:ext cx="3309937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 descr="C:\Documents and Settings\pdb12\바탕 화면\png\화살표.png"/>
          <p:cNvPicPr>
            <a:picLocks noChangeAspect="1" noChangeArrowheads="1"/>
          </p:cNvPicPr>
          <p:nvPr/>
        </p:nvPicPr>
        <p:blipFill>
          <a:blip r:embed="rId6"/>
          <a:srcRect l="63290" t="40506" r="15063" b="13586"/>
          <a:stretch>
            <a:fillRect/>
          </a:stretch>
        </p:blipFill>
        <p:spPr bwMode="auto">
          <a:xfrm>
            <a:off x="5788025" y="2778125"/>
            <a:ext cx="1978025" cy="314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8" descr="C:\Documents and Settings\pdb12\바탕 화면\png\타이틀바.png"/>
          <p:cNvPicPr>
            <a:picLocks noChangeAspect="1" noChangeArrowheads="1"/>
          </p:cNvPicPr>
          <p:nvPr/>
        </p:nvPicPr>
        <p:blipFill>
          <a:blip r:embed="rId7"/>
          <a:srcRect l="34177" t="25316" b="59831"/>
          <a:stretch>
            <a:fillRect/>
          </a:stretch>
        </p:blipFill>
        <p:spPr bwMode="auto">
          <a:xfrm>
            <a:off x="3125788" y="984250"/>
            <a:ext cx="6018212" cy="101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9" descr="C:\Documents and Settings\pdb12\바탕 화면\png\지구본.png"/>
          <p:cNvPicPr>
            <a:picLocks noChangeAspect="1" noChangeArrowheads="1"/>
          </p:cNvPicPr>
          <p:nvPr/>
        </p:nvPicPr>
        <p:blipFill>
          <a:blip r:embed="rId8"/>
          <a:srcRect l="758" t="20927" r="49242" b="13249"/>
          <a:stretch>
            <a:fillRect/>
          </a:stretch>
        </p:blipFill>
        <p:spPr bwMode="auto">
          <a:xfrm>
            <a:off x="69850" y="1435100"/>
            <a:ext cx="4572000" cy="451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4483100" y="1873250"/>
            <a:ext cx="4364038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ko-KR" altLang="en-US" sz="4400" spc="100" dirty="0" smtClean="0">
                <a:solidFill>
                  <a:schemeClr val="bg1"/>
                </a:solidFill>
                <a:latin typeface="Arial" charset="0"/>
              </a:rPr>
              <a:t>감사합니다</a:t>
            </a:r>
            <a:r>
              <a:rPr lang="en-US" altLang="ko-KR" sz="4400" spc="100" dirty="0" smtClean="0">
                <a:solidFill>
                  <a:schemeClr val="bg1"/>
                </a:solidFill>
                <a:latin typeface="Arial" charset="0"/>
              </a:rPr>
              <a:t>!</a:t>
            </a:r>
            <a:endParaRPr lang="en-US" altLang="ko-KR" sz="4400" spc="100" dirty="0">
              <a:solidFill>
                <a:schemeClr val="bg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모서리가 둥근 직사각형 6"/>
          <p:cNvSpPr/>
          <p:nvPr/>
        </p:nvSpPr>
        <p:spPr>
          <a:xfrm>
            <a:off x="438120" y="1285860"/>
            <a:ext cx="8429684" cy="5214974"/>
          </a:xfrm>
          <a:prstGeom prst="roundRect">
            <a:avLst>
              <a:gd name="adj" fmla="val 8715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모서리가 둥근 직사각형 5"/>
          <p:cNvSpPr/>
          <p:nvPr/>
        </p:nvSpPr>
        <p:spPr>
          <a:xfrm>
            <a:off x="285720" y="1133460"/>
            <a:ext cx="8429684" cy="5214974"/>
          </a:xfrm>
          <a:prstGeom prst="roundRect">
            <a:avLst>
              <a:gd name="adj" fmla="val 8715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733552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ko-KR" altLang="en-US" dirty="0" smtClean="0"/>
              <a:t>  </a:t>
            </a:r>
            <a:r>
              <a:rPr lang="ko-KR" altLang="en-US" b="1" dirty="0" smtClean="0">
                <a:solidFill>
                  <a:srgbClr val="FF0000"/>
                </a:solidFill>
              </a:rPr>
              <a:t>자본금</a:t>
            </a:r>
            <a:r>
              <a:rPr lang="ko-KR" altLang="en-US" b="1" dirty="0" smtClean="0"/>
              <a:t>과 </a:t>
            </a:r>
            <a:r>
              <a:rPr lang="ko-KR" altLang="en-US" b="1" dirty="0" smtClean="0">
                <a:solidFill>
                  <a:srgbClr val="FF0000"/>
                </a:solidFill>
              </a:rPr>
              <a:t>기술</a:t>
            </a:r>
            <a:r>
              <a:rPr lang="ko-KR" altLang="en-US" b="1" dirty="0" smtClean="0"/>
              <a:t>이 없어 창업하기 힘들다</a:t>
            </a:r>
            <a:r>
              <a:rPr lang="en-US" altLang="ko-KR" b="1" dirty="0" smtClean="0"/>
              <a:t>!</a:t>
            </a:r>
          </a:p>
          <a:p>
            <a:pPr>
              <a:buNone/>
            </a:pPr>
            <a:r>
              <a:rPr lang="en-US" altLang="ko-KR" dirty="0" smtClean="0"/>
              <a:t>  </a:t>
            </a:r>
            <a:r>
              <a:rPr lang="en-US" altLang="ko-KR" sz="2400" dirty="0" smtClean="0"/>
              <a:t>(‘</a:t>
            </a:r>
            <a:r>
              <a:rPr lang="ko-KR" altLang="en-US" sz="2400" dirty="0" smtClean="0"/>
              <a:t>대학 창업문화 한마당</a:t>
            </a:r>
            <a:r>
              <a:rPr lang="en-US" altLang="ko-KR" sz="2400" dirty="0" smtClean="0"/>
              <a:t>’ </a:t>
            </a:r>
            <a:r>
              <a:rPr lang="ko-KR" altLang="en-US" sz="2400" dirty="0" smtClean="0"/>
              <a:t>교육부 장관과의 간담회 참석자 발언</a:t>
            </a:r>
            <a:r>
              <a:rPr lang="en-US" altLang="ko-KR" sz="2400" dirty="0" smtClean="0"/>
              <a:t>, ‘13.6</a:t>
            </a:r>
            <a:r>
              <a:rPr lang="ko-KR" altLang="en-US" sz="2400" dirty="0" smtClean="0"/>
              <a:t>월</a:t>
            </a:r>
            <a:r>
              <a:rPr lang="en-US" altLang="ko-KR" sz="2400" dirty="0" smtClean="0"/>
              <a:t>)</a:t>
            </a:r>
          </a:p>
          <a:p>
            <a:pPr>
              <a:buNone/>
            </a:pPr>
            <a:endParaRPr lang="en-US" altLang="ko-KR" dirty="0"/>
          </a:p>
          <a:p>
            <a:pPr>
              <a:buNone/>
            </a:pPr>
            <a:r>
              <a:rPr lang="en-US" altLang="ko-KR" dirty="0" smtClean="0"/>
              <a:t> </a:t>
            </a:r>
            <a:endParaRPr lang="ko-KR" altLang="en-US" dirty="0"/>
          </a:p>
        </p:txBody>
      </p:sp>
      <p:sp>
        <p:nvSpPr>
          <p:cNvPr id="4" name="Text Box 15"/>
          <p:cNvSpPr txBox="1">
            <a:spLocks noChangeArrowheads="1"/>
          </p:cNvSpPr>
          <p:nvPr/>
        </p:nvSpPr>
        <p:spPr bwMode="auto">
          <a:xfrm>
            <a:off x="266700" y="100900"/>
            <a:ext cx="4509568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>
                <a:alpha val="50000"/>
              </a:schemeClr>
            </a:outerShdw>
          </a:effec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4400" dirty="0" smtClean="0">
                <a:solidFill>
                  <a:srgbClr val="FFDB01"/>
                </a:solidFill>
                <a:latin typeface="HY헤드라인M" pitchFamily="18" charset="-127"/>
                <a:ea typeface="HY헤드라인M" pitchFamily="18" charset="-127"/>
              </a:rPr>
              <a:t>창업에 대한 의견</a:t>
            </a:r>
            <a:endParaRPr kumimoji="0" lang="ko-KR" altLang="en-US" sz="4400" dirty="0">
              <a:solidFill>
                <a:srgbClr val="FFDB0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2" name="Rectangle 29"/>
          <p:cNvSpPr>
            <a:spLocks noChangeArrowheads="1"/>
          </p:cNvSpPr>
          <p:nvPr/>
        </p:nvSpPr>
        <p:spPr bwMode="auto">
          <a:xfrm>
            <a:off x="428596" y="1743394"/>
            <a:ext cx="377800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SzPct val="75000"/>
              <a:buFont typeface="Wingdings" pitchFamily="2" charset="2"/>
              <a:buBlip>
                <a:blip r:embed="rId3"/>
              </a:buBlip>
            </a:pPr>
            <a:r>
              <a:rPr lang="en-US" altLang="ko-KR" sz="2800" b="1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b="1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400" b="1" dirty="0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모서리가 둥근 직사각형 7"/>
          <p:cNvSpPr/>
          <p:nvPr/>
        </p:nvSpPr>
        <p:spPr>
          <a:xfrm>
            <a:off x="500034" y="5000636"/>
            <a:ext cx="8072494" cy="114300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300" b="1" dirty="0" smtClean="0">
                <a:solidFill>
                  <a:schemeClr val="tx1"/>
                </a:solidFill>
              </a:rPr>
              <a:t>이 경우는 창업을 하면 안 되는 케이스</a:t>
            </a:r>
            <a:r>
              <a:rPr lang="en-US" altLang="ko-KR" sz="3300" b="1" dirty="0" smtClean="0">
                <a:solidFill>
                  <a:schemeClr val="tx1"/>
                </a:solidFill>
              </a:rPr>
              <a:t>!</a:t>
            </a:r>
            <a:endParaRPr lang="ko-KR" altLang="en-US" sz="3300" b="1" dirty="0">
              <a:solidFill>
                <a:schemeClr val="tx1"/>
              </a:solidFill>
            </a:endParaRPr>
          </a:p>
        </p:txBody>
      </p:sp>
      <p:pic>
        <p:nvPicPr>
          <p:cNvPr id="10" name="그림 9" descr="절규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43306" y="3214686"/>
            <a:ext cx="1624010" cy="1542029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모서리가 둥근 직사각형 5"/>
          <p:cNvSpPr/>
          <p:nvPr/>
        </p:nvSpPr>
        <p:spPr>
          <a:xfrm>
            <a:off x="438120" y="1285860"/>
            <a:ext cx="8429684" cy="5214974"/>
          </a:xfrm>
          <a:prstGeom prst="roundRect">
            <a:avLst>
              <a:gd name="adj" fmla="val 8715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모서리가 둥근 직사각형 6"/>
          <p:cNvSpPr/>
          <p:nvPr/>
        </p:nvSpPr>
        <p:spPr>
          <a:xfrm>
            <a:off x="285720" y="1133460"/>
            <a:ext cx="8429684" cy="5214974"/>
          </a:xfrm>
          <a:prstGeom prst="roundRect">
            <a:avLst>
              <a:gd name="adj" fmla="val 8715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4294967295"/>
          </p:nvPr>
        </p:nvSpPr>
        <p:spPr>
          <a:xfrm>
            <a:off x="439229" y="16002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ko-KR" altLang="en-US" dirty="0" smtClean="0"/>
              <a:t>  </a:t>
            </a:r>
            <a:r>
              <a:rPr lang="ko-KR" altLang="en-US" sz="3000" b="1" dirty="0" smtClean="0"/>
              <a:t>세상은 우리가 인정하건 </a:t>
            </a:r>
            <a:r>
              <a:rPr lang="ko-KR" altLang="en-US" sz="3000" b="1" dirty="0" err="1" smtClean="0"/>
              <a:t>안하건</a:t>
            </a:r>
            <a:r>
              <a:rPr lang="ko-KR" altLang="en-US" sz="3000" b="1" dirty="0" smtClean="0"/>
              <a:t> 변화</a:t>
            </a:r>
            <a:endParaRPr lang="en-US" altLang="ko-KR" sz="3000" b="1" dirty="0" smtClean="0"/>
          </a:p>
          <a:p>
            <a:pPr>
              <a:buNone/>
            </a:pPr>
            <a:r>
              <a:rPr lang="ko-KR" altLang="en-US" sz="1600" b="1" dirty="0" smtClean="0"/>
              <a:t> </a:t>
            </a:r>
            <a:endParaRPr lang="en-US" altLang="ko-KR" sz="1600" b="1" dirty="0" smtClean="0"/>
          </a:p>
          <a:p>
            <a:pPr>
              <a:buNone/>
            </a:pPr>
            <a:r>
              <a:rPr lang="ko-KR" altLang="en-US" b="1" dirty="0" smtClean="0"/>
              <a:t>  </a:t>
            </a:r>
            <a:r>
              <a:rPr lang="ko-KR" altLang="en-US" sz="3000" b="1" dirty="0" smtClean="0"/>
              <a:t>무한상상 창업 프로젝트</a:t>
            </a:r>
            <a:endParaRPr lang="en-US" altLang="ko-KR" sz="3000" b="1" dirty="0" smtClean="0"/>
          </a:p>
          <a:p>
            <a:pPr>
              <a:buNone/>
            </a:pPr>
            <a:endParaRPr lang="en-US" altLang="ko-KR" dirty="0"/>
          </a:p>
          <a:p>
            <a:pPr>
              <a:buNone/>
            </a:pPr>
            <a:r>
              <a:rPr lang="ko-KR" altLang="en-US" sz="1800" dirty="0" smtClean="0"/>
              <a:t>  </a:t>
            </a:r>
            <a:endParaRPr lang="en-US" altLang="ko-KR" sz="1800" dirty="0" smtClean="0"/>
          </a:p>
          <a:p>
            <a:pPr>
              <a:buNone/>
            </a:pPr>
            <a:r>
              <a:rPr lang="en-US" altLang="ko-KR" sz="1200" b="1" dirty="0" smtClean="0"/>
              <a:t>  </a:t>
            </a:r>
          </a:p>
          <a:p>
            <a:pPr>
              <a:buNone/>
            </a:pPr>
            <a:r>
              <a:rPr lang="en-US" altLang="ko-KR" b="1" dirty="0" smtClean="0"/>
              <a:t>  </a:t>
            </a:r>
            <a:r>
              <a:rPr lang="ko-KR" altLang="en-US" b="1" dirty="0" err="1" smtClean="0"/>
              <a:t>크라우드</a:t>
            </a:r>
            <a:r>
              <a:rPr lang="ko-KR" altLang="en-US" b="1" dirty="0" smtClean="0"/>
              <a:t> </a:t>
            </a:r>
            <a:r>
              <a:rPr lang="ko-KR" altLang="en-US" b="1" dirty="0" err="1" smtClean="0"/>
              <a:t>펀딩</a:t>
            </a:r>
            <a:endParaRPr lang="en-US" altLang="ko-KR" b="1" dirty="0" smtClean="0"/>
          </a:p>
          <a:p>
            <a:pPr>
              <a:buNone/>
            </a:pPr>
            <a:endParaRPr lang="ko-KR" altLang="en-US" dirty="0"/>
          </a:p>
        </p:txBody>
      </p:sp>
      <p:sp>
        <p:nvSpPr>
          <p:cNvPr id="4" name="Text Box 15"/>
          <p:cNvSpPr txBox="1">
            <a:spLocks noChangeArrowheads="1"/>
          </p:cNvSpPr>
          <p:nvPr/>
        </p:nvSpPr>
        <p:spPr bwMode="auto">
          <a:xfrm>
            <a:off x="266700" y="100900"/>
            <a:ext cx="784702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>
                <a:alpha val="50000"/>
              </a:schemeClr>
            </a:outerShdw>
          </a:effec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4400" dirty="0" smtClean="0">
                <a:solidFill>
                  <a:srgbClr val="FFDB01"/>
                </a:solidFill>
                <a:latin typeface="HY헤드라인M" pitchFamily="18" charset="-127"/>
                <a:ea typeface="HY헤드라인M" pitchFamily="18" charset="-127"/>
              </a:rPr>
              <a:t>자금이 없어서 창업을 못한다</a:t>
            </a:r>
            <a:r>
              <a:rPr lang="en-US" altLang="ko-KR" sz="4400" dirty="0" smtClean="0">
                <a:solidFill>
                  <a:srgbClr val="FFDB01"/>
                </a:solidFill>
                <a:latin typeface="HY헤드라인M" pitchFamily="18" charset="-127"/>
                <a:ea typeface="HY헤드라인M" pitchFamily="18" charset="-127"/>
              </a:rPr>
              <a:t>?</a:t>
            </a:r>
            <a:endParaRPr kumimoji="0" lang="ko-KR" altLang="en-US" sz="4400" dirty="0">
              <a:solidFill>
                <a:srgbClr val="FFDB0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0" name="Rectangle 29"/>
          <p:cNvSpPr>
            <a:spLocks noChangeArrowheads="1"/>
          </p:cNvSpPr>
          <p:nvPr/>
        </p:nvSpPr>
        <p:spPr bwMode="auto">
          <a:xfrm>
            <a:off x="386064" y="1605165"/>
            <a:ext cx="377800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SzPct val="75000"/>
              <a:buFont typeface="Wingdings" pitchFamily="2" charset="2"/>
              <a:buBlip>
                <a:blip r:embed="rId3"/>
              </a:buBlip>
            </a:pPr>
            <a:r>
              <a:rPr lang="en-US" altLang="ko-KR" sz="2800" b="1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b="1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400" b="1" dirty="0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Rectangle 29"/>
          <p:cNvSpPr>
            <a:spLocks noChangeArrowheads="1"/>
          </p:cNvSpPr>
          <p:nvPr/>
        </p:nvSpPr>
        <p:spPr bwMode="auto">
          <a:xfrm>
            <a:off x="397353" y="2500306"/>
            <a:ext cx="377800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SzPct val="75000"/>
              <a:buFont typeface="Wingdings" pitchFamily="2" charset="2"/>
              <a:buBlip>
                <a:blip r:embed="rId3"/>
              </a:buBlip>
            </a:pPr>
            <a:r>
              <a:rPr lang="en-US" altLang="ko-KR" sz="2800" b="1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b="1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400" b="1" dirty="0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2" name="Rectangle 29"/>
          <p:cNvSpPr>
            <a:spLocks noChangeArrowheads="1"/>
          </p:cNvSpPr>
          <p:nvPr/>
        </p:nvSpPr>
        <p:spPr bwMode="auto">
          <a:xfrm>
            <a:off x="357158" y="4214818"/>
            <a:ext cx="377800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SzPct val="75000"/>
              <a:buFont typeface="Wingdings" pitchFamily="2" charset="2"/>
              <a:buBlip>
                <a:blip r:embed="rId3"/>
              </a:buBlip>
            </a:pPr>
            <a:r>
              <a:rPr lang="en-US" altLang="ko-KR" sz="280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400" dirty="0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" name="모서리가 둥근 직사각형 12"/>
          <p:cNvSpPr/>
          <p:nvPr/>
        </p:nvSpPr>
        <p:spPr>
          <a:xfrm>
            <a:off x="571472" y="3143248"/>
            <a:ext cx="7929618" cy="928694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2530" name="_x137725984" descr="EMB00000908bd8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238125" cy="504825"/>
          </a:xfrm>
          <a:prstGeom prst="rect">
            <a:avLst/>
          </a:prstGeom>
          <a:noFill/>
        </p:spPr>
      </p:pic>
      <p:pic>
        <p:nvPicPr>
          <p:cNvPr id="22529" name="_x68880304" descr="EMB00000908bd8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238125" cy="504825"/>
          </a:xfrm>
          <a:prstGeom prst="rect">
            <a:avLst/>
          </a:prstGeom>
          <a:noFill/>
        </p:spPr>
      </p:pic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5" name="모서리가 둥근 직사각형 14"/>
          <p:cNvSpPr/>
          <p:nvPr/>
        </p:nvSpPr>
        <p:spPr>
          <a:xfrm>
            <a:off x="714348" y="3357562"/>
            <a:ext cx="1714512" cy="500066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 smtClean="0">
                <a:solidFill>
                  <a:schemeClr val="tx1"/>
                </a:solidFill>
              </a:rPr>
              <a:t>아이디어 공모</a:t>
            </a:r>
            <a:endParaRPr lang="ko-KR" altLang="en-US" b="1" dirty="0">
              <a:solidFill>
                <a:schemeClr val="tx1"/>
              </a:solidFill>
            </a:endParaRPr>
          </a:p>
        </p:txBody>
      </p:sp>
      <p:sp>
        <p:nvSpPr>
          <p:cNvPr id="16" name="모서리가 둥근 직사각형 15"/>
          <p:cNvSpPr/>
          <p:nvPr/>
        </p:nvSpPr>
        <p:spPr>
          <a:xfrm>
            <a:off x="2643174" y="3357562"/>
            <a:ext cx="2357454" cy="50006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 smtClean="0">
                <a:solidFill>
                  <a:schemeClr val="tx1"/>
                </a:solidFill>
              </a:rPr>
              <a:t>우수 아이디어 선별</a:t>
            </a:r>
            <a:endParaRPr lang="ko-KR" altLang="en-US" b="1" dirty="0">
              <a:solidFill>
                <a:schemeClr val="tx1"/>
              </a:solidFill>
            </a:endParaRPr>
          </a:p>
        </p:txBody>
      </p:sp>
      <p:sp>
        <p:nvSpPr>
          <p:cNvPr id="17" name="모서리가 둥근 직사각형 16"/>
          <p:cNvSpPr/>
          <p:nvPr/>
        </p:nvSpPr>
        <p:spPr>
          <a:xfrm>
            <a:off x="5214942" y="3357562"/>
            <a:ext cx="1285884" cy="500066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 smtClean="0">
                <a:solidFill>
                  <a:schemeClr val="tx1"/>
                </a:solidFill>
              </a:rPr>
              <a:t>사업화</a:t>
            </a:r>
            <a:endParaRPr lang="ko-KR" altLang="en-US" b="1" dirty="0">
              <a:solidFill>
                <a:schemeClr val="tx1"/>
              </a:solidFill>
            </a:endParaRPr>
          </a:p>
        </p:txBody>
      </p:sp>
      <p:sp>
        <p:nvSpPr>
          <p:cNvPr id="18" name="모서리가 둥근 직사각형 17"/>
          <p:cNvSpPr/>
          <p:nvPr/>
        </p:nvSpPr>
        <p:spPr>
          <a:xfrm>
            <a:off x="6715140" y="3357562"/>
            <a:ext cx="1571636" cy="500066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 smtClean="0">
                <a:solidFill>
                  <a:schemeClr val="tx1"/>
                </a:solidFill>
              </a:rPr>
              <a:t>수익 분배</a:t>
            </a:r>
            <a:endParaRPr lang="ko-KR" altLang="en-US" b="1" dirty="0">
              <a:solidFill>
                <a:schemeClr val="tx1"/>
              </a:solidFill>
            </a:endParaRPr>
          </a:p>
        </p:txBody>
      </p:sp>
      <p:sp>
        <p:nvSpPr>
          <p:cNvPr id="19" name="이등변 삼각형 18"/>
          <p:cNvSpPr/>
          <p:nvPr/>
        </p:nvSpPr>
        <p:spPr>
          <a:xfrm rot="5400000">
            <a:off x="2428860" y="3500438"/>
            <a:ext cx="285752" cy="28575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이등변 삼각형 19"/>
          <p:cNvSpPr/>
          <p:nvPr/>
        </p:nvSpPr>
        <p:spPr>
          <a:xfrm rot="5400000">
            <a:off x="5000628" y="3500438"/>
            <a:ext cx="285752" cy="28575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이등변 삼각형 20"/>
          <p:cNvSpPr/>
          <p:nvPr/>
        </p:nvSpPr>
        <p:spPr>
          <a:xfrm rot="5400000">
            <a:off x="6500826" y="3500438"/>
            <a:ext cx="285752" cy="28575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모서리가 둥근 직사각형 21"/>
          <p:cNvSpPr/>
          <p:nvPr/>
        </p:nvSpPr>
        <p:spPr>
          <a:xfrm>
            <a:off x="571472" y="4857760"/>
            <a:ext cx="7929618" cy="1357322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모서리가 둥근 직사각형 22"/>
          <p:cNvSpPr/>
          <p:nvPr/>
        </p:nvSpPr>
        <p:spPr>
          <a:xfrm>
            <a:off x="714348" y="5000636"/>
            <a:ext cx="2428892" cy="571504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 smtClean="0">
                <a:solidFill>
                  <a:schemeClr val="tx1"/>
                </a:solidFill>
              </a:rPr>
              <a:t>사업 계획 및 </a:t>
            </a:r>
            <a:endParaRPr lang="en-US" altLang="ko-KR" b="1" dirty="0" smtClean="0">
              <a:solidFill>
                <a:schemeClr val="tx1"/>
              </a:solidFill>
            </a:endParaRPr>
          </a:p>
          <a:p>
            <a:pPr algn="ctr"/>
            <a:r>
              <a:rPr lang="ko-KR" altLang="en-US" b="1" dirty="0" smtClean="0">
                <a:solidFill>
                  <a:schemeClr val="tx1"/>
                </a:solidFill>
              </a:rPr>
              <a:t>필요 투자 금액 제시</a:t>
            </a:r>
            <a:endParaRPr lang="ko-KR" altLang="en-US" b="1" dirty="0">
              <a:solidFill>
                <a:schemeClr val="tx1"/>
              </a:solidFill>
            </a:endParaRPr>
          </a:p>
        </p:txBody>
      </p:sp>
      <p:sp>
        <p:nvSpPr>
          <p:cNvPr id="25" name="모서리가 둥근 직사각형 24"/>
          <p:cNvSpPr/>
          <p:nvPr/>
        </p:nvSpPr>
        <p:spPr>
          <a:xfrm>
            <a:off x="3357554" y="5000636"/>
            <a:ext cx="2357454" cy="57150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 smtClean="0">
                <a:solidFill>
                  <a:schemeClr val="tx1"/>
                </a:solidFill>
              </a:rPr>
              <a:t>온라인을 통한</a:t>
            </a:r>
            <a:endParaRPr lang="en-US" altLang="ko-KR" b="1" dirty="0" smtClean="0">
              <a:solidFill>
                <a:schemeClr val="tx1"/>
              </a:solidFill>
            </a:endParaRPr>
          </a:p>
          <a:p>
            <a:pPr algn="ctr"/>
            <a:r>
              <a:rPr lang="ko-KR" altLang="en-US" b="1" dirty="0" smtClean="0">
                <a:solidFill>
                  <a:schemeClr val="tx1"/>
                </a:solidFill>
              </a:rPr>
              <a:t>자금 조달</a:t>
            </a:r>
            <a:endParaRPr lang="ko-KR" altLang="en-US" b="1" dirty="0">
              <a:solidFill>
                <a:schemeClr val="tx1"/>
              </a:solidFill>
            </a:endParaRPr>
          </a:p>
        </p:txBody>
      </p:sp>
      <p:sp>
        <p:nvSpPr>
          <p:cNvPr id="26" name="이등변 삼각형 25"/>
          <p:cNvSpPr/>
          <p:nvPr/>
        </p:nvSpPr>
        <p:spPr>
          <a:xfrm rot="5400000">
            <a:off x="3143240" y="5143512"/>
            <a:ext cx="285752" cy="28575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모서리가 둥근 직사각형 26"/>
          <p:cNvSpPr/>
          <p:nvPr/>
        </p:nvSpPr>
        <p:spPr>
          <a:xfrm>
            <a:off x="6072198" y="5000636"/>
            <a:ext cx="2357454" cy="571504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 smtClean="0">
                <a:solidFill>
                  <a:schemeClr val="tx1"/>
                </a:solidFill>
              </a:rPr>
              <a:t>사업화 성공 후</a:t>
            </a:r>
            <a:endParaRPr lang="en-US" altLang="ko-KR" b="1" dirty="0" smtClean="0">
              <a:solidFill>
                <a:schemeClr val="tx1"/>
              </a:solidFill>
            </a:endParaRPr>
          </a:p>
          <a:p>
            <a:pPr algn="ctr"/>
            <a:r>
              <a:rPr lang="ko-KR" altLang="en-US" b="1" dirty="0" smtClean="0">
                <a:solidFill>
                  <a:schemeClr val="tx1"/>
                </a:solidFill>
              </a:rPr>
              <a:t>수익 분배</a:t>
            </a:r>
            <a:endParaRPr lang="ko-KR" altLang="en-US" b="1" dirty="0">
              <a:solidFill>
                <a:schemeClr val="tx1"/>
              </a:solidFill>
            </a:endParaRPr>
          </a:p>
        </p:txBody>
      </p:sp>
      <p:sp>
        <p:nvSpPr>
          <p:cNvPr id="28" name="이등변 삼각형 27"/>
          <p:cNvSpPr/>
          <p:nvPr/>
        </p:nvSpPr>
        <p:spPr>
          <a:xfrm rot="5400000">
            <a:off x="5786446" y="5143512"/>
            <a:ext cx="285752" cy="28575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모서리가 둥근 직사각형 28"/>
          <p:cNvSpPr/>
          <p:nvPr/>
        </p:nvSpPr>
        <p:spPr>
          <a:xfrm>
            <a:off x="714348" y="5643578"/>
            <a:ext cx="7643866" cy="500066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 smtClean="0">
                <a:solidFill>
                  <a:schemeClr val="tx1"/>
                </a:solidFill>
              </a:rPr>
              <a:t>사례 </a:t>
            </a:r>
            <a:r>
              <a:rPr lang="en-US" altLang="ko-KR" b="1" dirty="0" smtClean="0">
                <a:solidFill>
                  <a:schemeClr val="tx1"/>
                </a:solidFill>
              </a:rPr>
              <a:t>: </a:t>
            </a:r>
            <a:r>
              <a:rPr lang="ko-KR" altLang="en-US" b="1" dirty="0" smtClean="0">
                <a:solidFill>
                  <a:schemeClr val="tx1"/>
                </a:solidFill>
              </a:rPr>
              <a:t>온라인 플랫폼 </a:t>
            </a:r>
            <a:r>
              <a:rPr lang="ko-KR" altLang="en-US" b="1" dirty="0" err="1" smtClean="0">
                <a:solidFill>
                  <a:schemeClr val="tx1"/>
                </a:solidFill>
              </a:rPr>
              <a:t>팝펀딩을</a:t>
            </a:r>
            <a:r>
              <a:rPr lang="ko-KR" altLang="en-US" b="1" dirty="0" smtClean="0">
                <a:solidFill>
                  <a:schemeClr val="tx1"/>
                </a:solidFill>
              </a:rPr>
              <a:t> 통해 </a:t>
            </a:r>
            <a:r>
              <a:rPr lang="ko-KR" altLang="en-US" b="1" dirty="0" err="1" smtClean="0">
                <a:solidFill>
                  <a:schemeClr val="tx1"/>
                </a:solidFill>
              </a:rPr>
              <a:t>웹툰</a:t>
            </a:r>
            <a:r>
              <a:rPr lang="ko-KR" altLang="en-US" b="1" dirty="0" smtClean="0">
                <a:solidFill>
                  <a:schemeClr val="tx1"/>
                </a:solidFill>
              </a:rPr>
              <a:t> </a:t>
            </a:r>
            <a:r>
              <a:rPr lang="en-US" altLang="ko-KR" b="1" dirty="0" smtClean="0">
                <a:solidFill>
                  <a:schemeClr val="tx1"/>
                </a:solidFill>
              </a:rPr>
              <a:t>“26</a:t>
            </a:r>
            <a:r>
              <a:rPr lang="ko-KR" altLang="en-US" b="1" dirty="0" smtClean="0">
                <a:solidFill>
                  <a:schemeClr val="tx1"/>
                </a:solidFill>
              </a:rPr>
              <a:t>년</a:t>
            </a:r>
            <a:r>
              <a:rPr lang="en-US" altLang="ko-KR" b="1" dirty="0" smtClean="0">
                <a:solidFill>
                  <a:schemeClr val="tx1"/>
                </a:solidFill>
              </a:rPr>
              <a:t>”</a:t>
            </a:r>
            <a:r>
              <a:rPr lang="ko-KR" altLang="en-US" b="1" dirty="0" smtClean="0">
                <a:solidFill>
                  <a:schemeClr val="tx1"/>
                </a:solidFill>
              </a:rPr>
              <a:t>의 영화제작 비용 조달</a:t>
            </a:r>
            <a:endParaRPr lang="ko-KR" altLang="en-US" b="1" dirty="0">
              <a:solidFill>
                <a:schemeClr val="tx1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모서리가 둥근 직사각형 5"/>
          <p:cNvSpPr/>
          <p:nvPr/>
        </p:nvSpPr>
        <p:spPr>
          <a:xfrm>
            <a:off x="438120" y="1285860"/>
            <a:ext cx="8429684" cy="5214974"/>
          </a:xfrm>
          <a:prstGeom prst="roundRect">
            <a:avLst>
              <a:gd name="adj" fmla="val 8715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모서리가 둥근 직사각형 6"/>
          <p:cNvSpPr/>
          <p:nvPr/>
        </p:nvSpPr>
        <p:spPr>
          <a:xfrm>
            <a:off x="285720" y="1133460"/>
            <a:ext cx="8429684" cy="5214974"/>
          </a:xfrm>
          <a:prstGeom prst="roundRect">
            <a:avLst>
              <a:gd name="adj" fmla="val 8715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ko-KR" dirty="0" smtClean="0"/>
              <a:t>  </a:t>
            </a:r>
            <a:r>
              <a:rPr lang="en-US" altLang="ko-KR" b="1" dirty="0" smtClean="0"/>
              <a:t>Item</a:t>
            </a:r>
            <a:r>
              <a:rPr lang="ko-KR" altLang="en-US" b="1" dirty="0" smtClean="0"/>
              <a:t>이 없으면 창업은</a:t>
            </a:r>
            <a:r>
              <a:rPr lang="en-US" altLang="ko-KR" b="1" dirty="0" smtClean="0"/>
              <a:t>?</a:t>
            </a:r>
          </a:p>
          <a:p>
            <a:pPr>
              <a:buNone/>
            </a:pPr>
            <a:endParaRPr lang="en-US" altLang="ko-KR" dirty="0"/>
          </a:p>
          <a:p>
            <a:pPr>
              <a:buNone/>
            </a:pPr>
            <a:r>
              <a:rPr lang="ko-KR" altLang="en-US" dirty="0" smtClean="0"/>
              <a:t>  </a:t>
            </a:r>
            <a:r>
              <a:rPr lang="ko-KR" altLang="en-US" b="1" dirty="0" smtClean="0"/>
              <a:t>엔젤 역할  </a:t>
            </a:r>
            <a:r>
              <a:rPr lang="en-US" altLang="ko-KR" b="1" dirty="0" smtClean="0">
                <a:sym typeface="Wingdings" pitchFamily="2" charset="2"/>
              </a:rPr>
              <a:t> </a:t>
            </a:r>
            <a:r>
              <a:rPr lang="ko-KR" altLang="en-US" b="1" dirty="0" smtClean="0">
                <a:sym typeface="Wingdings" pitchFamily="2" charset="2"/>
              </a:rPr>
              <a:t>무식한 엔젤 돈은 눈 먼 돈</a:t>
            </a:r>
            <a:r>
              <a:rPr lang="en-US" altLang="ko-KR" b="1" dirty="0" smtClean="0">
                <a:sym typeface="Wingdings" pitchFamily="2" charset="2"/>
              </a:rPr>
              <a:t>?</a:t>
            </a:r>
          </a:p>
          <a:p>
            <a:pPr>
              <a:buNone/>
            </a:pPr>
            <a:endParaRPr lang="en-US" altLang="ko-KR" dirty="0">
              <a:sym typeface="Wingdings" pitchFamily="2" charset="2"/>
            </a:endParaRPr>
          </a:p>
          <a:p>
            <a:pPr>
              <a:buNone/>
            </a:pPr>
            <a:r>
              <a:rPr lang="ko-KR" altLang="en-US" dirty="0" smtClean="0">
                <a:sym typeface="Wingdings" pitchFamily="2" charset="2"/>
              </a:rPr>
              <a:t>  </a:t>
            </a:r>
            <a:r>
              <a:rPr lang="ko-KR" altLang="en-US" b="1" dirty="0" smtClean="0">
                <a:sym typeface="Wingdings" pitchFamily="2" charset="2"/>
              </a:rPr>
              <a:t>엔젤클럽 가입을 통해 다양한 기업을 </a:t>
            </a:r>
            <a:endParaRPr lang="en-US" altLang="ko-KR" b="1" dirty="0" smtClean="0">
              <a:sym typeface="Wingdings" pitchFamily="2" charset="2"/>
            </a:endParaRPr>
          </a:p>
          <a:p>
            <a:pPr>
              <a:buNone/>
            </a:pPr>
            <a:r>
              <a:rPr lang="en-US" altLang="ko-KR" b="1" dirty="0" smtClean="0">
                <a:sym typeface="Wingdings" pitchFamily="2" charset="2"/>
              </a:rPr>
              <a:t>  </a:t>
            </a:r>
            <a:r>
              <a:rPr lang="ko-KR" altLang="en-US" b="1" dirty="0" smtClean="0">
                <a:sym typeface="Wingdings" pitchFamily="2" charset="2"/>
              </a:rPr>
              <a:t>접하면서 아이디어를 확보</a:t>
            </a:r>
            <a:endParaRPr lang="ko-KR" altLang="en-US" b="1" dirty="0"/>
          </a:p>
        </p:txBody>
      </p:sp>
      <p:sp>
        <p:nvSpPr>
          <p:cNvPr id="4" name="Text Box 15"/>
          <p:cNvSpPr txBox="1">
            <a:spLocks noChangeArrowheads="1"/>
          </p:cNvSpPr>
          <p:nvPr/>
        </p:nvSpPr>
        <p:spPr bwMode="auto">
          <a:xfrm>
            <a:off x="266700" y="100900"/>
            <a:ext cx="784702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>
                <a:alpha val="50000"/>
              </a:schemeClr>
            </a:outerShdw>
          </a:effec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4400" dirty="0" smtClean="0">
                <a:solidFill>
                  <a:srgbClr val="FFDB01"/>
                </a:solidFill>
                <a:latin typeface="HY헤드라인M" pitchFamily="18" charset="-127"/>
                <a:ea typeface="HY헤드라인M" pitchFamily="18" charset="-127"/>
              </a:rPr>
              <a:t>기술이 없어서 창업을 못한다</a:t>
            </a:r>
            <a:r>
              <a:rPr lang="en-US" altLang="ko-KR" sz="4400" dirty="0" smtClean="0">
                <a:solidFill>
                  <a:srgbClr val="FFDB01"/>
                </a:solidFill>
                <a:latin typeface="HY헤드라인M" pitchFamily="18" charset="-127"/>
                <a:ea typeface="HY헤드라인M" pitchFamily="18" charset="-127"/>
              </a:rPr>
              <a:t>?</a:t>
            </a:r>
            <a:endParaRPr kumimoji="0" lang="ko-KR" altLang="en-US" sz="4400" dirty="0">
              <a:solidFill>
                <a:srgbClr val="FFDB0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8" name="Rectangle 29"/>
          <p:cNvSpPr>
            <a:spLocks noChangeArrowheads="1"/>
          </p:cNvSpPr>
          <p:nvPr/>
        </p:nvSpPr>
        <p:spPr bwMode="auto">
          <a:xfrm>
            <a:off x="428596" y="1594532"/>
            <a:ext cx="377800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SzPct val="75000"/>
              <a:buFont typeface="Wingdings" pitchFamily="2" charset="2"/>
              <a:buBlip>
                <a:blip r:embed="rId2"/>
              </a:buBlip>
            </a:pPr>
            <a:r>
              <a:rPr lang="en-US" altLang="ko-KR" sz="2800" b="1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b="1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400" b="1" dirty="0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Rectangle 29"/>
          <p:cNvSpPr>
            <a:spLocks noChangeArrowheads="1"/>
          </p:cNvSpPr>
          <p:nvPr/>
        </p:nvSpPr>
        <p:spPr bwMode="auto">
          <a:xfrm>
            <a:off x="428596" y="2786058"/>
            <a:ext cx="377800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SzPct val="75000"/>
              <a:buFont typeface="Wingdings" pitchFamily="2" charset="2"/>
              <a:buBlip>
                <a:blip r:embed="rId2"/>
              </a:buBlip>
            </a:pPr>
            <a:r>
              <a:rPr lang="en-US" altLang="ko-KR" sz="2800" b="1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b="1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400" b="1" dirty="0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Rectangle 29"/>
          <p:cNvSpPr>
            <a:spLocks noChangeArrowheads="1"/>
          </p:cNvSpPr>
          <p:nvPr/>
        </p:nvSpPr>
        <p:spPr bwMode="auto">
          <a:xfrm>
            <a:off x="446869" y="3957972"/>
            <a:ext cx="377800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SzPct val="75000"/>
              <a:buFont typeface="Wingdings" pitchFamily="2" charset="2"/>
              <a:buBlip>
                <a:blip r:embed="rId2"/>
              </a:buBlip>
            </a:pPr>
            <a:r>
              <a:rPr lang="en-US" altLang="ko-KR" sz="2800" b="1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b="1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400" b="1" dirty="0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4294967295"/>
          </p:nvPr>
        </p:nvSpPr>
        <p:spPr>
          <a:xfrm>
            <a:off x="0" y="2260623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ko-KR" altLang="en-US" dirty="0" smtClean="0"/>
              <a:t>     창업 우수 사례</a:t>
            </a:r>
            <a:endParaRPr lang="en-US" altLang="ko-KR" dirty="0" smtClean="0"/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     </a:t>
            </a:r>
            <a:endParaRPr lang="ko-KR" altLang="en-US" dirty="0"/>
          </a:p>
        </p:txBody>
      </p:sp>
      <p:sp>
        <p:nvSpPr>
          <p:cNvPr id="4" name="Text Box 15"/>
          <p:cNvSpPr txBox="1">
            <a:spLocks noChangeArrowheads="1"/>
          </p:cNvSpPr>
          <p:nvPr/>
        </p:nvSpPr>
        <p:spPr bwMode="auto">
          <a:xfrm>
            <a:off x="266700" y="100900"/>
            <a:ext cx="4838184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>
                <a:alpha val="50000"/>
              </a:schemeClr>
            </a:outerShdw>
          </a:effec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4400" dirty="0" smtClean="0">
                <a:solidFill>
                  <a:srgbClr val="FFDB01"/>
                </a:solidFill>
                <a:latin typeface="HY헤드라인M" pitchFamily="18" charset="-127"/>
                <a:ea typeface="HY헤드라인M" pitchFamily="18" charset="-127"/>
              </a:rPr>
              <a:t>누가 창업을 했나</a:t>
            </a:r>
            <a:r>
              <a:rPr lang="en-US" altLang="ko-KR" sz="4400" dirty="0" smtClean="0">
                <a:solidFill>
                  <a:srgbClr val="FFDB01"/>
                </a:solidFill>
                <a:latin typeface="HY헤드라인M" pitchFamily="18" charset="-127"/>
                <a:ea typeface="HY헤드라인M" pitchFamily="18" charset="-127"/>
              </a:rPr>
              <a:t>?</a:t>
            </a:r>
            <a:endParaRPr kumimoji="0" lang="ko-KR" altLang="en-US" sz="4400" dirty="0">
              <a:solidFill>
                <a:srgbClr val="FFDB0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7" name="Rectangle 29"/>
          <p:cNvSpPr>
            <a:spLocks noChangeArrowheads="1"/>
          </p:cNvSpPr>
          <p:nvPr/>
        </p:nvSpPr>
        <p:spPr bwMode="auto">
          <a:xfrm>
            <a:off x="322266" y="2276221"/>
            <a:ext cx="377800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SzPct val="75000"/>
              <a:buFont typeface="Wingdings" pitchFamily="2" charset="2"/>
              <a:buBlip>
                <a:blip r:embed="rId3"/>
              </a:buBlip>
            </a:pPr>
            <a:r>
              <a:rPr lang="en-US" altLang="ko-KR" sz="2800" b="1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b="1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400" b="1" dirty="0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128770" y="1744958"/>
            <a:ext cx="8856985" cy="498767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grpSp>
        <p:nvGrpSpPr>
          <p:cNvPr id="10" name="그룹 34"/>
          <p:cNvGrpSpPr/>
          <p:nvPr/>
        </p:nvGrpSpPr>
        <p:grpSpPr>
          <a:xfrm>
            <a:off x="182415" y="1731969"/>
            <a:ext cx="8929718" cy="4197361"/>
            <a:chOff x="0" y="1230339"/>
            <a:chExt cx="9324528" cy="4416635"/>
          </a:xfrm>
        </p:grpSpPr>
        <p:pic>
          <p:nvPicPr>
            <p:cNvPr id="11" name="그림 10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0695" r="65833" b="47500"/>
            <a:stretch/>
          </p:blipFill>
          <p:spPr>
            <a:xfrm>
              <a:off x="0" y="1230339"/>
              <a:ext cx="3124200" cy="2867026"/>
            </a:xfrm>
            <a:prstGeom prst="rect">
              <a:avLst/>
            </a:prstGeom>
          </p:spPr>
        </p:pic>
        <p:pic>
          <p:nvPicPr>
            <p:cNvPr id="12" name="그림 11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33125" t="10695" r="33438" b="47500"/>
            <a:stretch/>
          </p:blipFill>
          <p:spPr>
            <a:xfrm>
              <a:off x="3028950" y="1230339"/>
              <a:ext cx="3057525" cy="2867026"/>
            </a:xfrm>
            <a:prstGeom prst="rect">
              <a:avLst/>
            </a:prstGeom>
          </p:spPr>
        </p:pic>
        <p:pic>
          <p:nvPicPr>
            <p:cNvPr id="13" name="그림 12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66563" t="10695" b="47500"/>
            <a:stretch/>
          </p:blipFill>
          <p:spPr>
            <a:xfrm>
              <a:off x="6086474" y="1230339"/>
              <a:ext cx="3057525" cy="2867026"/>
            </a:xfrm>
            <a:prstGeom prst="rect">
              <a:avLst/>
            </a:prstGeom>
          </p:spPr>
        </p:pic>
        <p:pic>
          <p:nvPicPr>
            <p:cNvPr id="14" name="그림 13"/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2917" t="19861" r="75208" b="53194"/>
            <a:stretch/>
          </p:blipFill>
          <p:spPr>
            <a:xfrm>
              <a:off x="266700" y="1858989"/>
              <a:ext cx="2000250" cy="1847851"/>
            </a:xfrm>
            <a:prstGeom prst="rect">
              <a:avLst/>
            </a:prstGeom>
          </p:spPr>
        </p:pic>
        <p:pic>
          <p:nvPicPr>
            <p:cNvPr id="15" name="그림 14"/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7084" t="27778" r="65833" b="48472"/>
            <a:stretch/>
          </p:blipFill>
          <p:spPr>
            <a:xfrm>
              <a:off x="1562100" y="2401915"/>
              <a:ext cx="1562100" cy="1628775"/>
            </a:xfrm>
            <a:prstGeom prst="rect">
              <a:avLst/>
            </a:prstGeom>
          </p:spPr>
        </p:pic>
        <p:pic>
          <p:nvPicPr>
            <p:cNvPr id="16" name="그림 15"/>
            <p:cNvPicPr>
              <a:picLocks noChangeAspect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34167" t="27778" r="38646" b="54722"/>
            <a:stretch/>
          </p:blipFill>
          <p:spPr>
            <a:xfrm>
              <a:off x="3124200" y="2401915"/>
              <a:ext cx="2486025" cy="1200150"/>
            </a:xfrm>
            <a:prstGeom prst="rect">
              <a:avLst/>
            </a:prstGeom>
          </p:spPr>
        </p:pic>
        <p:pic>
          <p:nvPicPr>
            <p:cNvPr id="17" name="그림 16"/>
            <p:cNvPicPr>
              <a:picLocks noChangeAspect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48750" t="24583" r="33437" b="47500"/>
            <a:stretch/>
          </p:blipFill>
          <p:spPr>
            <a:xfrm>
              <a:off x="4457700" y="2182840"/>
              <a:ext cx="1628774" cy="1914526"/>
            </a:xfrm>
            <a:prstGeom prst="rect">
              <a:avLst/>
            </a:prstGeom>
          </p:spPr>
        </p:pic>
        <p:pic>
          <p:nvPicPr>
            <p:cNvPr id="18" name="그림 17"/>
            <p:cNvPicPr>
              <a:picLocks noChangeAspect="1"/>
            </p:cNvPicPr>
            <p:nvPr/>
          </p:nvPicPr>
          <p:blipFill rotWithShape="1">
            <a:blip r:embed="rId11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66563" t="22917" r="10313" b="51666"/>
            <a:stretch/>
          </p:blipFill>
          <p:spPr>
            <a:xfrm>
              <a:off x="6086474" y="2068540"/>
              <a:ext cx="2114551" cy="1743076"/>
            </a:xfrm>
            <a:prstGeom prst="rect">
              <a:avLst/>
            </a:prstGeom>
          </p:spPr>
        </p:pic>
        <p:pic>
          <p:nvPicPr>
            <p:cNvPr id="19" name="그림 18"/>
            <p:cNvPicPr>
              <a:picLocks noChangeAspect="1"/>
            </p:cNvPicPr>
            <p:nvPr/>
          </p:nvPicPr>
          <p:blipFill rotWithShape="1">
            <a:blip r:embed="rId1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79271" t="27778" b="48472"/>
            <a:stretch/>
          </p:blipFill>
          <p:spPr>
            <a:xfrm>
              <a:off x="7248524" y="2401915"/>
              <a:ext cx="1895475" cy="1628775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>
              <a:off x="107505" y="1314577"/>
              <a:ext cx="2854204" cy="3940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200"/>
                </a:lnSpc>
              </a:pPr>
              <a:r>
                <a:rPr lang="ko-KR" altLang="en-US" sz="2000" dirty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지식기반 창업</a:t>
              </a:r>
              <a:endParaRPr lang="ko-KR" altLang="en-US" sz="2000" spc="-15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145980" y="1314577"/>
              <a:ext cx="2854204" cy="3940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200"/>
                </a:lnSpc>
              </a:pPr>
              <a:r>
                <a:rPr lang="ko-KR" altLang="en-US" sz="2000" dirty="0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기술기반 창업</a:t>
              </a:r>
              <a:endParaRPr lang="ko-KR" altLang="en-US" sz="2000" spc="-15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155880" y="1314577"/>
              <a:ext cx="2854204" cy="3940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200"/>
                </a:lnSpc>
              </a:pPr>
              <a:r>
                <a:rPr lang="ko-KR" altLang="en-US" sz="2000" dirty="0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글로벌 창업</a:t>
              </a:r>
              <a:endParaRPr lang="ko-KR" altLang="en-US" sz="2000" spc="-15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21641" y="3930542"/>
              <a:ext cx="2686906" cy="17164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3500"/>
                </a:lnSpc>
              </a:pPr>
              <a:r>
                <a:rPr lang="ko-KR" alt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카카오</a:t>
              </a:r>
              <a:r>
                <a:rPr lang="en-US" altLang="ko-KR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, </a:t>
              </a:r>
              <a:r>
                <a:rPr lang="ko-KR" alt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김범수</a:t>
              </a:r>
            </a:p>
            <a:p>
              <a:pPr>
                <a:lnSpc>
                  <a:spcPts val="3500"/>
                </a:lnSpc>
              </a:pPr>
              <a:r>
                <a:rPr lang="ko-KR" altLang="en-US" sz="1600" b="1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모바일</a:t>
              </a:r>
              <a:r>
                <a:rPr lang="ko-KR" alt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메신저 “</a:t>
              </a:r>
              <a:r>
                <a:rPr lang="ko-KR" altLang="en-US" sz="1600" b="1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카카오톡</a:t>
              </a:r>
              <a:r>
                <a:rPr lang="ko-KR" alt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”</a:t>
              </a:r>
            </a:p>
            <a:p>
              <a:pPr>
                <a:lnSpc>
                  <a:spcPts val="3500"/>
                </a:lnSpc>
              </a:pPr>
              <a:r>
                <a:rPr lang="ko-KR" altLang="en-US" sz="16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기업가치 </a:t>
              </a:r>
              <a:r>
                <a:rPr lang="en-US" altLang="ko-KR" sz="16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1,000</a:t>
              </a:r>
              <a:r>
                <a:rPr lang="ko-KR" altLang="en-US" sz="1600" b="1" dirty="0" err="1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억원</a:t>
              </a:r>
              <a:r>
                <a:rPr lang="ko-KR" altLang="en-US" sz="16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이상 </a:t>
              </a:r>
            </a:p>
            <a:p>
              <a:pPr>
                <a:lnSpc>
                  <a:spcPts val="1500"/>
                </a:lnSpc>
              </a:pPr>
              <a:r>
                <a:rPr lang="ko-KR" altLang="en-US" sz="16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추정</a:t>
              </a:r>
              <a:endParaRPr lang="ko-KR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347864" y="3930541"/>
              <a:ext cx="3026114" cy="15140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3500"/>
                </a:lnSpc>
              </a:pPr>
              <a:r>
                <a:rPr lang="ko-KR" altLang="en-US" sz="1600" b="1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슈프리마</a:t>
              </a:r>
              <a:r>
                <a:rPr lang="en-US" altLang="ko-KR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, </a:t>
              </a:r>
              <a:r>
                <a:rPr lang="ko-KR" alt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이재원</a:t>
              </a:r>
            </a:p>
            <a:p>
              <a:pPr>
                <a:lnSpc>
                  <a:spcPts val="3500"/>
                </a:lnSpc>
              </a:pPr>
              <a:r>
                <a:rPr lang="ko-KR" alt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지문인식기술 단말기 제조</a:t>
              </a:r>
            </a:p>
            <a:p>
              <a:pPr>
                <a:lnSpc>
                  <a:spcPts val="3500"/>
                </a:lnSpc>
              </a:pPr>
              <a:r>
                <a:rPr lang="ko-KR" altLang="en-US" sz="1600" b="1" spc="-1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아시아 최초 </a:t>
              </a:r>
              <a:r>
                <a:rPr lang="en-US" altLang="ko-KR" sz="1600" b="1" spc="-1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FBI </a:t>
              </a:r>
              <a:r>
                <a:rPr lang="ko-KR" altLang="en-US" sz="1600" b="1" spc="-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품질규격 인증</a:t>
              </a:r>
              <a:endParaRPr lang="ko-KR" altLang="en-US" sz="1600" b="1" spc="-15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pic>
          <p:nvPicPr>
            <p:cNvPr id="25" name="그림 24"/>
            <p:cNvPicPr>
              <a:picLocks noChangeAspect="1"/>
            </p:cNvPicPr>
            <p:nvPr/>
          </p:nvPicPr>
          <p:blipFill rotWithShape="1">
            <a:blip r:embed="rId1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35268" t="57361" r="61875" b="37431"/>
            <a:stretch/>
          </p:blipFill>
          <p:spPr>
            <a:xfrm>
              <a:off x="3091732" y="4059521"/>
              <a:ext cx="261218" cy="357175"/>
            </a:xfrm>
            <a:prstGeom prst="rect">
              <a:avLst/>
            </a:prstGeom>
          </p:spPr>
        </p:pic>
        <p:pic>
          <p:nvPicPr>
            <p:cNvPr id="26" name="그림 25"/>
            <p:cNvPicPr>
              <a:picLocks noChangeAspect="1"/>
            </p:cNvPicPr>
            <p:nvPr/>
          </p:nvPicPr>
          <p:blipFill rotWithShape="1">
            <a:blip r:embed="rId1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830" t="58400" r="94793" b="38194"/>
            <a:stretch/>
          </p:blipFill>
          <p:spPr>
            <a:xfrm>
              <a:off x="73596" y="4129028"/>
              <a:ext cx="308844" cy="233561"/>
            </a:xfrm>
            <a:prstGeom prst="rect">
              <a:avLst/>
            </a:prstGeom>
          </p:spPr>
        </p:pic>
        <p:pic>
          <p:nvPicPr>
            <p:cNvPr id="27" name="그림 26"/>
            <p:cNvPicPr>
              <a:picLocks noChangeAspect="1"/>
            </p:cNvPicPr>
            <p:nvPr/>
          </p:nvPicPr>
          <p:blipFill rotWithShape="1">
            <a:blip r:embed="rId1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830" t="58400" r="94793" b="38194"/>
            <a:stretch/>
          </p:blipFill>
          <p:spPr>
            <a:xfrm>
              <a:off x="73596" y="4648528"/>
              <a:ext cx="308844" cy="233561"/>
            </a:xfrm>
            <a:prstGeom prst="rect">
              <a:avLst/>
            </a:prstGeom>
          </p:spPr>
        </p:pic>
        <p:pic>
          <p:nvPicPr>
            <p:cNvPr id="28" name="그림 27"/>
            <p:cNvPicPr>
              <a:picLocks noChangeAspect="1"/>
            </p:cNvPicPr>
            <p:nvPr/>
          </p:nvPicPr>
          <p:blipFill rotWithShape="1">
            <a:blip r:embed="rId1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830" t="58400" r="94793" b="38194"/>
            <a:stretch/>
          </p:blipFill>
          <p:spPr>
            <a:xfrm>
              <a:off x="73596" y="5075537"/>
              <a:ext cx="308844" cy="233561"/>
            </a:xfrm>
            <a:prstGeom prst="rect">
              <a:avLst/>
            </a:prstGeom>
          </p:spPr>
        </p:pic>
        <p:pic>
          <p:nvPicPr>
            <p:cNvPr id="30" name="그림 29"/>
            <p:cNvPicPr>
              <a:picLocks noChangeAspect="1"/>
            </p:cNvPicPr>
            <p:nvPr/>
          </p:nvPicPr>
          <p:blipFill rotWithShape="1">
            <a:blip r:embed="rId1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35268" t="57361" r="61875" b="37431"/>
            <a:stretch/>
          </p:blipFill>
          <p:spPr>
            <a:xfrm>
              <a:off x="3091732" y="4538099"/>
              <a:ext cx="261218" cy="357175"/>
            </a:xfrm>
            <a:prstGeom prst="rect">
              <a:avLst/>
            </a:prstGeom>
          </p:spPr>
        </p:pic>
        <p:pic>
          <p:nvPicPr>
            <p:cNvPr id="31" name="그림 30"/>
            <p:cNvPicPr>
              <a:picLocks noChangeAspect="1"/>
            </p:cNvPicPr>
            <p:nvPr/>
          </p:nvPicPr>
          <p:blipFill rotWithShape="1">
            <a:blip r:embed="rId1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35268" t="57361" r="61875" b="37431"/>
            <a:stretch/>
          </p:blipFill>
          <p:spPr>
            <a:xfrm>
              <a:off x="3091732" y="4989119"/>
              <a:ext cx="261218" cy="357175"/>
            </a:xfrm>
            <a:prstGeom prst="rect">
              <a:avLst/>
            </a:prstGeom>
          </p:spPr>
        </p:pic>
        <p:pic>
          <p:nvPicPr>
            <p:cNvPr id="33" name="그림 32"/>
            <p:cNvPicPr>
              <a:picLocks noChangeAspect="1"/>
            </p:cNvPicPr>
            <p:nvPr/>
          </p:nvPicPr>
          <p:blipFill rotWithShape="1">
            <a:blip r:embed="rId15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68125" t="58400" r="28958" b="38706"/>
            <a:stretch/>
          </p:blipFill>
          <p:spPr>
            <a:xfrm>
              <a:off x="6136830" y="4129340"/>
              <a:ext cx="266700" cy="198487"/>
            </a:xfrm>
            <a:prstGeom prst="rect">
              <a:avLst/>
            </a:prstGeom>
          </p:spPr>
        </p:pic>
        <p:sp>
          <p:nvSpPr>
            <p:cNvPr id="34" name="TextBox 33"/>
            <p:cNvSpPr txBox="1"/>
            <p:nvPr/>
          </p:nvSpPr>
          <p:spPr>
            <a:xfrm>
              <a:off x="6289230" y="3930542"/>
              <a:ext cx="3035298" cy="17164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3500"/>
                </a:lnSpc>
              </a:pPr>
              <a:r>
                <a:rPr lang="ko-KR" alt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코라오</a:t>
              </a:r>
              <a:r>
                <a:rPr lang="en-US" altLang="ko-KR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, </a:t>
              </a:r>
              <a:r>
                <a:rPr lang="ko-KR" alt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오세영</a:t>
              </a:r>
            </a:p>
            <a:p>
              <a:pPr>
                <a:lnSpc>
                  <a:spcPts val="3500"/>
                </a:lnSpc>
              </a:pPr>
              <a:r>
                <a:rPr lang="ko-KR" altLang="en-US" sz="1600" b="1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자동차ㆍ에너지</a:t>
              </a:r>
              <a:r>
                <a:rPr lang="en-US" altLang="ko-KR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, </a:t>
              </a:r>
              <a:r>
                <a:rPr lang="ko-KR" alt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라오스 본사</a:t>
              </a:r>
            </a:p>
            <a:p>
              <a:pPr>
                <a:lnSpc>
                  <a:spcPts val="3500"/>
                </a:lnSpc>
              </a:pPr>
              <a:r>
                <a:rPr lang="en-US" altLang="ko-KR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2</a:t>
              </a:r>
              <a:r>
                <a:rPr lang="ko-KR" altLang="en-US" sz="1600" b="1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년연속</a:t>
              </a:r>
              <a:r>
                <a:rPr lang="ko-KR" alt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라오스 최우수기업</a:t>
              </a:r>
            </a:p>
            <a:p>
              <a:pPr>
                <a:lnSpc>
                  <a:spcPts val="1500"/>
                </a:lnSpc>
              </a:pPr>
              <a:r>
                <a:rPr lang="en-US" altLang="ko-KR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(</a:t>
              </a:r>
              <a:r>
                <a:rPr lang="ko-KR" altLang="en-US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라오스 대학생 취업선호도 </a:t>
              </a:r>
              <a:r>
                <a:rPr lang="en-US" altLang="ko-KR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1</a:t>
              </a:r>
              <a:r>
                <a:rPr lang="ko-KR" altLang="en-US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위</a:t>
              </a:r>
              <a:r>
                <a:rPr lang="en-US" altLang="ko-KR" sz="14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)</a:t>
              </a:r>
              <a:endParaRPr lang="en-US" altLang="ko-KR" sz="1400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pic>
          <p:nvPicPr>
            <p:cNvPr id="35" name="그림 34"/>
            <p:cNvPicPr>
              <a:picLocks noChangeAspect="1"/>
            </p:cNvPicPr>
            <p:nvPr/>
          </p:nvPicPr>
          <p:blipFill rotWithShape="1">
            <a:blip r:embed="rId15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68125" t="58400" r="28958" b="38706"/>
            <a:stretch/>
          </p:blipFill>
          <p:spPr>
            <a:xfrm>
              <a:off x="6136830" y="4623544"/>
              <a:ext cx="266700" cy="198487"/>
            </a:xfrm>
            <a:prstGeom prst="rect">
              <a:avLst/>
            </a:prstGeom>
          </p:spPr>
        </p:pic>
        <p:pic>
          <p:nvPicPr>
            <p:cNvPr id="36" name="그림 35"/>
            <p:cNvPicPr>
              <a:picLocks noChangeAspect="1"/>
            </p:cNvPicPr>
            <p:nvPr/>
          </p:nvPicPr>
          <p:blipFill rotWithShape="1">
            <a:blip r:embed="rId15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68125" t="58400" r="28958" b="38706"/>
            <a:stretch/>
          </p:blipFill>
          <p:spPr>
            <a:xfrm>
              <a:off x="6136830" y="5098426"/>
              <a:ext cx="266700" cy="198487"/>
            </a:xfrm>
            <a:prstGeom prst="rect">
              <a:avLst/>
            </a:prstGeom>
          </p:spPr>
        </p:pic>
      </p:grpSp>
      <p:sp>
        <p:nvSpPr>
          <p:cNvPr id="38" name="모서리가 둥근 직사각형 37"/>
          <p:cNvSpPr/>
          <p:nvPr/>
        </p:nvSpPr>
        <p:spPr>
          <a:xfrm>
            <a:off x="147308" y="1013218"/>
            <a:ext cx="3067370" cy="701270"/>
          </a:xfrm>
          <a:prstGeom prst="roundRect">
            <a:avLst>
              <a:gd name="adj" fmla="val 3401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/>
            <a:r>
              <a:rPr lang="ko-KR" altLang="en-US" sz="2800" dirty="0" smtClean="0">
                <a:latin typeface="HY헤드라인M" pitchFamily="18" charset="-127"/>
                <a:ea typeface="HY헤드라인M" pitchFamily="18" charset="-127"/>
              </a:rPr>
              <a:t>창업 우수 사례 </a:t>
            </a:r>
            <a:endParaRPr lang="ko-KR" altLang="en-US" sz="2800" dirty="0">
              <a:latin typeface="HY헤드라인M" pitchFamily="18" charset="-127"/>
              <a:ea typeface="HY헤드라인M" pitchFamily="18" charset="-127"/>
            </a:endParaRPr>
          </a:p>
        </p:txBody>
      </p:sp>
      <p:pic>
        <p:nvPicPr>
          <p:cNvPr id="32" name="그림 31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5268" t="57361" r="61875" b="37431"/>
          <a:stretch/>
        </p:blipFill>
        <p:spPr>
          <a:xfrm>
            <a:off x="3143240" y="5715016"/>
            <a:ext cx="250158" cy="339442"/>
          </a:xfrm>
          <a:prstGeom prst="rect">
            <a:avLst/>
          </a:prstGeom>
        </p:spPr>
      </p:pic>
      <p:sp>
        <p:nvSpPr>
          <p:cNvPr id="37" name="TextBox 36"/>
          <p:cNvSpPr txBox="1"/>
          <p:nvPr/>
        </p:nvSpPr>
        <p:spPr>
          <a:xfrm>
            <a:off x="3357554" y="5715016"/>
            <a:ext cx="30003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altLang="ko-KR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“</a:t>
            </a:r>
            <a:r>
              <a:rPr lang="ko-KR" alt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국내기업에 살려달라고 굽실</a:t>
            </a:r>
            <a:endParaRPr lang="en-US" altLang="ko-KR" sz="16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ts val="1800"/>
              </a:lnSpc>
            </a:pPr>
            <a:r>
              <a:rPr lang="en-US" altLang="ko-KR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ko-KR" altLang="en-US" sz="1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거리느니</a:t>
            </a:r>
            <a:r>
              <a:rPr lang="ko-KR" alt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해외에서 보란 듯이   </a:t>
            </a:r>
            <a:endParaRPr lang="en-US" altLang="ko-KR" sz="16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ts val="1800"/>
              </a:lnSpc>
            </a:pPr>
            <a:r>
              <a:rPr lang="en-US" altLang="ko-KR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ko-KR" alt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성공해서 돌아오면 우릴 다시  </a:t>
            </a:r>
            <a:endParaRPr lang="en-US" altLang="ko-KR" sz="16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ts val="1800"/>
              </a:lnSpc>
            </a:pPr>
            <a:r>
              <a:rPr lang="en-US" altLang="ko-KR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ko-KR" alt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보리라</a:t>
            </a:r>
            <a:r>
              <a:rPr lang="en-US" altLang="ko-KR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!”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모서리가 둥근 직사각형 5"/>
          <p:cNvSpPr/>
          <p:nvPr/>
        </p:nvSpPr>
        <p:spPr>
          <a:xfrm>
            <a:off x="438120" y="1285860"/>
            <a:ext cx="8429684" cy="5214974"/>
          </a:xfrm>
          <a:prstGeom prst="roundRect">
            <a:avLst>
              <a:gd name="adj" fmla="val 8715"/>
            </a:avLst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모서리가 둥근 직사각형 6"/>
          <p:cNvSpPr/>
          <p:nvPr/>
        </p:nvSpPr>
        <p:spPr>
          <a:xfrm>
            <a:off x="285720" y="1133460"/>
            <a:ext cx="8429684" cy="5214974"/>
          </a:xfrm>
          <a:prstGeom prst="roundRect">
            <a:avLst>
              <a:gd name="adj" fmla="val 8715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8" name="그림 7" descr="20120523165949593.jpg"/>
          <p:cNvPicPr>
            <a:picLocks noChangeAspect="1"/>
          </p:cNvPicPr>
          <p:nvPr/>
        </p:nvPicPr>
        <p:blipFill>
          <a:blip r:embed="rId3">
            <a:lum bright="-1000" contrast="-2000"/>
          </a:blip>
          <a:stretch>
            <a:fillRect/>
          </a:stretch>
        </p:blipFill>
        <p:spPr>
          <a:xfrm>
            <a:off x="4214810" y="1142984"/>
            <a:ext cx="4429156" cy="1428760"/>
          </a:xfrm>
          <a:prstGeom prst="rect">
            <a:avLst/>
          </a:prstGeom>
        </p:spPr>
      </p:pic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/>
          <a:lstStyle/>
          <a:p>
            <a:pPr>
              <a:buNone/>
            </a:pPr>
            <a:r>
              <a:rPr lang="ko-KR" altLang="en-US" dirty="0" smtClean="0"/>
              <a:t>   </a:t>
            </a:r>
            <a:endParaRPr lang="ko-KR" altLang="en-US" dirty="0"/>
          </a:p>
        </p:txBody>
      </p:sp>
      <p:sp>
        <p:nvSpPr>
          <p:cNvPr id="5" name="Text Box 15"/>
          <p:cNvSpPr txBox="1">
            <a:spLocks noChangeArrowheads="1"/>
          </p:cNvSpPr>
          <p:nvPr/>
        </p:nvSpPr>
        <p:spPr bwMode="auto">
          <a:xfrm>
            <a:off x="266700" y="100900"/>
            <a:ext cx="5402441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>
                <a:alpha val="50000"/>
              </a:schemeClr>
            </a:outerShdw>
          </a:effec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4400" dirty="0" smtClean="0">
                <a:solidFill>
                  <a:srgbClr val="FFDB01"/>
                </a:solidFill>
                <a:latin typeface="HY헤드라인M" pitchFamily="18" charset="-127"/>
                <a:ea typeface="HY헤드라인M" pitchFamily="18" charset="-127"/>
              </a:rPr>
              <a:t>청년 </a:t>
            </a:r>
            <a:r>
              <a:rPr lang="ko-KR" altLang="en-US" sz="4400" dirty="0" err="1" smtClean="0">
                <a:solidFill>
                  <a:srgbClr val="FFDB01"/>
                </a:solidFill>
                <a:latin typeface="HY헤드라인M" pitchFamily="18" charset="-127"/>
                <a:ea typeface="HY헤드라인M" pitchFamily="18" charset="-127"/>
              </a:rPr>
              <a:t>창업가는</a:t>
            </a:r>
            <a:r>
              <a:rPr lang="ko-KR" altLang="en-US" sz="4400" dirty="0" smtClean="0">
                <a:solidFill>
                  <a:srgbClr val="FFDB01"/>
                </a:solidFill>
                <a:latin typeface="HY헤드라인M" pitchFamily="18" charset="-127"/>
                <a:ea typeface="HY헤드라인M" pitchFamily="18" charset="-127"/>
              </a:rPr>
              <a:t> 누구</a:t>
            </a:r>
            <a:r>
              <a:rPr lang="en-US" altLang="ko-KR" sz="4400" dirty="0" smtClean="0">
                <a:solidFill>
                  <a:srgbClr val="FFDB01"/>
                </a:solidFill>
                <a:latin typeface="HY헤드라인M" pitchFamily="18" charset="-127"/>
                <a:ea typeface="HY헤드라인M" pitchFamily="18" charset="-127"/>
              </a:rPr>
              <a:t>?</a:t>
            </a:r>
            <a:endParaRPr kumimoji="0" lang="ko-KR" altLang="en-US" sz="4400" dirty="0">
              <a:solidFill>
                <a:srgbClr val="FFDB0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1" name="Rectangle 29"/>
          <p:cNvSpPr>
            <a:spLocks noChangeArrowheads="1"/>
          </p:cNvSpPr>
          <p:nvPr/>
        </p:nvSpPr>
        <p:spPr bwMode="auto">
          <a:xfrm>
            <a:off x="428596" y="2500306"/>
            <a:ext cx="377800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SzPct val="75000"/>
              <a:buFont typeface="Wingdings" pitchFamily="2" charset="2"/>
              <a:buBlip>
                <a:blip r:embed="rId4"/>
              </a:buBlip>
            </a:pPr>
            <a:r>
              <a:rPr lang="en-US" altLang="ko-KR" sz="2800" b="1" i="1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b="1" i="1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400" b="1" i="1" dirty="0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928662" y="2571744"/>
            <a:ext cx="74295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400" b="1" dirty="0" smtClean="0"/>
              <a:t>고교시절 사용자의 음악 감상 습관을 분석하여 선호하는 음악을 재생하는 시냅스 플레이어 개발</a:t>
            </a:r>
            <a:endParaRPr lang="ko-KR" altLang="en-US" sz="2400" b="1" dirty="0"/>
          </a:p>
        </p:txBody>
      </p:sp>
      <p:sp>
        <p:nvSpPr>
          <p:cNvPr id="10" name="Rectangle 29"/>
          <p:cNvSpPr>
            <a:spLocks noChangeArrowheads="1"/>
          </p:cNvSpPr>
          <p:nvPr/>
        </p:nvSpPr>
        <p:spPr bwMode="auto">
          <a:xfrm>
            <a:off x="428596" y="3357562"/>
            <a:ext cx="377800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SzPct val="75000"/>
              <a:buFont typeface="Wingdings" pitchFamily="2" charset="2"/>
              <a:buBlip>
                <a:blip r:embed="rId4"/>
              </a:buBlip>
            </a:pPr>
            <a:r>
              <a:rPr lang="en-US" altLang="ko-KR" sz="2800" b="1" i="1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b="1" i="1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400" b="1" i="1" dirty="0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928662" y="3429000"/>
            <a:ext cx="74295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400" b="1" dirty="0" smtClean="0"/>
              <a:t>MS</a:t>
            </a:r>
            <a:r>
              <a:rPr lang="ko-KR" altLang="en-US" sz="2400" b="1" dirty="0" smtClean="0"/>
              <a:t>가 시냅스 플레이어를 사들이고 고용을 제안하였으나</a:t>
            </a:r>
            <a:r>
              <a:rPr lang="en-US" altLang="ko-KR" sz="2400" b="1" dirty="0" smtClean="0"/>
              <a:t> </a:t>
            </a:r>
            <a:r>
              <a:rPr lang="ko-KR" altLang="en-US" sz="2400" b="1" dirty="0" smtClean="0"/>
              <a:t>이를 거절하고 하바드대 입학</a:t>
            </a:r>
            <a:endParaRPr lang="ko-KR" altLang="en-US" sz="2400" b="1" dirty="0"/>
          </a:p>
        </p:txBody>
      </p:sp>
      <p:sp>
        <p:nvSpPr>
          <p:cNvPr id="13" name="Rectangle 29"/>
          <p:cNvSpPr>
            <a:spLocks noChangeArrowheads="1"/>
          </p:cNvSpPr>
          <p:nvPr/>
        </p:nvSpPr>
        <p:spPr bwMode="auto">
          <a:xfrm>
            <a:off x="428596" y="4224700"/>
            <a:ext cx="377800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SzPct val="75000"/>
              <a:buFont typeface="Wingdings" pitchFamily="2" charset="2"/>
              <a:buBlip>
                <a:blip r:embed="rId4"/>
              </a:buBlip>
            </a:pPr>
            <a:r>
              <a:rPr lang="en-US" altLang="ko-KR" sz="2800" b="1" i="1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b="1" i="1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400" b="1" i="1" dirty="0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5" name="모서리가 둥근 직사각형 14"/>
          <p:cNvSpPr/>
          <p:nvPr/>
        </p:nvSpPr>
        <p:spPr>
          <a:xfrm>
            <a:off x="285720" y="1142984"/>
            <a:ext cx="3924626" cy="1000132"/>
          </a:xfrm>
          <a:prstGeom prst="roundRect">
            <a:avLst>
              <a:gd name="adj" fmla="val 3401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/>
            <a:r>
              <a:rPr lang="ko-KR" altLang="en-US" sz="2800" dirty="0" smtClean="0">
                <a:latin typeface="HY헤드라인M" pitchFamily="18" charset="-127"/>
                <a:ea typeface="HY헤드라인M" pitchFamily="18" charset="-127"/>
              </a:rPr>
              <a:t>마크 </a:t>
            </a:r>
            <a:r>
              <a:rPr lang="en-US" altLang="ko-KR" sz="2800" dirty="0" smtClean="0">
                <a:latin typeface="HY헤드라인M" pitchFamily="18" charset="-127"/>
                <a:ea typeface="HY헤드라인M" pitchFamily="18" charset="-127"/>
              </a:rPr>
              <a:t>E. </a:t>
            </a:r>
            <a:r>
              <a:rPr lang="ko-KR" altLang="en-US" sz="2800" dirty="0" err="1" smtClean="0">
                <a:latin typeface="HY헤드라인M" pitchFamily="18" charset="-127"/>
                <a:ea typeface="HY헤드라인M" pitchFamily="18" charset="-127"/>
              </a:rPr>
              <a:t>쥬커버그</a:t>
            </a:r>
            <a:r>
              <a:rPr lang="ko-KR" altLang="en-US" sz="2800" dirty="0" smtClean="0">
                <a:latin typeface="HY헤드라인M" pitchFamily="18" charset="-127"/>
                <a:ea typeface="HY헤드라인M" pitchFamily="18" charset="-127"/>
              </a:rPr>
              <a:t> </a:t>
            </a:r>
            <a:endParaRPr lang="ko-KR" altLang="en-US" sz="280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928662" y="4296138"/>
            <a:ext cx="74295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400" b="1" dirty="0" smtClean="0"/>
              <a:t>하버드 재학 중</a:t>
            </a:r>
            <a:r>
              <a:rPr lang="en-US" altLang="ko-KR" sz="2400" b="1" dirty="0" smtClean="0"/>
              <a:t>, </a:t>
            </a:r>
            <a:r>
              <a:rPr lang="ko-KR" altLang="en-US" sz="2400" b="1" dirty="0" smtClean="0"/>
              <a:t>대학 친구들과 </a:t>
            </a:r>
            <a:r>
              <a:rPr lang="ko-KR" altLang="en-US" sz="2400" b="1" dirty="0" err="1" smtClean="0"/>
              <a:t>페이스북을</a:t>
            </a:r>
            <a:r>
              <a:rPr lang="ko-KR" altLang="en-US" sz="2400" b="1" dirty="0" smtClean="0"/>
              <a:t> 설립</a:t>
            </a:r>
            <a:endParaRPr lang="ko-KR" altLang="en-US" sz="2400" b="1" dirty="0"/>
          </a:p>
        </p:txBody>
      </p:sp>
      <p:sp>
        <p:nvSpPr>
          <p:cNvPr id="17" name="Rectangle 29"/>
          <p:cNvSpPr>
            <a:spLocks noChangeArrowheads="1"/>
          </p:cNvSpPr>
          <p:nvPr/>
        </p:nvSpPr>
        <p:spPr bwMode="auto">
          <a:xfrm>
            <a:off x="428596" y="4857760"/>
            <a:ext cx="377800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SzPct val="75000"/>
              <a:buFont typeface="Wingdings" pitchFamily="2" charset="2"/>
              <a:buBlip>
                <a:blip r:embed="rId4"/>
              </a:buBlip>
            </a:pPr>
            <a:r>
              <a:rPr lang="en-US" altLang="ko-KR" sz="2800" b="1" i="1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b="1" i="1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400" b="1" i="1" dirty="0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928662" y="4929198"/>
            <a:ext cx="74295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400" b="1" dirty="0" smtClean="0"/>
              <a:t>광고수입 등을 통해 </a:t>
            </a:r>
            <a:r>
              <a:rPr lang="en-US" altLang="ko-KR" sz="2400" b="1" dirty="0" smtClean="0"/>
              <a:t>12</a:t>
            </a:r>
            <a:r>
              <a:rPr lang="ko-KR" altLang="en-US" sz="2400" b="1" dirty="0" smtClean="0"/>
              <a:t>년 매출액 </a:t>
            </a:r>
            <a:r>
              <a:rPr lang="en-US" altLang="ko-KR" sz="2400" b="1" dirty="0" smtClean="0"/>
              <a:t>5</a:t>
            </a:r>
            <a:r>
              <a:rPr lang="ko-KR" altLang="en-US" sz="2400" b="1" dirty="0" smtClean="0"/>
              <a:t>조 </a:t>
            </a:r>
            <a:r>
              <a:rPr lang="en-US" altLang="ko-KR" sz="2400" b="1" dirty="0" smtClean="0"/>
              <a:t>6</a:t>
            </a:r>
            <a:r>
              <a:rPr lang="ko-KR" altLang="en-US" sz="2400" b="1" dirty="0" err="1" smtClean="0"/>
              <a:t>천억원</a:t>
            </a:r>
            <a:r>
              <a:rPr lang="en-US" altLang="ko-KR" sz="2400" b="1" dirty="0" smtClean="0"/>
              <a:t> </a:t>
            </a:r>
            <a:r>
              <a:rPr lang="ko-KR" altLang="en-US" sz="2400" b="1" dirty="0" smtClean="0"/>
              <a:t>달성</a:t>
            </a:r>
            <a:r>
              <a:rPr lang="en-US" altLang="ko-KR" sz="2400" b="1" dirty="0" smtClean="0"/>
              <a:t> </a:t>
            </a:r>
            <a:r>
              <a:rPr lang="ko-KR" altLang="en-US" sz="2400" b="1" dirty="0" smtClean="0"/>
              <a:t> </a:t>
            </a:r>
            <a:endParaRPr lang="ko-KR" altLang="en-US" sz="24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857224" y="5572140"/>
            <a:ext cx="79296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 dirty="0" smtClean="0"/>
              <a:t>청년 </a:t>
            </a:r>
            <a:r>
              <a:rPr lang="en-US" altLang="ko-KR" sz="2000" b="1" dirty="0" smtClean="0"/>
              <a:t>IT</a:t>
            </a:r>
            <a:r>
              <a:rPr lang="ko-KR" altLang="en-US" sz="2000" b="1" dirty="0" smtClean="0"/>
              <a:t> 창업자들 </a:t>
            </a:r>
            <a:r>
              <a:rPr lang="en-US" altLang="ko-KR" sz="2000" dirty="0" smtClean="0"/>
              <a:t>: </a:t>
            </a:r>
            <a:r>
              <a:rPr lang="ko-KR" altLang="en-US" sz="2000" dirty="0" smtClean="0"/>
              <a:t>빌 </a:t>
            </a:r>
            <a:r>
              <a:rPr lang="ko-KR" altLang="en-US" sz="2000" dirty="0" err="1" smtClean="0"/>
              <a:t>게이츠</a:t>
            </a:r>
            <a:r>
              <a:rPr lang="en-US" altLang="ko-KR" sz="2000" dirty="0" smtClean="0"/>
              <a:t>(</a:t>
            </a:r>
            <a:r>
              <a:rPr lang="ko-KR" altLang="en-US" sz="2000" dirty="0" smtClean="0"/>
              <a:t>마이크로 소프트</a:t>
            </a:r>
            <a:r>
              <a:rPr lang="en-US" altLang="ko-KR" sz="2000" dirty="0" smtClean="0"/>
              <a:t>), </a:t>
            </a:r>
            <a:r>
              <a:rPr lang="ko-KR" altLang="en-US" sz="2000" dirty="0" err="1" smtClean="0"/>
              <a:t>엔디</a:t>
            </a:r>
            <a:r>
              <a:rPr lang="ko-KR" altLang="en-US" sz="2000" dirty="0" smtClean="0"/>
              <a:t> 글로브</a:t>
            </a:r>
            <a:r>
              <a:rPr lang="en-US" altLang="ko-KR" sz="2000" dirty="0" smtClean="0"/>
              <a:t>(</a:t>
            </a:r>
            <a:r>
              <a:rPr lang="ko-KR" altLang="en-US" sz="2000" dirty="0" smtClean="0"/>
              <a:t>인텔</a:t>
            </a:r>
            <a:r>
              <a:rPr lang="en-US" altLang="ko-KR" sz="2000" dirty="0" smtClean="0"/>
              <a:t>), </a:t>
            </a:r>
          </a:p>
          <a:p>
            <a:r>
              <a:rPr lang="en-US" altLang="ko-KR" sz="2000" dirty="0" smtClean="0"/>
              <a:t>                        </a:t>
            </a:r>
            <a:r>
              <a:rPr lang="ko-KR" altLang="en-US" sz="2000" dirty="0" smtClean="0"/>
              <a:t>마이크 델</a:t>
            </a:r>
            <a:r>
              <a:rPr lang="en-US" altLang="ko-KR" sz="2000" dirty="0" smtClean="0"/>
              <a:t>(</a:t>
            </a:r>
            <a:r>
              <a:rPr lang="ko-KR" altLang="en-US" sz="2000" dirty="0" smtClean="0"/>
              <a:t>델 컴퓨터</a:t>
            </a:r>
            <a:r>
              <a:rPr lang="en-US" altLang="ko-KR" sz="2000" dirty="0" smtClean="0"/>
              <a:t>), </a:t>
            </a:r>
            <a:r>
              <a:rPr lang="ko-KR" altLang="en-US" sz="2000" dirty="0" err="1" smtClean="0"/>
              <a:t>세르게이</a:t>
            </a:r>
            <a:r>
              <a:rPr lang="ko-KR" altLang="en-US" sz="2000" dirty="0" smtClean="0"/>
              <a:t> </a:t>
            </a:r>
            <a:r>
              <a:rPr lang="ko-KR" altLang="en-US" sz="2000" dirty="0" err="1" smtClean="0"/>
              <a:t>브린</a:t>
            </a:r>
            <a:r>
              <a:rPr lang="en-US" altLang="ko-KR" sz="2000" dirty="0" smtClean="0"/>
              <a:t>(</a:t>
            </a:r>
            <a:r>
              <a:rPr lang="ko-KR" altLang="en-US" sz="2000" dirty="0" err="1" smtClean="0"/>
              <a:t>구글</a:t>
            </a:r>
            <a:r>
              <a:rPr lang="en-US" altLang="ko-KR" sz="2000" dirty="0" smtClean="0"/>
              <a:t>) </a:t>
            </a:r>
            <a:r>
              <a:rPr lang="ko-KR" altLang="en-US" sz="2000" dirty="0" smtClean="0"/>
              <a:t>등</a:t>
            </a:r>
            <a:r>
              <a:rPr lang="en-US" altLang="ko-KR" sz="2000" dirty="0" smtClean="0"/>
              <a:t> </a:t>
            </a:r>
            <a:endParaRPr lang="ko-KR" altLang="en-US" sz="2000" dirty="0"/>
          </a:p>
        </p:txBody>
      </p:sp>
      <p:sp>
        <p:nvSpPr>
          <p:cNvPr id="20" name="직사각형 19"/>
          <p:cNvSpPr/>
          <p:nvPr/>
        </p:nvSpPr>
        <p:spPr>
          <a:xfrm>
            <a:off x="500034" y="5643578"/>
            <a:ext cx="214314" cy="214314"/>
          </a:xfrm>
          <a:prstGeom prst="rect">
            <a:avLst/>
          </a:prstGeom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5400000" scaled="0"/>
          </a:gradFill>
          <a:ln w="12700"/>
          <a:scene3d>
            <a:camera prst="orthographicFront"/>
            <a:lightRig rig="threePt" dir="t"/>
          </a:scene3d>
          <a:sp3d>
            <a:bevelT w="101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15"/>
          <p:cNvSpPr txBox="1">
            <a:spLocks noChangeArrowheads="1"/>
          </p:cNvSpPr>
          <p:nvPr/>
        </p:nvSpPr>
        <p:spPr bwMode="auto">
          <a:xfrm>
            <a:off x="266700" y="100900"/>
            <a:ext cx="4322017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>
                <a:alpha val="50000"/>
              </a:schemeClr>
            </a:outerShdw>
          </a:effec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4400" dirty="0" smtClean="0">
                <a:solidFill>
                  <a:srgbClr val="FFDB01"/>
                </a:solidFill>
                <a:latin typeface="HY헤드라인M" pitchFamily="18" charset="-127"/>
                <a:ea typeface="HY헤드라인M" pitchFamily="18" charset="-127"/>
              </a:rPr>
              <a:t>유대인의 성년식</a:t>
            </a:r>
            <a:endParaRPr kumimoji="0" lang="ko-KR" altLang="en-US" sz="4400" dirty="0">
              <a:solidFill>
                <a:srgbClr val="FFDB0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6" name="모서리가 둥근 직사각형 5"/>
          <p:cNvSpPr/>
          <p:nvPr/>
        </p:nvSpPr>
        <p:spPr>
          <a:xfrm>
            <a:off x="438120" y="1285860"/>
            <a:ext cx="8429684" cy="5214974"/>
          </a:xfrm>
          <a:prstGeom prst="roundRect">
            <a:avLst>
              <a:gd name="adj" fmla="val 8715"/>
            </a:avLst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모서리가 둥근 직사각형 6"/>
          <p:cNvSpPr/>
          <p:nvPr/>
        </p:nvSpPr>
        <p:spPr>
          <a:xfrm>
            <a:off x="285720" y="1133460"/>
            <a:ext cx="8429684" cy="5214974"/>
          </a:xfrm>
          <a:prstGeom prst="roundRect">
            <a:avLst>
              <a:gd name="adj" fmla="val 8715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8" name="그림 7" descr="바_미쯔바(셩년식).jpg"/>
          <p:cNvPicPr>
            <a:picLocks noChangeAspect="1"/>
          </p:cNvPicPr>
          <p:nvPr/>
        </p:nvPicPr>
        <p:blipFill>
          <a:blip r:embed="rId2">
            <a:lum bright="63000" contrast="-32000"/>
          </a:blip>
          <a:stretch>
            <a:fillRect/>
          </a:stretch>
        </p:blipFill>
        <p:spPr>
          <a:xfrm>
            <a:off x="428596" y="1214422"/>
            <a:ext cx="8171713" cy="5072098"/>
          </a:xfrm>
          <a:prstGeom prst="rect">
            <a:avLst/>
          </a:prstGeom>
        </p:spPr>
      </p:pic>
      <p:sp>
        <p:nvSpPr>
          <p:cNvPr id="9" name="모서리가 둥근 직사각형 8"/>
          <p:cNvSpPr/>
          <p:nvPr/>
        </p:nvSpPr>
        <p:spPr>
          <a:xfrm>
            <a:off x="285720" y="1000108"/>
            <a:ext cx="3924626" cy="701270"/>
          </a:xfrm>
          <a:prstGeom prst="roundRect">
            <a:avLst>
              <a:gd name="adj" fmla="val 3401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/>
            <a:r>
              <a:rPr lang="ko-KR" altLang="en-US" sz="2800" dirty="0" smtClean="0">
                <a:latin typeface="HY헤드라인M" pitchFamily="18" charset="-127"/>
                <a:ea typeface="HY헤드라인M" pitchFamily="18" charset="-127"/>
              </a:rPr>
              <a:t>바 </a:t>
            </a:r>
            <a:r>
              <a:rPr lang="ko-KR" altLang="en-US" sz="2800" dirty="0" err="1" smtClean="0">
                <a:latin typeface="HY헤드라인M" pitchFamily="18" charset="-127"/>
                <a:ea typeface="HY헤드라인M" pitchFamily="18" charset="-127"/>
              </a:rPr>
              <a:t>미쯔바</a:t>
            </a:r>
            <a:r>
              <a:rPr lang="en-US" altLang="ko-KR" sz="2800" dirty="0" smtClean="0">
                <a:latin typeface="HY헤드라인M" pitchFamily="18" charset="-127"/>
                <a:ea typeface="HY헤드라인M" pitchFamily="18" charset="-127"/>
              </a:rPr>
              <a:t>(Bar Mitzvah)</a:t>
            </a:r>
            <a:r>
              <a:rPr lang="ko-KR" altLang="en-US" sz="2800" dirty="0" smtClean="0">
                <a:latin typeface="HY헤드라인M" pitchFamily="18" charset="-127"/>
                <a:ea typeface="HY헤드라인M" pitchFamily="18" charset="-127"/>
              </a:rPr>
              <a:t> </a:t>
            </a:r>
            <a:endParaRPr lang="ko-KR" altLang="en-US" sz="280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0" name="Rectangle 29"/>
          <p:cNvSpPr>
            <a:spLocks noChangeArrowheads="1"/>
          </p:cNvSpPr>
          <p:nvPr/>
        </p:nvSpPr>
        <p:spPr bwMode="auto">
          <a:xfrm>
            <a:off x="642910" y="1928802"/>
            <a:ext cx="377800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SzPct val="75000"/>
              <a:buFont typeface="Wingdings" pitchFamily="2" charset="2"/>
              <a:buBlip>
                <a:blip r:embed="rId3"/>
              </a:buBlip>
            </a:pPr>
            <a:r>
              <a:rPr lang="en-US" altLang="ko-KR" sz="2800" b="1" i="1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b="1" i="1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400" b="1" i="1" dirty="0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1142976" y="2000240"/>
            <a:ext cx="75724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400" b="1" dirty="0" smtClean="0"/>
              <a:t>만 </a:t>
            </a:r>
            <a:r>
              <a:rPr lang="en-US" altLang="ko-KR" sz="2400" b="1" dirty="0" smtClean="0"/>
              <a:t>13</a:t>
            </a:r>
            <a:r>
              <a:rPr lang="ko-KR" altLang="en-US" sz="2400" b="1" dirty="0" smtClean="0"/>
              <a:t>세 생일에 친척</a:t>
            </a:r>
            <a:r>
              <a:rPr lang="en-US" altLang="ko-KR" sz="2400" b="1" dirty="0" smtClean="0"/>
              <a:t>, </a:t>
            </a:r>
            <a:r>
              <a:rPr lang="ko-KR" altLang="en-US" sz="2400" b="1" dirty="0" smtClean="0"/>
              <a:t>친구들이 모여 축하연을 개최 </a:t>
            </a:r>
            <a:endParaRPr lang="ko-KR" altLang="en-US" sz="2400" b="1" dirty="0"/>
          </a:p>
        </p:txBody>
      </p:sp>
      <p:sp>
        <p:nvSpPr>
          <p:cNvPr id="12" name="Rectangle 29"/>
          <p:cNvSpPr>
            <a:spLocks noChangeArrowheads="1"/>
          </p:cNvSpPr>
          <p:nvPr/>
        </p:nvSpPr>
        <p:spPr bwMode="auto">
          <a:xfrm>
            <a:off x="642910" y="2812317"/>
            <a:ext cx="377800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SzPct val="75000"/>
              <a:buFont typeface="Wingdings" pitchFamily="2" charset="2"/>
              <a:buBlip>
                <a:blip r:embed="rId3"/>
              </a:buBlip>
            </a:pPr>
            <a:r>
              <a:rPr lang="en-US" altLang="ko-KR" sz="2800" b="1" i="1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b="1" i="1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400" b="1" i="1" dirty="0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1142976" y="2883755"/>
            <a:ext cx="75724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400" b="1" dirty="0" smtClean="0"/>
              <a:t>행사에 참석한 사람들이 축의금을 제공</a:t>
            </a:r>
            <a:r>
              <a:rPr lang="en-US" altLang="ko-KR" sz="2000" b="1" dirty="0" smtClean="0"/>
              <a:t>(1</a:t>
            </a:r>
            <a:r>
              <a:rPr lang="ko-KR" altLang="en-US" sz="2000" b="1" dirty="0" smtClean="0"/>
              <a:t>인당 약 </a:t>
            </a:r>
            <a:r>
              <a:rPr lang="en-US" altLang="ko-KR" sz="2000" b="1" dirty="0" smtClean="0"/>
              <a:t>200</a:t>
            </a:r>
            <a:r>
              <a:rPr lang="ko-KR" altLang="en-US" sz="2000" b="1" dirty="0" smtClean="0"/>
              <a:t>불</a:t>
            </a:r>
            <a:r>
              <a:rPr lang="en-US" altLang="ko-KR" sz="2000" b="1" dirty="0" smtClean="0"/>
              <a:t>)</a:t>
            </a:r>
          </a:p>
          <a:p>
            <a:r>
              <a:rPr lang="ko-KR" altLang="en-US" sz="2400" b="1" dirty="0" smtClean="0"/>
              <a:t>약 </a:t>
            </a:r>
            <a:r>
              <a:rPr lang="en-US" altLang="ko-KR" sz="2400" b="1" dirty="0" smtClean="0"/>
              <a:t>1</a:t>
            </a:r>
            <a:r>
              <a:rPr lang="ko-KR" altLang="en-US" sz="2400" b="1" dirty="0" smtClean="0"/>
              <a:t>만 달러</a:t>
            </a:r>
            <a:r>
              <a:rPr lang="en-US" altLang="ko-KR" sz="2400" b="1" dirty="0" smtClean="0"/>
              <a:t>~4</a:t>
            </a:r>
            <a:r>
              <a:rPr lang="ko-KR" altLang="en-US" sz="2400" b="1" dirty="0" err="1" smtClean="0"/>
              <a:t>만달러</a:t>
            </a:r>
            <a:r>
              <a:rPr lang="ko-KR" altLang="en-US" sz="2400" b="1" dirty="0" smtClean="0"/>
              <a:t> 모금</a:t>
            </a:r>
            <a:endParaRPr lang="ko-KR" altLang="en-US" sz="2400" b="1" dirty="0"/>
          </a:p>
        </p:txBody>
      </p:sp>
      <p:sp>
        <p:nvSpPr>
          <p:cNvPr id="14" name="Rectangle 29"/>
          <p:cNvSpPr>
            <a:spLocks noChangeArrowheads="1"/>
          </p:cNvSpPr>
          <p:nvPr/>
        </p:nvSpPr>
        <p:spPr bwMode="auto">
          <a:xfrm>
            <a:off x="642910" y="3812449"/>
            <a:ext cx="377800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SzPct val="75000"/>
              <a:buFont typeface="Wingdings" pitchFamily="2" charset="2"/>
              <a:buBlip>
                <a:blip r:embed="rId3"/>
              </a:buBlip>
            </a:pPr>
            <a:r>
              <a:rPr lang="en-US" altLang="ko-KR" sz="2800" b="1" i="1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b="1" i="1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400" b="1" i="1" dirty="0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1142976" y="3883887"/>
            <a:ext cx="75724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400" b="1" dirty="0" smtClean="0"/>
              <a:t>축의금을 예금</a:t>
            </a:r>
            <a:r>
              <a:rPr lang="en-US" sz="2400" dirty="0" smtClean="0"/>
              <a:t>·</a:t>
            </a:r>
            <a:r>
              <a:rPr lang="ko-KR" altLang="en-US" sz="2400" b="1" dirty="0" smtClean="0"/>
              <a:t>주식</a:t>
            </a:r>
            <a:r>
              <a:rPr lang="en-US" sz="2400" dirty="0" smtClean="0"/>
              <a:t>·</a:t>
            </a:r>
            <a:r>
              <a:rPr lang="ko-KR" altLang="en-US" sz="2400" b="1" dirty="0" smtClean="0"/>
              <a:t>채권 등에 투자하여 성년이 되었을 때 </a:t>
            </a:r>
            <a:r>
              <a:rPr lang="en-US" altLang="ko-KR" sz="2400" b="1" dirty="0" smtClean="0"/>
              <a:t>2</a:t>
            </a:r>
            <a:r>
              <a:rPr lang="ko-KR" altLang="en-US" sz="2400" b="1" dirty="0" smtClean="0"/>
              <a:t>만불</a:t>
            </a:r>
            <a:r>
              <a:rPr lang="en-US" altLang="ko-KR" sz="2400" b="1" dirty="0" smtClean="0"/>
              <a:t>~10</a:t>
            </a:r>
            <a:r>
              <a:rPr lang="ko-KR" altLang="en-US" sz="2400" b="1" dirty="0" smtClean="0"/>
              <a:t>만불 종자돈을 마련 </a:t>
            </a:r>
            <a:endParaRPr lang="ko-KR" altLang="en-US" sz="2400" b="1" dirty="0"/>
          </a:p>
        </p:txBody>
      </p:sp>
      <p:sp>
        <p:nvSpPr>
          <p:cNvPr id="16" name="Rectangle 29"/>
          <p:cNvSpPr>
            <a:spLocks noChangeArrowheads="1"/>
          </p:cNvSpPr>
          <p:nvPr/>
        </p:nvSpPr>
        <p:spPr bwMode="auto">
          <a:xfrm>
            <a:off x="642910" y="5026895"/>
            <a:ext cx="377800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SzPct val="75000"/>
              <a:buFont typeface="Wingdings" pitchFamily="2" charset="2"/>
              <a:buBlip>
                <a:blip r:embed="rId3"/>
              </a:buBlip>
            </a:pPr>
            <a:r>
              <a:rPr lang="en-US" altLang="ko-KR" sz="2800" b="1" i="1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b="1" i="1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400" b="1" i="1" dirty="0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1142976" y="5098333"/>
            <a:ext cx="75724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400" b="1" dirty="0" smtClean="0"/>
              <a:t>돈을 관리하는 경험을 쌓으면서 경제관념을 학습하고</a:t>
            </a:r>
            <a:endParaRPr lang="en-US" altLang="ko-KR" sz="2400" b="1" dirty="0" smtClean="0"/>
          </a:p>
          <a:p>
            <a:r>
              <a:rPr lang="ko-KR" altLang="en-US" sz="2400" b="1" dirty="0" smtClean="0"/>
              <a:t>조성된 자금은 창업 자금 등으로 활용</a:t>
            </a:r>
            <a:endParaRPr lang="ko-KR" alt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모서리가 둥근 직사각형 5"/>
          <p:cNvSpPr/>
          <p:nvPr/>
        </p:nvSpPr>
        <p:spPr>
          <a:xfrm>
            <a:off x="438120" y="1285860"/>
            <a:ext cx="8429684" cy="5214974"/>
          </a:xfrm>
          <a:prstGeom prst="roundRect">
            <a:avLst>
              <a:gd name="adj" fmla="val 8715"/>
            </a:avLst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모서리가 둥근 직사각형 6"/>
          <p:cNvSpPr/>
          <p:nvPr/>
        </p:nvSpPr>
        <p:spPr>
          <a:xfrm>
            <a:off x="285720" y="1133460"/>
            <a:ext cx="8429684" cy="5214974"/>
          </a:xfrm>
          <a:prstGeom prst="roundRect">
            <a:avLst>
              <a:gd name="adj" fmla="val 8715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Rectangle 29"/>
          <p:cNvSpPr>
            <a:spLocks noChangeArrowheads="1"/>
          </p:cNvSpPr>
          <p:nvPr/>
        </p:nvSpPr>
        <p:spPr bwMode="auto">
          <a:xfrm>
            <a:off x="550862" y="1619896"/>
            <a:ext cx="377800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SzPct val="75000"/>
              <a:buFont typeface="Wingdings" pitchFamily="2" charset="2"/>
              <a:buBlip>
                <a:blip r:embed="rId2"/>
              </a:buBlip>
            </a:pPr>
            <a:r>
              <a:rPr lang="en-US" altLang="ko-KR" sz="2800" b="1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b="1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400" b="1" dirty="0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Text Box 15"/>
          <p:cNvSpPr txBox="1">
            <a:spLocks noChangeArrowheads="1"/>
          </p:cNvSpPr>
          <p:nvPr/>
        </p:nvSpPr>
        <p:spPr bwMode="auto">
          <a:xfrm>
            <a:off x="266700" y="100900"/>
            <a:ext cx="5402441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>
                <a:alpha val="50000"/>
              </a:schemeClr>
            </a:outerShdw>
          </a:effec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4400" dirty="0" smtClean="0">
                <a:solidFill>
                  <a:srgbClr val="FFDB01"/>
                </a:solidFill>
                <a:latin typeface="HY헤드라인M" pitchFamily="18" charset="-127"/>
                <a:ea typeface="HY헤드라인M" pitchFamily="18" charset="-127"/>
              </a:rPr>
              <a:t>청년 </a:t>
            </a:r>
            <a:r>
              <a:rPr lang="ko-KR" altLang="en-US" sz="4400" dirty="0" err="1" smtClean="0">
                <a:solidFill>
                  <a:srgbClr val="FFDB01"/>
                </a:solidFill>
                <a:latin typeface="HY헤드라인M" pitchFamily="18" charset="-127"/>
                <a:ea typeface="HY헤드라인M" pitchFamily="18" charset="-127"/>
              </a:rPr>
              <a:t>창업가는</a:t>
            </a:r>
            <a:r>
              <a:rPr lang="ko-KR" altLang="en-US" sz="4400" dirty="0" smtClean="0">
                <a:solidFill>
                  <a:srgbClr val="FFDB01"/>
                </a:solidFill>
                <a:latin typeface="HY헤드라인M" pitchFamily="18" charset="-127"/>
                <a:ea typeface="HY헤드라인M" pitchFamily="18" charset="-127"/>
              </a:rPr>
              <a:t> 누구</a:t>
            </a:r>
            <a:r>
              <a:rPr lang="en-US" altLang="ko-KR" sz="4400" dirty="0" smtClean="0">
                <a:solidFill>
                  <a:srgbClr val="FFDB01"/>
                </a:solidFill>
                <a:latin typeface="HY헤드라인M" pitchFamily="18" charset="-127"/>
                <a:ea typeface="HY헤드라인M" pitchFamily="18" charset="-127"/>
              </a:rPr>
              <a:t>?</a:t>
            </a:r>
            <a:endParaRPr kumimoji="0" lang="ko-KR" altLang="en-US" sz="4400" dirty="0">
              <a:solidFill>
                <a:srgbClr val="FFDB0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0" name="모서리가 둥근 직사각형 9"/>
          <p:cNvSpPr/>
          <p:nvPr/>
        </p:nvSpPr>
        <p:spPr>
          <a:xfrm>
            <a:off x="285720" y="1142984"/>
            <a:ext cx="5143536" cy="1000132"/>
          </a:xfrm>
          <a:prstGeom prst="roundRect">
            <a:avLst>
              <a:gd name="adj" fmla="val 3401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/>
            <a:r>
              <a:rPr lang="ko-KR" altLang="en-US" sz="2800" dirty="0" smtClean="0">
                <a:latin typeface="HY헤드라인M" pitchFamily="18" charset="-127"/>
                <a:ea typeface="HY헤드라인M" pitchFamily="18" charset="-127"/>
              </a:rPr>
              <a:t> 노광철 </a:t>
            </a:r>
            <a:r>
              <a:rPr lang="ko-KR" altLang="en-US" sz="2800" dirty="0" err="1" smtClean="0">
                <a:latin typeface="HY헤드라인M" pitchFamily="18" charset="-127"/>
                <a:ea typeface="HY헤드라인M" pitchFamily="18" charset="-127"/>
              </a:rPr>
              <a:t>짐치독</a:t>
            </a:r>
            <a:r>
              <a:rPr lang="en-US" altLang="ko-KR" dirty="0" smtClean="0"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dirty="0" smtClean="0">
                <a:latin typeface="HY헤드라인M" pitchFamily="18" charset="-127"/>
                <a:ea typeface="HY헤드라인M" pitchFamily="18" charset="-127"/>
              </a:rPr>
              <a:t>김치 제조업체</a:t>
            </a:r>
            <a:r>
              <a:rPr lang="en-US" altLang="ko-KR" dirty="0" smtClean="0">
                <a:latin typeface="HY헤드라인M" pitchFamily="18" charset="-127"/>
                <a:ea typeface="HY헤드라인M" pitchFamily="18" charset="-127"/>
              </a:rPr>
              <a:t>)</a:t>
            </a:r>
            <a:r>
              <a:rPr lang="ko-KR" altLang="en-US" sz="2800" dirty="0" smtClean="0">
                <a:latin typeface="HY헤드라인M" pitchFamily="18" charset="-127"/>
                <a:ea typeface="HY헤드라인M" pitchFamily="18" charset="-127"/>
              </a:rPr>
              <a:t> 대표</a:t>
            </a:r>
            <a:r>
              <a:rPr lang="en-US" altLang="ko-KR" sz="2800" dirty="0" smtClean="0">
                <a:latin typeface="HY헤드라인M" pitchFamily="18" charset="-127"/>
                <a:ea typeface="HY헤드라인M" pitchFamily="18" charset="-127"/>
              </a:rPr>
              <a:t>   </a:t>
            </a:r>
            <a:r>
              <a:rPr lang="ko-KR" altLang="en-US" sz="2800" dirty="0" smtClean="0">
                <a:latin typeface="HY헤드라인M" pitchFamily="18" charset="-127"/>
                <a:ea typeface="HY헤드라인M" pitchFamily="18" charset="-127"/>
              </a:rPr>
              <a:t> </a:t>
            </a:r>
            <a:endParaRPr lang="ko-KR" altLang="en-US" sz="2800" dirty="0">
              <a:latin typeface="HY헤드라인M" pitchFamily="18" charset="-127"/>
              <a:ea typeface="HY헤드라인M" pitchFamily="18" charset="-127"/>
            </a:endParaRPr>
          </a:p>
        </p:txBody>
      </p:sp>
      <p:pic>
        <p:nvPicPr>
          <p:cNvPr id="12" name="그림 11" descr="노광철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3115" y="1142984"/>
            <a:ext cx="2847975" cy="4124325"/>
          </a:xfrm>
          <a:prstGeom prst="rect">
            <a:avLst/>
          </a:prstGeom>
        </p:spPr>
      </p:pic>
      <p:sp>
        <p:nvSpPr>
          <p:cNvPr id="13" name="Rectangle 29"/>
          <p:cNvSpPr>
            <a:spLocks noChangeArrowheads="1"/>
          </p:cNvSpPr>
          <p:nvPr/>
        </p:nvSpPr>
        <p:spPr bwMode="auto">
          <a:xfrm>
            <a:off x="428596" y="2357430"/>
            <a:ext cx="377800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SzPct val="75000"/>
              <a:buFont typeface="Wingdings" pitchFamily="2" charset="2"/>
              <a:buBlip>
                <a:blip r:embed="rId2"/>
              </a:buBlip>
            </a:pPr>
            <a:r>
              <a:rPr lang="en-US" altLang="ko-KR" sz="2800" b="1" i="1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b="1" i="1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400" b="1" i="1" dirty="0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928662" y="2428868"/>
            <a:ext cx="435771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400" b="1" dirty="0" smtClean="0"/>
              <a:t>아르바이트 및 공모전을 통해 모은 </a:t>
            </a:r>
            <a:r>
              <a:rPr lang="en-US" altLang="ko-KR" sz="2400" b="1" dirty="0" smtClean="0"/>
              <a:t>500</a:t>
            </a:r>
            <a:r>
              <a:rPr lang="ko-KR" altLang="en-US" sz="2400" b="1" dirty="0" smtClean="0"/>
              <a:t>만원으로 창업</a:t>
            </a:r>
            <a:endParaRPr lang="ko-KR" altLang="en-US" sz="2400" b="1" dirty="0"/>
          </a:p>
        </p:txBody>
      </p:sp>
      <p:sp>
        <p:nvSpPr>
          <p:cNvPr id="15" name="Rectangle 29"/>
          <p:cNvSpPr>
            <a:spLocks noChangeArrowheads="1"/>
          </p:cNvSpPr>
          <p:nvPr/>
        </p:nvSpPr>
        <p:spPr bwMode="auto">
          <a:xfrm>
            <a:off x="428596" y="3286124"/>
            <a:ext cx="377800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SzPct val="75000"/>
              <a:buFont typeface="Wingdings" pitchFamily="2" charset="2"/>
              <a:buBlip>
                <a:blip r:embed="rId2"/>
              </a:buBlip>
            </a:pPr>
            <a:r>
              <a:rPr lang="en-US" altLang="ko-KR" sz="2800" b="1" i="1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b="1" i="1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400" b="1" i="1" dirty="0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928662" y="3357562"/>
            <a:ext cx="47149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400" b="1" dirty="0" smtClean="0"/>
              <a:t>새벽시장 도매상 일을 도우며 </a:t>
            </a:r>
            <a:r>
              <a:rPr lang="ko-KR" altLang="en-US" sz="2400" b="1" dirty="0" err="1" smtClean="0"/>
              <a:t>질좋은</a:t>
            </a:r>
            <a:r>
              <a:rPr lang="ko-KR" altLang="en-US" sz="2400" b="1" dirty="0" smtClean="0"/>
              <a:t> 배추 고르기 노하우 습득</a:t>
            </a:r>
            <a:endParaRPr lang="ko-KR" altLang="en-US" sz="2400" b="1" dirty="0"/>
          </a:p>
        </p:txBody>
      </p:sp>
      <p:sp>
        <p:nvSpPr>
          <p:cNvPr id="17" name="Rectangle 29"/>
          <p:cNvSpPr>
            <a:spLocks noChangeArrowheads="1"/>
          </p:cNvSpPr>
          <p:nvPr/>
        </p:nvSpPr>
        <p:spPr bwMode="auto">
          <a:xfrm>
            <a:off x="428596" y="4357694"/>
            <a:ext cx="377800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SzPct val="75000"/>
              <a:buFont typeface="Wingdings" pitchFamily="2" charset="2"/>
              <a:buBlip>
                <a:blip r:embed="rId2"/>
              </a:buBlip>
            </a:pPr>
            <a:r>
              <a:rPr lang="en-US" altLang="ko-KR" sz="2800" b="1" i="1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b="1" i="1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400" b="1" i="1" dirty="0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928662" y="4429132"/>
            <a:ext cx="48577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400" b="1" dirty="0" smtClean="0"/>
              <a:t>동창회</a:t>
            </a:r>
            <a:r>
              <a:rPr lang="en-US" altLang="ko-KR" sz="2400" b="1" dirty="0" smtClean="0"/>
              <a:t>, </a:t>
            </a:r>
            <a:r>
              <a:rPr lang="ko-KR" altLang="en-US" sz="2400" b="1" dirty="0" smtClean="0"/>
              <a:t>동문회 등 시식행사를 통해 제품 홍보</a:t>
            </a:r>
            <a:endParaRPr lang="ko-KR" altLang="en-US" sz="2400" b="1" dirty="0"/>
          </a:p>
        </p:txBody>
      </p:sp>
      <p:sp>
        <p:nvSpPr>
          <p:cNvPr id="19" name="Rectangle 29"/>
          <p:cNvSpPr>
            <a:spLocks noChangeArrowheads="1"/>
          </p:cNvSpPr>
          <p:nvPr/>
        </p:nvSpPr>
        <p:spPr bwMode="auto">
          <a:xfrm>
            <a:off x="428595" y="5429264"/>
            <a:ext cx="627815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SzPct val="75000"/>
              <a:buFont typeface="Wingdings" pitchFamily="2" charset="2"/>
              <a:buBlip>
                <a:blip r:embed="rId2"/>
              </a:buBlip>
            </a:pPr>
            <a:r>
              <a:rPr lang="en-US" altLang="ko-KR" sz="2800" b="1" i="1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b="1" i="1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400" b="1" i="1" dirty="0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928662" y="5500702"/>
            <a:ext cx="807249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400" b="1" dirty="0" smtClean="0"/>
              <a:t>’12</a:t>
            </a:r>
            <a:r>
              <a:rPr lang="ko-KR" altLang="en-US" sz="2400" b="1" dirty="0" smtClean="0"/>
              <a:t>년 매출 </a:t>
            </a:r>
            <a:r>
              <a:rPr lang="en-US" altLang="ko-KR" sz="2400" b="1" dirty="0" smtClean="0"/>
              <a:t>6</a:t>
            </a:r>
            <a:r>
              <a:rPr lang="ko-KR" altLang="en-US" sz="2400" b="1" dirty="0" err="1" smtClean="0"/>
              <a:t>억원을</a:t>
            </a:r>
            <a:r>
              <a:rPr lang="ko-KR" altLang="en-US" sz="2400" b="1" dirty="0" smtClean="0"/>
              <a:t> 달성</a:t>
            </a:r>
            <a:r>
              <a:rPr lang="en-US" altLang="ko-KR" sz="2400" b="1" dirty="0" smtClean="0"/>
              <a:t>,</a:t>
            </a:r>
            <a:r>
              <a:rPr lang="ko-KR" altLang="en-US" sz="2400" b="1" dirty="0" smtClean="0"/>
              <a:t> 수익금 전액으로 김치를 </a:t>
            </a:r>
            <a:endParaRPr lang="en-US" altLang="ko-KR" sz="2400" b="1" dirty="0" smtClean="0"/>
          </a:p>
          <a:p>
            <a:r>
              <a:rPr lang="ko-KR" altLang="en-US" sz="2400" b="1" dirty="0" smtClean="0"/>
              <a:t>만들어 불우이웃에 기부  </a:t>
            </a:r>
            <a:endParaRPr lang="ko-KR" alt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animBg="1"/>
    </p:bld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1829</TotalTime>
  <Words>1690</Words>
  <Application>Microsoft Office PowerPoint</Application>
  <PresentationFormat>화면 슬라이드 쇼(4:3)</PresentationFormat>
  <Paragraphs>352</Paragraphs>
  <Slides>25</Slides>
  <Notes>2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25</vt:i4>
      </vt:variant>
    </vt:vector>
  </HeadingPairs>
  <TitlesOfParts>
    <vt:vector size="26" baseType="lpstr">
      <vt:lpstr>Office 테마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슬라이드 13</vt:lpstr>
      <vt:lpstr>슬라이드 14</vt:lpstr>
      <vt:lpstr>슬라이드 15</vt:lpstr>
      <vt:lpstr>슬라이드 16</vt:lpstr>
      <vt:lpstr>슬라이드 17</vt:lpstr>
      <vt:lpstr>슬라이드 18</vt:lpstr>
      <vt:lpstr>슬라이드 19</vt:lpstr>
      <vt:lpstr>슬라이드 20</vt:lpstr>
      <vt:lpstr>슬라이드 21</vt:lpstr>
      <vt:lpstr>슬라이드 22</vt:lpstr>
      <vt:lpstr>슬라이드 23</vt:lpstr>
      <vt:lpstr>슬라이드 24</vt:lpstr>
      <vt:lpstr>슬라이드 25</vt:lpstr>
    </vt:vector>
  </TitlesOfParts>
  <Company>smba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창조경제와 창업벤처</dc:title>
  <dc:creator>user</dc:creator>
  <cp:lastModifiedBy>user</cp:lastModifiedBy>
  <cp:revision>166</cp:revision>
  <dcterms:created xsi:type="dcterms:W3CDTF">2013-10-16T06:19:00Z</dcterms:created>
  <dcterms:modified xsi:type="dcterms:W3CDTF">2013-10-29T01:52:44Z</dcterms:modified>
</cp:coreProperties>
</file>