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tags/tag3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44"/>
  </p:notesMasterIdLst>
  <p:handoutMasterIdLst>
    <p:handoutMasterId r:id="rId45"/>
  </p:handoutMasterIdLst>
  <p:sldIdLst>
    <p:sldId id="292" r:id="rId5"/>
    <p:sldId id="279" r:id="rId6"/>
    <p:sldId id="265" r:id="rId7"/>
    <p:sldId id="258" r:id="rId8"/>
    <p:sldId id="353" r:id="rId9"/>
    <p:sldId id="263" r:id="rId10"/>
    <p:sldId id="367" r:id="rId11"/>
    <p:sldId id="314" r:id="rId12"/>
    <p:sldId id="316" r:id="rId13"/>
    <p:sldId id="355" r:id="rId14"/>
    <p:sldId id="319" r:id="rId15"/>
    <p:sldId id="356" r:id="rId16"/>
    <p:sldId id="357" r:id="rId17"/>
    <p:sldId id="358" r:id="rId18"/>
    <p:sldId id="359" r:id="rId19"/>
    <p:sldId id="360" r:id="rId20"/>
    <p:sldId id="347" r:id="rId21"/>
    <p:sldId id="362" r:id="rId22"/>
    <p:sldId id="327" r:id="rId23"/>
    <p:sldId id="328" r:id="rId24"/>
    <p:sldId id="361" r:id="rId25"/>
    <p:sldId id="343" r:id="rId26"/>
    <p:sldId id="296" r:id="rId27"/>
    <p:sldId id="329" r:id="rId28"/>
    <p:sldId id="363" r:id="rId29"/>
    <p:sldId id="346" r:id="rId30"/>
    <p:sldId id="333" r:id="rId31"/>
    <p:sldId id="334" r:id="rId32"/>
    <p:sldId id="335" r:id="rId33"/>
    <p:sldId id="297" r:id="rId34"/>
    <p:sldId id="339" r:id="rId35"/>
    <p:sldId id="336" r:id="rId36"/>
    <p:sldId id="337" r:id="rId37"/>
    <p:sldId id="340" r:id="rId38"/>
    <p:sldId id="352" r:id="rId39"/>
    <p:sldId id="349" r:id="rId40"/>
    <p:sldId id="366" r:id="rId41"/>
    <p:sldId id="364" r:id="rId42"/>
    <p:sldId id="311" r:id="rId43"/>
  </p:sldIdLst>
  <p:sldSz cx="9144000" cy="6858000" type="screen4x3"/>
  <p:notesSz cx="6669088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44F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55D492-DDA2-4837-B96E-6F1346F0871E}" type="datetimeFigureOut">
              <a:rPr lang="ko-KR" altLang="en-US" smtClean="0"/>
              <a:pPr/>
              <a:t>2013-10-22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2921F-FCDC-43E7-94F6-322E777EAEA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8441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255C9-EAC0-408A-98E4-A0EA27E2009B}" type="datetimeFigureOut">
              <a:rPr lang="ko-KR" altLang="en-US" smtClean="0"/>
              <a:pPr/>
              <a:t>2013-10-22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5CC70-B5B2-40B1-BD26-25D242833D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93558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noProof="0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16D8-024A-4AA1-8072-AD10B3D7158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9372A-47DC-4D92-A7B2-7287E9517DB9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68500" y="744538"/>
            <a:ext cx="2716213" cy="2038350"/>
          </a:xfrm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8590" y="3006707"/>
            <a:ext cx="4891908" cy="6177062"/>
          </a:xfrm>
          <a:noFill/>
          <a:ln/>
        </p:spPr>
        <p:txBody>
          <a:bodyPr lIns="93118" tIns="46560" rIns="93118" bIns="46560"/>
          <a:lstStyle/>
          <a:p>
            <a:pPr marL="228600" indent="-228600" eaLnBrk="1" hangingPunct="1"/>
            <a:endParaRPr lang="ko-K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68500" y="744538"/>
            <a:ext cx="2716213" cy="203835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8590" y="3006707"/>
            <a:ext cx="4891908" cy="6177062"/>
          </a:xfrm>
          <a:noFill/>
          <a:ln/>
        </p:spPr>
        <p:txBody>
          <a:bodyPr lIns="93118" tIns="46560" rIns="93118" bIns="46560"/>
          <a:lstStyle/>
          <a:p>
            <a:pPr marL="228600" indent="-228600" eaLnBrk="1" hangingPunct="1"/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290-EE70-4D2C-B32D-C924238D0A2D}" type="datetimeFigureOut">
              <a:rPr lang="ko-KR" altLang="en-US" smtClean="0"/>
              <a:pPr/>
              <a:t>2013-10-22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30D42-CB58-4472-B7B4-1D1A11E466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290-EE70-4D2C-B32D-C924238D0A2D}" type="datetimeFigureOut">
              <a:rPr lang="ko-KR" altLang="en-US" smtClean="0"/>
              <a:pPr/>
              <a:t>2013-10-22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30D42-CB58-4472-B7B4-1D1A11E466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290-EE70-4D2C-B32D-C924238D0A2D}" type="datetimeFigureOut">
              <a:rPr lang="ko-KR" altLang="en-US" smtClean="0"/>
              <a:pPr/>
              <a:t>2013-10-22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30D42-CB58-4472-B7B4-1D1A11E466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744529"/>
            <a:ext cx="8429684" cy="1398587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lang="en-US" altLang="en-US" sz="4200" dirty="0">
                <a:ln w="19050">
                  <a:solidFill>
                    <a:srgbClr val="CC9900"/>
                  </a:solidFill>
                </a:ln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2E2D0D"/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251520" y="488862"/>
            <a:ext cx="8640960" cy="600164"/>
          </a:xfrm>
        </p:spPr>
        <p:txBody>
          <a:bodyPr wrap="square">
            <a:spAutoFit/>
          </a:bodyPr>
          <a:lstStyle>
            <a:lvl1pPr algn="l" rtl="0" eaLnBrk="0" fontAlgn="base" latinLnBrk="1" hangingPunct="0">
              <a:spcBef>
                <a:spcPct val="20000"/>
              </a:spcBef>
              <a:spcAft>
                <a:spcPct val="0"/>
              </a:spcAft>
              <a:defRPr kumimoji="1" lang="ko-KR" altLang="en-US" sz="3300" b="1">
                <a:ln w="19050">
                  <a:solidFill>
                    <a:srgbClr val="CC9900"/>
                  </a:solidFill>
                </a:ln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내용 개체 틀 2"/>
          <p:cNvSpPr>
            <a:spLocks noGrp="1"/>
          </p:cNvSpPr>
          <p:nvPr>
            <p:ph idx="1"/>
          </p:nvPr>
        </p:nvSpPr>
        <p:spPr>
          <a:xfrm>
            <a:off x="251520" y="1353425"/>
            <a:ext cx="8640960" cy="168046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buFontTx/>
              <a:buBlip>
                <a:blip r:embed="rId2"/>
              </a:buBlip>
              <a:defRPr sz="2400" b="0">
                <a:latin typeface="맑은 고딕" pitchFamily="50" charset="-127"/>
                <a:ea typeface="맑은 고딕" pitchFamily="50" charset="-127"/>
              </a:defRPr>
            </a:lvl1pPr>
            <a:lvl2pPr>
              <a:buFontTx/>
              <a:buBlip>
                <a:blip r:embed="rId3"/>
              </a:buBlip>
              <a:defRPr sz="2000">
                <a:latin typeface="맑은 고딕" pitchFamily="50" charset="-127"/>
                <a:ea typeface="맑은 고딕" pitchFamily="50" charset="-127"/>
              </a:defRPr>
            </a:lvl2pPr>
            <a:lvl3pPr>
              <a:buClrTx/>
              <a:buFont typeface="Wingdings" pitchFamily="2" charset="2"/>
              <a:buChar char="Ø"/>
              <a:defRPr sz="1800">
                <a:latin typeface="맑은 고딕" pitchFamily="50" charset="-127"/>
                <a:ea typeface="맑은 고딕" pitchFamily="50" charset="-127"/>
              </a:defRPr>
            </a:lvl3pPr>
            <a:lvl4pPr>
              <a:buClrTx/>
              <a:buFont typeface="Wingdings" pitchFamily="2" charset="2"/>
              <a:buChar char="v"/>
              <a:defRPr sz="1400">
                <a:latin typeface="맑은 고딕" pitchFamily="50" charset="-127"/>
                <a:ea typeface="맑은 고딕" pitchFamily="50" charset="-127"/>
              </a:defRPr>
            </a:lvl4pPr>
            <a:lvl5pPr>
              <a:buClrTx/>
              <a:buFont typeface="Wingdings" pitchFamily="2" charset="2"/>
              <a:buChar char="ü"/>
              <a:defRPr sz="14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290-EE70-4D2C-B32D-C924238D0A2D}" type="datetimeFigureOut">
              <a:rPr lang="ko-KR" altLang="en-US" smtClean="0"/>
              <a:pPr/>
              <a:t>2013-10-22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30D42-CB58-4472-B7B4-1D1A11E466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744529"/>
            <a:ext cx="8429684" cy="1398587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lang="en-US" altLang="en-US" sz="4200" dirty="0">
                <a:ln w="19050">
                  <a:solidFill>
                    <a:srgbClr val="CC9900"/>
                  </a:solidFill>
                </a:ln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2E2D0D"/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95177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251520" y="488862"/>
            <a:ext cx="8640960" cy="600164"/>
          </a:xfrm>
        </p:spPr>
        <p:txBody>
          <a:bodyPr wrap="square">
            <a:spAutoFit/>
          </a:bodyPr>
          <a:lstStyle>
            <a:lvl1pPr algn="l" rtl="0" eaLnBrk="0" fontAlgn="base" latinLnBrk="1" hangingPunct="0">
              <a:spcBef>
                <a:spcPct val="20000"/>
              </a:spcBef>
              <a:spcAft>
                <a:spcPct val="0"/>
              </a:spcAft>
              <a:defRPr kumimoji="1" lang="ko-KR" altLang="en-US" sz="3300" b="1">
                <a:ln w="19050">
                  <a:solidFill>
                    <a:srgbClr val="CC9900"/>
                  </a:solidFill>
                </a:ln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내용 개체 틀 2"/>
          <p:cNvSpPr>
            <a:spLocks noGrp="1"/>
          </p:cNvSpPr>
          <p:nvPr>
            <p:ph idx="1"/>
          </p:nvPr>
        </p:nvSpPr>
        <p:spPr>
          <a:xfrm>
            <a:off x="251520" y="1353425"/>
            <a:ext cx="8640960" cy="168046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buFontTx/>
              <a:buBlip>
                <a:blip r:embed="rId2"/>
              </a:buBlip>
              <a:defRPr sz="2400" b="0">
                <a:latin typeface="맑은 고딕" pitchFamily="50" charset="-127"/>
                <a:ea typeface="맑은 고딕" pitchFamily="50" charset="-127"/>
              </a:defRPr>
            </a:lvl1pPr>
            <a:lvl2pPr>
              <a:buFontTx/>
              <a:buBlip>
                <a:blip r:embed="rId3"/>
              </a:buBlip>
              <a:defRPr sz="2000">
                <a:latin typeface="맑은 고딕" pitchFamily="50" charset="-127"/>
                <a:ea typeface="맑은 고딕" pitchFamily="50" charset="-127"/>
              </a:defRPr>
            </a:lvl2pPr>
            <a:lvl3pPr>
              <a:buClrTx/>
              <a:buFont typeface="Wingdings" pitchFamily="2" charset="2"/>
              <a:buChar char="Ø"/>
              <a:defRPr sz="1800">
                <a:latin typeface="맑은 고딕" pitchFamily="50" charset="-127"/>
                <a:ea typeface="맑은 고딕" pitchFamily="50" charset="-127"/>
              </a:defRPr>
            </a:lvl3pPr>
            <a:lvl4pPr>
              <a:buClrTx/>
              <a:buFont typeface="Wingdings" pitchFamily="2" charset="2"/>
              <a:buChar char="v"/>
              <a:defRPr sz="1400">
                <a:latin typeface="맑은 고딕" pitchFamily="50" charset="-127"/>
                <a:ea typeface="맑은 고딕" pitchFamily="50" charset="-127"/>
              </a:defRPr>
            </a:lvl4pPr>
            <a:lvl5pPr>
              <a:buClrTx/>
              <a:buFont typeface="Wingdings" pitchFamily="2" charset="2"/>
              <a:buChar char="ü"/>
              <a:defRPr sz="14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446548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12841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387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8285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58502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853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290-EE70-4D2C-B32D-C924238D0A2D}" type="datetimeFigureOut">
              <a:rPr lang="ko-KR" altLang="en-US" smtClean="0"/>
              <a:pPr/>
              <a:t>2013-10-22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30D42-CB58-4472-B7B4-1D1A11E466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13144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34488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29071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28948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CF0F2-3BE0-42F3-A2FE-23C46773A9A7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2013-10-22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7ACD-8664-4ECA-A7FC-EEB14C66970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4134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3BE1-0894-433D-B865-C8DB2DCA62C3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2013-10-22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7ACD-8664-4ECA-A7FC-EEB14C66970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22423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01F04-17C4-499F-8634-8E78C1DE6D33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2013-10-22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7ACD-8664-4ECA-A7FC-EEB14C66970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80211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394-B9D7-4BE4-BEA0-40AB28E077A3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2013-10-22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7ACD-8664-4ECA-A7FC-EEB14C66970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45321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88E36-43B4-4B97-B2C1-C9BDB9D340E7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2013-10-22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7ACD-8664-4ECA-A7FC-EEB14C66970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29336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062B9-1F0B-49D8-B26A-2B79204DE9CF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2013-10-22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7ACD-8664-4ECA-A7FC-EEB14C66970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0726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290-EE70-4D2C-B32D-C924238D0A2D}" type="datetimeFigureOut">
              <a:rPr lang="ko-KR" altLang="en-US" smtClean="0"/>
              <a:pPr/>
              <a:t>2013-10-22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30D42-CB58-4472-B7B4-1D1A11E466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CD64-F940-4588-883B-16EA595F3751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2013-10-22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7ACD-8664-4ECA-A7FC-EEB14C66970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56445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87472-D746-4A69-A87E-B822EE3FA9D8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2013-10-22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7ACD-8664-4ECA-A7FC-EEB14C66970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57477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AC4F-1448-413A-938E-F67ECD31F508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2013-10-22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7ACD-8664-4ECA-A7FC-EEB14C66970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31667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7042-F31B-40F4-867F-81C03E06857C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2013-10-22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7ACD-8664-4ECA-A7FC-EEB14C66970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245909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FB11E-AD04-456E-87C7-845A9FB8ED27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2013-10-22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7ACD-8664-4ECA-A7FC-EEB14C66970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5624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675840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290-EE70-4D2C-B32D-C924238D0A2D}" type="datetimeFigureOut">
              <a:rPr lang="ko-KR" altLang="en-US" smtClean="0"/>
              <a:pPr/>
              <a:t>2013-10-22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30D42-CB58-4472-B7B4-1D1A11E466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290-EE70-4D2C-B32D-C924238D0A2D}" type="datetimeFigureOut">
              <a:rPr lang="ko-KR" altLang="en-US" smtClean="0"/>
              <a:pPr/>
              <a:t>2013-10-22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30D42-CB58-4472-B7B4-1D1A11E466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290-EE70-4D2C-B32D-C924238D0A2D}" type="datetimeFigureOut">
              <a:rPr lang="ko-KR" altLang="en-US" smtClean="0"/>
              <a:pPr/>
              <a:t>2013-10-22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30D42-CB58-4472-B7B4-1D1A11E466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290-EE70-4D2C-B32D-C924238D0A2D}" type="datetimeFigureOut">
              <a:rPr lang="ko-KR" altLang="en-US" smtClean="0"/>
              <a:pPr/>
              <a:t>2013-10-22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30D42-CB58-4472-B7B4-1D1A11E466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290-EE70-4D2C-B32D-C924238D0A2D}" type="datetimeFigureOut">
              <a:rPr lang="ko-KR" altLang="en-US" smtClean="0"/>
              <a:pPr/>
              <a:t>2013-10-22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30D42-CB58-4472-B7B4-1D1A11E466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A6290-EE70-4D2C-B32D-C924238D0A2D}" type="datetimeFigureOut">
              <a:rPr lang="ko-KR" altLang="en-US" smtClean="0"/>
              <a:pPr/>
              <a:t>2013-10-22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30D42-CB58-4472-B7B4-1D1A11E466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atinLnBrk="0"/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 latinLnBrk="0"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atinLnBrk="0"/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atinLnBrk="0"/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 latinLnBrk="0"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fontAlgn="base" latinLnBrk="1" hangingPunct="1">
        <a:spcBef>
          <a:spcPct val="0"/>
        </a:spcBef>
        <a:spcAft>
          <a:spcPct val="0"/>
        </a:spcAft>
        <a:buNone/>
        <a:defRPr lang="en-US" altLang="en-US" sz="3200" b="1" kern="1200" cap="none" spc="0" baseline="0" dirty="0">
          <a:ln w="19050">
            <a:solidFill>
              <a:srgbClr val="FF9933"/>
            </a:solidFill>
          </a:ln>
          <a:solidFill>
            <a:schemeClr val="tx1"/>
          </a:solidFill>
          <a:effectLst/>
          <a:latin typeface="HY헤드라인M" pitchFamily="18" charset="-127"/>
          <a:ea typeface="HY헤드라인M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Tx/>
        <a:buBlip>
          <a:blip r:embed="rId15"/>
        </a:buBlip>
        <a:defRPr sz="28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Tx/>
        <a:buBlip>
          <a:blip r:embed="rId15"/>
        </a:buBlip>
        <a:defRPr sz="20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Tx/>
        <a:buBlip>
          <a:blip r:embed="rId14"/>
        </a:buBlip>
        <a:defRPr sz="16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atinLnBrk="0"/>
            <a:fld id="{0D297C74-937E-4B88-9856-1777E9DBCAA5}" type="datetimeFigureOut">
              <a:rPr lang="en-US" smtClean="0">
                <a:solidFill>
                  <a:srgbClr val="9F2936">
                    <a:lumMod val="75000"/>
                  </a:srgbClr>
                </a:solidFill>
              </a:rPr>
              <a:pPr latinLnBrk="0"/>
              <a:t>10/22/2013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atinLnBrk="0"/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atinLnBrk="0"/>
            <a:fld id="{2CA7AF2B-D59D-4878-8F94-2FA5066FADB9}" type="slidenum">
              <a:rPr lang="en-US" smtClean="0">
                <a:solidFill>
                  <a:srgbClr val="9F2936">
                    <a:lumMod val="75000"/>
                  </a:srgbClr>
                </a:solidFill>
              </a:rPr>
              <a:pPr latinLnBrk="0"/>
              <a:t>‹#›</a:t>
            </a:fld>
            <a:endParaRPr lang="en-US">
              <a:solidFill>
                <a:srgbClr val="9F293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86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fontAlgn="base" latinLnBrk="1" hangingPunct="1">
        <a:spcBef>
          <a:spcPct val="0"/>
        </a:spcBef>
        <a:spcAft>
          <a:spcPct val="0"/>
        </a:spcAft>
        <a:buNone/>
        <a:defRPr lang="en-US" altLang="en-US" sz="3200" b="1" kern="1200" cap="none" spc="0" baseline="0" dirty="0">
          <a:ln w="19050">
            <a:solidFill>
              <a:srgbClr val="FF9933"/>
            </a:solidFill>
          </a:ln>
          <a:solidFill>
            <a:schemeClr val="tx1"/>
          </a:solidFill>
          <a:effectLst/>
          <a:latin typeface="HY헤드라인M" pitchFamily="18" charset="-127"/>
          <a:ea typeface="HY헤드라인M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Tx/>
        <a:buBlip>
          <a:blip r:embed="rId15"/>
        </a:buBlip>
        <a:defRPr sz="28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Tx/>
        <a:buBlip>
          <a:blip r:embed="rId15"/>
        </a:buBlip>
        <a:defRPr sz="20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Tx/>
        <a:buBlip>
          <a:blip r:embed="rId14"/>
        </a:buBlip>
        <a:defRPr sz="16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4CCB5-D961-4F75-A2B3-757F8B02DCBB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2013-10-22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A7ACD-8664-4ECA-A7FC-EEB14C66970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905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268760"/>
            <a:ext cx="8429684" cy="1964391"/>
          </a:xfrm>
          <a:ln>
            <a:noFill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ko-KR" altLang="en-US" sz="5400" dirty="0" smtClean="0">
                <a:ln w="19050">
                  <a:solidFill>
                    <a:schemeClr val="accent3">
                      <a:lumMod val="40000"/>
                      <a:lumOff val="6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</a:rPr>
              <a:t>내발적 발전과 사회적 경제</a:t>
            </a:r>
            <a:endParaRPr lang="ko-KR" altLang="en-US" sz="5400" dirty="0">
              <a:ln w="19050">
                <a:solidFill>
                  <a:schemeClr val="accent3">
                    <a:lumMod val="40000"/>
                    <a:lumOff val="6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4437112"/>
            <a:ext cx="58326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smtClean="0">
                <a:latin typeface="HY헤드라인M" pitchFamily="18" charset="-127"/>
                <a:ea typeface="HY헤드라인M" pitchFamily="18" charset="-127"/>
              </a:rPr>
              <a:t>2013.10.23</a:t>
            </a:r>
            <a:endParaRPr lang="en-US" altLang="ko-KR" sz="2800" dirty="0" smtClean="0"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박진도</a:t>
            </a:r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충남대학교 경제학과 교수</a:t>
            </a:r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2800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1916832"/>
            <a:ext cx="7992888" cy="453650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ko-KR" altLang="en-US" sz="2400" dirty="0" err="1" smtClean="0">
                <a:latin typeface="HY헤드라인M" pitchFamily="18" charset="-127"/>
                <a:ea typeface="HY헤드라인M" pitchFamily="18" charset="-127"/>
              </a:rPr>
              <a:t>초국적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자본에 의한 지역의 재편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  -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지역의 불균형발전과 쇠퇴</a:t>
            </a:r>
            <a:endParaRPr lang="en-US" altLang="ko-KR" sz="1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  - </a:t>
            </a:r>
            <a:r>
              <a:rPr lang="ko-KR" altLang="en-US" sz="1800" dirty="0" err="1" smtClean="0">
                <a:latin typeface="HY헤드라인M" pitchFamily="18" charset="-127"/>
                <a:ea typeface="HY헤드라인M" pitchFamily="18" charset="-127"/>
              </a:rPr>
              <a:t>초국적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자본을 위한 중추 기능을 담당하는 세계도시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/ </a:t>
            </a:r>
            <a:r>
              <a:rPr lang="ko-KR" altLang="en-US" sz="1800" dirty="0" err="1" smtClean="0">
                <a:latin typeface="HY헤드라인M" pitchFamily="18" charset="-127"/>
                <a:ea typeface="HY헤드라인M" pitchFamily="18" charset="-127"/>
              </a:rPr>
              <a:t>초국적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자본의 생산</a:t>
            </a:r>
            <a:endParaRPr lang="en-US" altLang="ko-KR" sz="1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기지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/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배제된 주변 지역</a:t>
            </a:r>
            <a:endParaRPr lang="en-US" altLang="ko-KR" sz="1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endParaRPr lang="en-US" altLang="ko-KR" sz="1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Font typeface="Wingdings" pitchFamily="2" charset="2"/>
              <a:buChar char="Ø"/>
            </a:pP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지역경제의 붕괴와 주민의 삶 위협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경쟁력이 약한 산업과 그러한 산업을 기반으로 한 지역경제의 기반 붕괴</a:t>
            </a:r>
            <a:endParaRPr lang="en-US" altLang="ko-KR" sz="1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노동권의 불안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대형유통자본에 의한 지역상권 장악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/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사회서비스의 악화</a:t>
            </a:r>
            <a:endParaRPr lang="en-US" altLang="ko-KR" sz="1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endParaRPr lang="en-US" altLang="ko-KR" sz="1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Font typeface="Wingdings" pitchFamily="2" charset="2"/>
              <a:buChar char="Ø"/>
            </a:pPr>
            <a:r>
              <a:rPr lang="ko-KR" altLang="en-US" sz="2400" dirty="0" err="1" smtClean="0">
                <a:latin typeface="HY헤드라인M" pitchFamily="18" charset="-127"/>
                <a:ea typeface="HY헤드라인M" pitchFamily="18" charset="-127"/>
              </a:rPr>
              <a:t>신자유주의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분권과 지방재정의 위기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중앙정부의 재정위기로 </a:t>
            </a:r>
            <a:r>
              <a:rPr lang="ko-KR" altLang="en-US" sz="1800" dirty="0" err="1" smtClean="0">
                <a:latin typeface="HY헤드라인M" pitchFamily="18" charset="-127"/>
                <a:ea typeface="HY헤드라인M" pitchFamily="18" charset="-127"/>
              </a:rPr>
              <a:t>신자유주의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분권 추진</a:t>
            </a:r>
            <a:endParaRPr lang="en-US" altLang="ko-KR" sz="1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지방자치단체의 무분별한 기업유치와 각종개발사업 추진</a:t>
            </a:r>
            <a:endParaRPr lang="en-US" altLang="ko-KR" sz="1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지역환경의 파괴와 지방재정위기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주민의 삶 위기</a:t>
            </a:r>
            <a:endParaRPr lang="en-US" altLang="ko-KR" sz="1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FontTx/>
              <a:buChar char="-"/>
            </a:pPr>
            <a:endParaRPr lang="en-US" altLang="ko-KR" sz="23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endParaRPr lang="en-US" altLang="ko-KR" sz="23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en-US" altLang="ko-KR" sz="2300" dirty="0" smtClean="0">
                <a:latin typeface="HY헤드라인M" pitchFamily="18" charset="-127"/>
                <a:ea typeface="HY헤드라인M" pitchFamily="18" charset="-127"/>
              </a:rPr>
              <a:t> </a:t>
            </a:r>
          </a:p>
          <a:p>
            <a:pPr>
              <a:buNone/>
            </a:pPr>
            <a:endParaRPr lang="en-US" altLang="ko-KR" sz="23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endParaRPr lang="en-US" altLang="ko-KR" sz="2300" dirty="0" smtClean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323528" y="908720"/>
            <a:ext cx="8496944" cy="648072"/>
          </a:xfrm>
          <a:prstGeom prst="roundRect">
            <a:avLst/>
          </a:prstGeom>
          <a:solidFill>
            <a:srgbClr val="203EA0"/>
          </a:solidFill>
          <a:ln w="12700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3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pitchFamily="18" charset="-127"/>
                <a:ea typeface="-윤고딕330" pitchFamily="18" charset="-127"/>
              </a:rPr>
              <a:t>신자유주의</a:t>
            </a:r>
            <a:r>
              <a:rPr lang="ko-KR" altLang="en-US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pitchFamily="18" charset="-127"/>
                <a:ea typeface="-윤고딕330" pitchFamily="18" charset="-127"/>
              </a:rPr>
              <a:t> 세계화와 지역의 위기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008112"/>
            <a:ext cx="8229600" cy="573325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u"/>
            </a:pP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수도권과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비수도권의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불균형</a:t>
            </a:r>
            <a:endParaRPr lang="en-US" altLang="ko-KR" sz="20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u"/>
            </a:pP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지역내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불균형의 심화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충남경제 사례</a:t>
            </a:r>
            <a:endParaRPr lang="en-US" altLang="ko-KR" sz="2000" dirty="0" smtClean="0">
              <a:latin typeface="맑은 고딕" pitchFamily="50" charset="-127"/>
              <a:ea typeface="맑은 고딕" pitchFamily="50" charset="-127"/>
            </a:endParaRPr>
          </a:p>
          <a:p>
            <a:pPr indent="-165100">
              <a:lnSpc>
                <a:spcPct val="150000"/>
              </a:lnSpc>
              <a:buFontTx/>
              <a:buChar char="-"/>
            </a:pP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충남은 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2000-2009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년에 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GRDP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의 연평균증가율 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9.1%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로 전국 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위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일인당 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GRDP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는 전국 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위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indent="-165100">
              <a:lnSpc>
                <a:spcPct val="150000"/>
              </a:lnSpc>
              <a:buFontTx/>
              <a:buChar char="-"/>
            </a:pP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충남경제성장을 주도하고 있는 것은 본사를 수도권에 둔 </a:t>
            </a:r>
            <a:r>
              <a:rPr lang="ko-KR" altLang="en-US" sz="1700" dirty="0" err="1" smtClean="0">
                <a:latin typeface="맑은 고딕" pitchFamily="50" charset="-127"/>
                <a:ea typeface="맑은 고딕" pitchFamily="50" charset="-127"/>
              </a:rPr>
              <a:t>재벌계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 대기업에 의한 수출산업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indent="-165100">
              <a:lnSpc>
                <a:spcPct val="150000"/>
              </a:lnSpc>
              <a:buFontTx/>
              <a:buChar char="-"/>
            </a:pP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그 결과 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2010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년 충남의 </a:t>
            </a:r>
            <a:r>
              <a:rPr lang="ko-KR" altLang="en-US" sz="1700" dirty="0" err="1" smtClean="0">
                <a:latin typeface="맑은 고딕" pitchFamily="50" charset="-127"/>
                <a:ea typeface="맑은 고딕" pitchFamily="50" charset="-127"/>
              </a:rPr>
              <a:t>총요소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 소득 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40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조원 가운데 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16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조원이 역외로 유출됨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indent="-165100">
              <a:lnSpc>
                <a:spcPct val="150000"/>
              </a:lnSpc>
              <a:buFontTx/>
              <a:buChar char="-"/>
            </a:pP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충청남도 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16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개 시군 가운데 천안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아산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서산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700" dirty="0" err="1" smtClean="0">
                <a:latin typeface="맑은 고딕" pitchFamily="50" charset="-127"/>
                <a:ea typeface="맑은 고딕" pitchFamily="50" charset="-127"/>
              </a:rPr>
              <a:t>당진시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700" dirty="0" err="1" smtClean="0">
                <a:latin typeface="맑은 고딕" pitchFamily="50" charset="-127"/>
                <a:ea typeface="맑은 고딕" pitchFamily="50" charset="-127"/>
              </a:rPr>
              <a:t>북부권의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개 시가 충남 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GRDP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68.1%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를 차지</a:t>
            </a:r>
            <a:endParaRPr lang="en-US" altLang="ko-KR" sz="1700" dirty="0" smtClean="0">
              <a:latin typeface="맑은 고딕" pitchFamily="50" charset="-127"/>
              <a:ea typeface="맑은 고딕" pitchFamily="50" charset="-127"/>
            </a:endParaRPr>
          </a:p>
          <a:p>
            <a:pPr indent="-165100">
              <a:lnSpc>
                <a:spcPct val="150000"/>
              </a:lnSpc>
              <a:buFontTx/>
              <a:buChar char="-"/>
            </a:pPr>
            <a:r>
              <a:rPr lang="ko-KR" altLang="en-US" sz="1700" dirty="0" err="1" smtClean="0">
                <a:latin typeface="맑은 고딕" pitchFamily="50" charset="-127"/>
                <a:ea typeface="맑은 고딕" pitchFamily="50" charset="-127"/>
              </a:rPr>
              <a:t>지역내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 총생산에서 차지하는 농림어업의 비중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(2007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년 기준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은 아산시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(0.8%), 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천안시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(1.6%), </a:t>
            </a:r>
            <a:r>
              <a:rPr lang="ko-KR" altLang="en-US" sz="1700" dirty="0" err="1" smtClean="0">
                <a:latin typeface="맑은 고딕" pitchFamily="50" charset="-127"/>
                <a:ea typeface="맑은 고딕" pitchFamily="50" charset="-127"/>
              </a:rPr>
              <a:t>계룡시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(2.6%), 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당진군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(4.8%), 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서산시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(4.7%), 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청양군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(34.4%), 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부여군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(29.8%), 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서천군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(17.9%), 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보령시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(17.5%), 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태안군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(17.1%), 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예산군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(15.6%), 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논산시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(14.1%), 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공주시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(12.9%), 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홍성군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(10.9%), 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금산군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(9.35), </a:t>
            </a:r>
            <a:r>
              <a:rPr lang="ko-KR" altLang="en-US" sz="1700" dirty="0" smtClean="0">
                <a:latin typeface="맑은 고딕" pitchFamily="50" charset="-127"/>
                <a:ea typeface="맑은 고딕" pitchFamily="50" charset="-127"/>
              </a:rPr>
              <a:t>연기군</a:t>
            </a:r>
            <a:r>
              <a:rPr lang="en-US" altLang="ko-KR" sz="1700" dirty="0" smtClean="0">
                <a:latin typeface="맑은 고딕" pitchFamily="50" charset="-127"/>
                <a:ea typeface="맑은 고딕" pitchFamily="50" charset="-127"/>
              </a:rPr>
              <a:t>(7.1%) </a:t>
            </a:r>
            <a:endParaRPr lang="ko-KR" altLang="en-US" sz="170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323528" y="260648"/>
            <a:ext cx="8496944" cy="648072"/>
          </a:xfrm>
          <a:prstGeom prst="roundRect">
            <a:avLst/>
          </a:prstGeom>
          <a:solidFill>
            <a:srgbClr val="203EA0"/>
          </a:solidFill>
          <a:ln w="12700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pitchFamily="18" charset="-127"/>
                <a:ea typeface="-윤고딕330" pitchFamily="18" charset="-127"/>
              </a:rPr>
              <a:t>세계화와 지역의 불균형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>
          <a:xfrm>
            <a:off x="1043608" y="1500174"/>
            <a:ext cx="7314606" cy="2873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-윤고딕330" pitchFamily="18" charset="-127"/>
                <a:ea typeface="-윤고딕330" pitchFamily="18" charset="-127"/>
                <a:cs typeface="+mj-cs"/>
              </a:rPr>
              <a:t> </a:t>
            </a:r>
            <a:r>
              <a:rPr kumimoji="0" lang="ko-KR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-윤고딕330" pitchFamily="18" charset="-127"/>
                <a:ea typeface="-윤고딕330" pitchFamily="18" charset="-127"/>
                <a:cs typeface="+mj-cs"/>
              </a:rPr>
              <a:t>내발적 발전과 </a:t>
            </a:r>
            <a:r>
              <a:rPr kumimoji="0" lang="ko-KR" alt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-윤고딕330" pitchFamily="18" charset="-127"/>
                <a:ea typeface="-윤고딕330" pitchFamily="18" charset="-127"/>
                <a:cs typeface="+mj-cs"/>
              </a:rPr>
              <a:t>지역력</a:t>
            </a:r>
            <a:endParaRPr kumimoji="0" lang="ko-KR" altLang="en-US" sz="4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Y헤드라인M" pitchFamily="18" charset="-127"/>
              <a:ea typeface="HY헤드라인M" pitchFamily="18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AutoShape 43"/>
          <p:cNvSpPr>
            <a:spLocks noChangeArrowheads="1"/>
          </p:cNvSpPr>
          <p:nvPr/>
        </p:nvSpPr>
        <p:spPr bwMode="auto">
          <a:xfrm>
            <a:off x="179512" y="3573016"/>
            <a:ext cx="8775575" cy="3024336"/>
          </a:xfrm>
          <a:prstGeom prst="roundRect">
            <a:avLst>
              <a:gd name="adj" fmla="val 4403"/>
            </a:avLst>
          </a:prstGeom>
          <a:solidFill>
            <a:srgbClr val="D3D9E3">
              <a:alpha val="50195"/>
            </a:srgbClr>
          </a:solidFill>
          <a:ln w="25400" algn="ctr">
            <a:solidFill>
              <a:srgbClr val="003366"/>
            </a:solidFill>
            <a:round/>
            <a:headEnd/>
            <a:tailEnd/>
          </a:ln>
        </p:spPr>
        <p:txBody>
          <a:bodyPr wrap="none"/>
          <a:lstStyle/>
          <a:p>
            <a:pPr>
              <a:lnSpc>
                <a:spcPct val="150000"/>
              </a:lnSpc>
            </a:pPr>
            <a:endParaRPr lang="ko-KR" altLang="en-US" sz="1000" dirty="0">
              <a:solidFill>
                <a:prstClr val="black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0" y="188640"/>
            <a:ext cx="899592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8864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왜 내발적 지역발전인가</a:t>
            </a:r>
            <a:endParaRPr lang="ko-KR" altLang="en-US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grpSp>
        <p:nvGrpSpPr>
          <p:cNvPr id="2" name="그룹 67"/>
          <p:cNvGrpSpPr/>
          <p:nvPr/>
        </p:nvGrpSpPr>
        <p:grpSpPr>
          <a:xfrm>
            <a:off x="179512" y="1052736"/>
            <a:ext cx="8775575" cy="2232247"/>
            <a:chOff x="179512" y="1052737"/>
            <a:chExt cx="8775575" cy="2232247"/>
          </a:xfrm>
        </p:grpSpPr>
        <p:sp>
          <p:nvSpPr>
            <p:cNvPr id="8" name="AutoShape 43"/>
            <p:cNvSpPr>
              <a:spLocks noChangeArrowheads="1"/>
            </p:cNvSpPr>
            <p:nvPr/>
          </p:nvSpPr>
          <p:spPr bwMode="auto">
            <a:xfrm>
              <a:off x="179512" y="1268760"/>
              <a:ext cx="8775575" cy="2016224"/>
            </a:xfrm>
            <a:prstGeom prst="roundRect">
              <a:avLst>
                <a:gd name="adj" fmla="val 4403"/>
              </a:avLst>
            </a:prstGeom>
            <a:solidFill>
              <a:srgbClr val="D3D9E3">
                <a:alpha val="50195"/>
              </a:srgbClr>
            </a:solidFill>
            <a:ln w="25400" algn="ctr">
              <a:solidFill>
                <a:srgbClr val="003366"/>
              </a:solidFill>
              <a:round/>
              <a:headEnd/>
              <a:tailEnd/>
            </a:ln>
          </p:spPr>
          <p:txBody>
            <a:bodyPr wrap="none"/>
            <a:lstStyle/>
            <a:p>
              <a:pPr>
                <a:lnSpc>
                  <a:spcPct val="150000"/>
                </a:lnSpc>
              </a:pPr>
              <a:endParaRPr lang="ko-KR" altLang="en-US" sz="100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9" name="AutoShape 44"/>
            <p:cNvSpPr>
              <a:spLocks noChangeArrowheads="1"/>
            </p:cNvSpPr>
            <p:nvPr/>
          </p:nvSpPr>
          <p:spPr bwMode="auto">
            <a:xfrm>
              <a:off x="467545" y="1052737"/>
              <a:ext cx="2736303" cy="432048"/>
            </a:xfrm>
            <a:prstGeom prst="roundRect">
              <a:avLst>
                <a:gd name="adj" fmla="val 23634"/>
              </a:avLst>
            </a:prstGeom>
            <a:gradFill rotWithShape="0">
              <a:gsLst>
                <a:gs pos="0">
                  <a:srgbClr val="1458A1"/>
                </a:gs>
                <a:gs pos="100000">
                  <a:srgbClr val="3B9AD5"/>
                </a:gs>
              </a:gsLst>
              <a:lin ang="5400000" scaled="1"/>
            </a:gradFill>
            <a:ln w="25400" algn="ctr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ko-KR" altLang="en-US" sz="20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휴먼모음T" pitchFamily="18" charset="-127"/>
                  <a:ea typeface="휴먼모음T" pitchFamily="18" charset="-127"/>
                </a:rPr>
                <a:t>지역발전의 두 가지 전략</a:t>
              </a:r>
              <a:endParaRPr lang="ko-KR" altLang="en-US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모음T" pitchFamily="18" charset="-127"/>
                <a:ea typeface="휴먼모음T" pitchFamily="18" charset="-127"/>
              </a:endParaRPr>
            </a:p>
          </p:txBody>
        </p:sp>
      </p:grpSp>
      <p:grpSp>
        <p:nvGrpSpPr>
          <p:cNvPr id="3" name="그룹 21"/>
          <p:cNvGrpSpPr/>
          <p:nvPr/>
        </p:nvGrpSpPr>
        <p:grpSpPr>
          <a:xfrm>
            <a:off x="1403648" y="1700808"/>
            <a:ext cx="2448272" cy="1368152"/>
            <a:chOff x="3779912" y="1556792"/>
            <a:chExt cx="1224136" cy="1235983"/>
          </a:xfrm>
        </p:grpSpPr>
        <p:pic>
          <p:nvPicPr>
            <p:cNvPr id="20" name="Picture 38" descr="3원_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79912" y="1556792"/>
              <a:ext cx="1224136" cy="1235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3815916" y="1816999"/>
              <a:ext cx="1152128" cy="639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dirty="0" err="1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외생적</a:t>
              </a:r>
              <a:endParaRPr lang="en-US" altLang="ko-KR" sz="2000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algn="ctr"/>
              <a:r>
                <a:rPr lang="ko-KR" altLang="en-US" sz="2000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개발 전략</a:t>
              </a:r>
              <a:endParaRPr lang="ko-KR" altLang="en-US" sz="200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</p:grpSp>
      <p:grpSp>
        <p:nvGrpSpPr>
          <p:cNvPr id="5" name="그룹 63"/>
          <p:cNvGrpSpPr/>
          <p:nvPr/>
        </p:nvGrpSpPr>
        <p:grpSpPr>
          <a:xfrm>
            <a:off x="5148064" y="1700808"/>
            <a:ext cx="2448272" cy="1368152"/>
            <a:chOff x="3779912" y="1556792"/>
            <a:chExt cx="1224136" cy="1235983"/>
          </a:xfrm>
        </p:grpSpPr>
        <p:pic>
          <p:nvPicPr>
            <p:cNvPr id="65" name="Picture 38" descr="3원_4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779912" y="1556792"/>
              <a:ext cx="1224136" cy="1235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TextBox 65"/>
            <p:cNvSpPr txBox="1"/>
            <p:nvPr/>
          </p:nvSpPr>
          <p:spPr>
            <a:xfrm>
              <a:off x="3815916" y="1816999"/>
              <a:ext cx="1152128" cy="639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내발적</a:t>
              </a:r>
              <a:endParaRPr lang="en-US" altLang="ko-KR" sz="2000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algn="ctr"/>
              <a:r>
                <a:rPr lang="ko-KR" altLang="en-US" sz="2000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발전 전략</a:t>
              </a:r>
              <a:endParaRPr lang="ko-KR" altLang="en-US" sz="200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995936" y="1844824"/>
            <a:ext cx="13681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600" dirty="0" smtClean="0">
                <a:latin typeface="HY헤드라인M" pitchFamily="18" charset="-127"/>
                <a:ea typeface="HY헤드라인M" pitchFamily="18" charset="-127"/>
              </a:rPr>
              <a:t>VS</a:t>
            </a:r>
            <a:endParaRPr lang="ko-KR" altLang="en-US" sz="66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7" name="AutoShape 44"/>
          <p:cNvSpPr>
            <a:spLocks noChangeArrowheads="1"/>
          </p:cNvSpPr>
          <p:nvPr/>
        </p:nvSpPr>
        <p:spPr bwMode="auto">
          <a:xfrm>
            <a:off x="467544" y="3429000"/>
            <a:ext cx="2736303" cy="432048"/>
          </a:xfrm>
          <a:prstGeom prst="roundRect">
            <a:avLst>
              <a:gd name="adj" fmla="val 23634"/>
            </a:avLst>
          </a:prstGeom>
          <a:gradFill rotWithShape="0">
            <a:gsLst>
              <a:gs pos="0">
                <a:srgbClr val="1458A1"/>
              </a:gs>
              <a:gs pos="100000">
                <a:srgbClr val="3B9AD5"/>
              </a:gs>
            </a:gsLst>
            <a:lin ang="5400000" scaled="1"/>
          </a:gradFill>
          <a:ln w="25400" algn="ctr">
            <a:solidFill>
              <a:srgbClr val="DDDDDD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ko-KR" altLang="en-US" sz="20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모음T" pitchFamily="18" charset="-127"/>
                <a:ea typeface="휴먼모음T" pitchFamily="18" charset="-127"/>
              </a:rPr>
              <a:t>외생적</a:t>
            </a:r>
            <a:r>
              <a:rPr lang="ko-KR" alt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모음T" pitchFamily="18" charset="-127"/>
                <a:ea typeface="휴먼모음T" pitchFamily="18" charset="-127"/>
              </a:rPr>
              <a:t> 개발전략의 한계</a:t>
            </a:r>
            <a:endParaRPr lang="ko-KR" altLang="en-US" sz="2000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grpSp>
        <p:nvGrpSpPr>
          <p:cNvPr id="7" name="그룹 21"/>
          <p:cNvGrpSpPr/>
          <p:nvPr/>
        </p:nvGrpSpPr>
        <p:grpSpPr>
          <a:xfrm>
            <a:off x="539552" y="4005064"/>
            <a:ext cx="8136904" cy="1338828"/>
            <a:chOff x="539552" y="4005064"/>
            <a:chExt cx="8136904" cy="1338828"/>
          </a:xfrm>
        </p:grpSpPr>
        <p:sp>
          <p:nvSpPr>
            <p:cNvPr id="28" name="TextBox 27"/>
            <p:cNvSpPr txBox="1"/>
            <p:nvPr/>
          </p:nvSpPr>
          <p:spPr>
            <a:xfrm>
              <a:off x="539552" y="4005064"/>
              <a:ext cx="8136904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  </a:t>
              </a:r>
              <a:r>
                <a:rPr lang="ko-KR" altLang="en-US" dirty="0" err="1" smtClean="0">
                  <a:latin typeface="휴먼모음T" pitchFamily="18" charset="-127"/>
                  <a:ea typeface="휴먼모음T" pitchFamily="18" charset="-127"/>
                </a:rPr>
                <a:t>외생적</a:t>
              </a: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 개발의 이론과 실태</a:t>
              </a:r>
              <a:endParaRPr lang="en-US" altLang="ko-KR" dirty="0" smtClean="0">
                <a:latin typeface="휴먼모음T" pitchFamily="18" charset="-127"/>
                <a:ea typeface="휴먼모음T" pitchFamily="18" charset="-127"/>
              </a:endParaRP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altLang="ko-KR" dirty="0" smtClean="0">
                  <a:latin typeface="휴먼모음T" pitchFamily="18" charset="-127"/>
                  <a:ea typeface="휴먼모음T" pitchFamily="18" charset="-127"/>
                </a:rPr>
                <a:t>  </a:t>
              </a: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기업유치 전략의 한계 </a:t>
              </a:r>
              <a:r>
                <a:rPr lang="en-US" altLang="ko-KR" dirty="0" smtClean="0">
                  <a:latin typeface="휴먼모음T" pitchFamily="18" charset="-127"/>
                  <a:ea typeface="휴먼모음T" pitchFamily="18" charset="-127"/>
                </a:rPr>
                <a:t>: race to the bottom</a:t>
              </a: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altLang="ko-KR" dirty="0" smtClean="0">
                  <a:latin typeface="휴먼모음T" pitchFamily="18" charset="-127"/>
                  <a:ea typeface="휴먼모음T" pitchFamily="18" charset="-127"/>
                </a:rPr>
                <a:t>  </a:t>
              </a: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중앙정부 의존형 개발의 한계 </a:t>
              </a:r>
              <a:r>
                <a:rPr lang="en-US" altLang="ko-KR" dirty="0" smtClean="0">
                  <a:latin typeface="휴먼모음T" pitchFamily="18" charset="-127"/>
                  <a:ea typeface="휴먼모음T" pitchFamily="18" charset="-127"/>
                </a:rPr>
                <a:t>: </a:t>
              </a: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집권적 분산 재정 시스템의 한계</a:t>
              </a:r>
              <a:endParaRPr lang="ko-KR" altLang="en-US" dirty="0">
                <a:latin typeface="휴먼모음T" pitchFamily="18" charset="-127"/>
                <a:ea typeface="휴먼모음T" pitchFamily="18" charset="-127"/>
              </a:endParaRPr>
            </a:p>
          </p:txBody>
        </p:sp>
        <p:pic>
          <p:nvPicPr>
            <p:cNvPr id="29" name="Picture 124" descr="17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8101" y="4180181"/>
              <a:ext cx="2317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24" descr="17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4686" y="4588295"/>
              <a:ext cx="2317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24" descr="17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6633" y="5009007"/>
              <a:ext cx="2317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" name="TextBox 31"/>
          <p:cNvSpPr txBox="1"/>
          <p:nvPr/>
        </p:nvSpPr>
        <p:spPr>
          <a:xfrm>
            <a:off x="1115616" y="5301208"/>
            <a:ext cx="8028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 지방정부의 자율성이 매우 약함</a:t>
            </a:r>
            <a:endParaRPr lang="en-US" altLang="ko-KR" dirty="0" smtClean="0">
              <a:latin typeface="휴먼모음T" pitchFamily="18" charset="-127"/>
              <a:ea typeface="휴먼모음T" pitchFamily="18" charset="-127"/>
            </a:endParaRPr>
          </a:p>
          <a:p>
            <a:pPr>
              <a:buFontTx/>
              <a:buChar char="-"/>
            </a:pP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지방정부의 책임성이 매우 약함 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 </a:t>
            </a:r>
          </a:p>
          <a:p>
            <a:pPr indent="541338"/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합리적인 정치적 무시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(rational political ignorance)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와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 </a:t>
            </a:r>
          </a:p>
          <a:p>
            <a:pPr indent="719138"/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설명책임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(accountability) 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부족</a:t>
            </a:r>
            <a:endParaRPr lang="ko-KR" altLang="en-US" dirty="0"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88640"/>
            <a:ext cx="899592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8864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왜 내발적 지역발전인가</a:t>
            </a:r>
            <a:endParaRPr lang="ko-KR" altLang="en-US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grpSp>
        <p:nvGrpSpPr>
          <p:cNvPr id="2" name="그룹 67"/>
          <p:cNvGrpSpPr/>
          <p:nvPr/>
        </p:nvGrpSpPr>
        <p:grpSpPr>
          <a:xfrm>
            <a:off x="179512" y="1052736"/>
            <a:ext cx="8775575" cy="5472608"/>
            <a:chOff x="179512" y="1052737"/>
            <a:chExt cx="8775575" cy="5472606"/>
          </a:xfrm>
        </p:grpSpPr>
        <p:sp>
          <p:nvSpPr>
            <p:cNvPr id="8" name="AutoShape 43"/>
            <p:cNvSpPr>
              <a:spLocks noChangeArrowheads="1"/>
            </p:cNvSpPr>
            <p:nvPr/>
          </p:nvSpPr>
          <p:spPr bwMode="auto">
            <a:xfrm>
              <a:off x="179512" y="1268760"/>
              <a:ext cx="8775575" cy="5256583"/>
            </a:xfrm>
            <a:prstGeom prst="roundRect">
              <a:avLst>
                <a:gd name="adj" fmla="val 4403"/>
              </a:avLst>
            </a:prstGeom>
            <a:solidFill>
              <a:srgbClr val="D3D9E3">
                <a:alpha val="50195"/>
              </a:srgbClr>
            </a:solidFill>
            <a:ln w="25400" algn="ctr">
              <a:solidFill>
                <a:srgbClr val="003366"/>
              </a:solidFill>
              <a:round/>
              <a:headEnd/>
              <a:tailEnd/>
            </a:ln>
          </p:spPr>
          <p:txBody>
            <a:bodyPr wrap="none"/>
            <a:lstStyle/>
            <a:p>
              <a:pPr>
                <a:lnSpc>
                  <a:spcPct val="150000"/>
                </a:lnSpc>
              </a:pPr>
              <a:endParaRPr lang="ko-KR" altLang="en-US" sz="100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9" name="AutoShape 44"/>
            <p:cNvSpPr>
              <a:spLocks noChangeArrowheads="1"/>
            </p:cNvSpPr>
            <p:nvPr/>
          </p:nvSpPr>
          <p:spPr bwMode="auto">
            <a:xfrm>
              <a:off x="467545" y="1052737"/>
              <a:ext cx="2736303" cy="432048"/>
            </a:xfrm>
            <a:prstGeom prst="roundRect">
              <a:avLst>
                <a:gd name="adj" fmla="val 23634"/>
              </a:avLst>
            </a:prstGeom>
            <a:gradFill rotWithShape="0">
              <a:gsLst>
                <a:gs pos="0">
                  <a:srgbClr val="1458A1"/>
                </a:gs>
                <a:gs pos="100000">
                  <a:srgbClr val="3B9AD5"/>
                </a:gs>
              </a:gsLst>
              <a:lin ang="5400000" scaled="1"/>
            </a:gradFill>
            <a:ln w="25400" algn="ctr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ko-KR" altLang="en-US" sz="20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휴먼모음T" pitchFamily="18" charset="-127"/>
                  <a:ea typeface="휴먼모음T" pitchFamily="18" charset="-127"/>
                </a:rPr>
                <a:t>지역발전의 두 가지 전략</a:t>
              </a:r>
              <a:endParaRPr lang="ko-KR" altLang="en-US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모음T" pitchFamily="18" charset="-127"/>
                <a:ea typeface="휴먼모음T" pitchFamily="18" charset="-127"/>
              </a:endParaRPr>
            </a:p>
          </p:txBody>
        </p:sp>
      </p:grpSp>
      <p:graphicFrame>
        <p:nvGraphicFramePr>
          <p:cNvPr id="23" name="Group 44"/>
          <p:cNvGraphicFramePr>
            <a:graphicFrameLocks noGrp="1"/>
          </p:cNvGraphicFramePr>
          <p:nvPr>
            <p:ph idx="4294967295"/>
          </p:nvPr>
        </p:nvGraphicFramePr>
        <p:xfrm>
          <a:off x="468313" y="1773238"/>
          <a:ext cx="8229600" cy="425929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455987"/>
                <a:gridCol w="1296988"/>
                <a:gridCol w="3476625"/>
              </a:tblGrid>
              <a:tr h="5762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외생적</a:t>
                      </a:r>
                      <a:r>
                        <a:rPr kumimoji="0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0" lang="ko-KR" altLang="en-US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외래형</a:t>
                      </a:r>
                      <a:r>
                        <a:rPr kumimoji="0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r>
                        <a:rPr kumimoji="0" lang="ko-KR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개발 전략</a:t>
                      </a:r>
                      <a:endParaRPr kumimoji="0" lang="ko-KR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36000" marT="36000" marB="36000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비교 내용</a:t>
                      </a:r>
                      <a:endParaRPr kumimoji="0" lang="ko-KR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36000" marT="36000" marB="36000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내발적 발전 전략</a:t>
                      </a:r>
                      <a:endParaRPr kumimoji="0" lang="ko-KR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36000" marT="36000" marB="36000" anchor="ctr" horzOverflow="overflow"/>
                </a:tc>
              </a:tr>
              <a:tr h="712788">
                <a:tc>
                  <a:txBody>
                    <a:bodyPr/>
                    <a:lstStyle/>
                    <a:p>
                      <a:pPr marL="342900" marR="0" lvl="0" indent="-254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-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선진지역과 비교한 경제</a:t>
                      </a: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,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기술</a:t>
                      </a: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,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사회</a:t>
                      </a: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,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  문화적 낙후성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D208F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36000" marT="36000" marB="36000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지역의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문제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36000" marT="36000" marB="36000" anchor="ctr" horzOverflow="overflow"/>
                </a:tc>
                <a:tc>
                  <a:txBody>
                    <a:bodyPr/>
                    <a:lstStyle/>
                    <a:p>
                      <a:pPr marL="342900" marR="0" lvl="0" indent="-254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-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지역발전에 참여하고 주도할 지역역량의 부족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 horzOverflow="overflow"/>
                </a:tc>
              </a:tr>
              <a:tr h="550863">
                <a:tc>
                  <a:txBody>
                    <a:bodyPr/>
                    <a:lstStyle/>
                    <a:p>
                      <a:pPr marL="342900" marR="0" lvl="0" indent="-254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-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외부로부터 추진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36000" marT="36000" marB="36000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발전동력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36000" marT="36000" marB="36000" anchor="ctr" horzOverflow="overflow"/>
                </a:tc>
                <a:tc>
                  <a:txBody>
                    <a:bodyPr/>
                    <a:lstStyle/>
                    <a:p>
                      <a:pPr marL="342900" marR="0" lvl="0" indent="-254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-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원칙적으로 지역내부로부터 추진</a:t>
                      </a:r>
                    </a:p>
                    <a:p>
                      <a:pPr marL="342900" marR="0" lvl="0" indent="-2540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-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지역외부와의 관계 중시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 horzOverflow="overflow"/>
                </a:tc>
              </a:tr>
              <a:tr h="787400">
                <a:tc>
                  <a:txBody>
                    <a:bodyPr/>
                    <a:lstStyle/>
                    <a:p>
                      <a:pPr marL="342900" marR="0" lvl="0" indent="-2540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-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중앙에 의한 하향식 개발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36000" marT="36000" marB="36000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발전주체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D208F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36000" marT="36000" marB="36000" anchor="ctr" horzOverflow="overflow"/>
                </a:tc>
                <a:tc>
                  <a:txBody>
                    <a:bodyPr/>
                    <a:lstStyle/>
                    <a:p>
                      <a:pPr marL="342900" marR="0" lvl="0" indent="-254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-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지역주도의 상향식 발전</a:t>
                      </a:r>
                    </a:p>
                    <a:p>
                      <a:pPr marL="342900" marR="0" lvl="0" indent="-2540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-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주민참가와 협동자치</a:t>
                      </a:r>
                    </a:p>
                    <a:p>
                      <a:pPr marL="342900" marR="0" lvl="0" indent="-2540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-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중앙정부와 지방정부</a:t>
                      </a: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,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민간의 </a:t>
                      </a:r>
                      <a:r>
                        <a:rPr kumimoji="0" lang="ko-KR" alt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파트너쉽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 horzOverflow="overflow"/>
                </a:tc>
              </a:tr>
              <a:tr h="1022350">
                <a:tc>
                  <a:txBody>
                    <a:bodyPr/>
                    <a:lstStyle/>
                    <a:p>
                      <a:pPr marL="342900" marR="0" lvl="0" indent="-254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-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중앙정부에 의한 </a:t>
                      </a: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SOC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기반정비</a:t>
                      </a:r>
                    </a:p>
                    <a:p>
                      <a:pPr marL="342900" marR="0" lvl="0" indent="-2540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-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보조금 및 조세감면</a:t>
                      </a:r>
                    </a:p>
                    <a:p>
                      <a:pPr marL="342900" marR="0" lvl="0" indent="-2540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-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외부자본의 유치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36000" marT="36000" marB="36000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발전전략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36000" marT="36000" marB="36000" anchor="ctr" horzOverflow="overflow"/>
                </a:tc>
                <a:tc>
                  <a:txBody>
                    <a:bodyPr/>
                    <a:lstStyle/>
                    <a:p>
                      <a:pPr marL="342900" marR="0" lvl="0" indent="-254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-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지역의 독특한 자원을 최대한 활용하고</a:t>
                      </a:r>
                    </a:p>
                    <a:p>
                      <a:pPr marL="342900" marR="0" lvl="0" indent="-254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 발전의 성과가 최대한 지역 내에</a:t>
                      </a:r>
                    </a:p>
                    <a:p>
                      <a:pPr marL="342900" marR="0" lvl="0" indent="-254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 보전되도록 함</a:t>
                      </a:r>
                    </a:p>
                    <a:p>
                      <a:pPr marL="342900" marR="0" lvl="0" indent="-2540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-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외래자본의 주체적 활용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D208F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 horzOverflow="overflow"/>
                </a:tc>
              </a:tr>
              <a:tr h="550863">
                <a:tc>
                  <a:txBody>
                    <a:bodyPr/>
                    <a:lstStyle/>
                    <a:p>
                      <a:pPr marL="342900" marR="0" lvl="0" indent="-2540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-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경제적 개발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0" marR="36000" marT="36000" marB="36000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발전목표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36000" marT="36000" marB="36000" anchor="ctr" horzOverflow="overflow"/>
                </a:tc>
                <a:tc>
                  <a:txBody>
                    <a:bodyPr/>
                    <a:lstStyle/>
                    <a:p>
                      <a:pPr marL="342900" marR="0" lvl="0" indent="-254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- 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경제적</a:t>
                      </a: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,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 사회적</a:t>
                      </a: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,</a:t>
                      </a: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 환경적으로  통합발전</a:t>
                      </a:r>
                      <a:r>
                        <a:rPr kumimoji="0" lang="en-US" altLang="ko-K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, </a:t>
                      </a:r>
                    </a:p>
                    <a:p>
                      <a:pPr marL="342900" marR="0" lvl="0" indent="-254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 주체역량 강화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88640"/>
            <a:ext cx="899592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8864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왜 내발적 지역발전인가</a:t>
            </a:r>
            <a:endParaRPr lang="ko-KR" altLang="en-US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grpSp>
        <p:nvGrpSpPr>
          <p:cNvPr id="2" name="그룹 67"/>
          <p:cNvGrpSpPr/>
          <p:nvPr/>
        </p:nvGrpSpPr>
        <p:grpSpPr>
          <a:xfrm>
            <a:off x="179512" y="1052736"/>
            <a:ext cx="8775575" cy="5472608"/>
            <a:chOff x="179512" y="1052737"/>
            <a:chExt cx="8775575" cy="5472606"/>
          </a:xfrm>
        </p:grpSpPr>
        <p:sp>
          <p:nvSpPr>
            <p:cNvPr id="8" name="AutoShape 43"/>
            <p:cNvSpPr>
              <a:spLocks noChangeArrowheads="1"/>
            </p:cNvSpPr>
            <p:nvPr/>
          </p:nvSpPr>
          <p:spPr bwMode="auto">
            <a:xfrm>
              <a:off x="179512" y="1268760"/>
              <a:ext cx="8775575" cy="5256583"/>
            </a:xfrm>
            <a:prstGeom prst="roundRect">
              <a:avLst>
                <a:gd name="adj" fmla="val 4403"/>
              </a:avLst>
            </a:prstGeom>
            <a:solidFill>
              <a:srgbClr val="D3D9E3">
                <a:alpha val="50195"/>
              </a:srgbClr>
            </a:solidFill>
            <a:ln w="25400" algn="ctr">
              <a:solidFill>
                <a:srgbClr val="003366"/>
              </a:solidFill>
              <a:round/>
              <a:headEnd/>
              <a:tailEnd/>
            </a:ln>
          </p:spPr>
          <p:txBody>
            <a:bodyPr wrap="none"/>
            <a:lstStyle/>
            <a:p>
              <a:pPr>
                <a:lnSpc>
                  <a:spcPct val="150000"/>
                </a:lnSpc>
              </a:pPr>
              <a:endParaRPr lang="ko-KR" altLang="en-US" sz="100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9" name="AutoShape 44"/>
            <p:cNvSpPr>
              <a:spLocks noChangeArrowheads="1"/>
            </p:cNvSpPr>
            <p:nvPr/>
          </p:nvSpPr>
          <p:spPr bwMode="auto">
            <a:xfrm>
              <a:off x="467545" y="1052737"/>
              <a:ext cx="3096343" cy="432048"/>
            </a:xfrm>
            <a:prstGeom prst="roundRect">
              <a:avLst>
                <a:gd name="adj" fmla="val 23634"/>
              </a:avLst>
            </a:prstGeom>
            <a:gradFill rotWithShape="0">
              <a:gsLst>
                <a:gs pos="0">
                  <a:srgbClr val="1458A1"/>
                </a:gs>
                <a:gs pos="100000">
                  <a:srgbClr val="3B9AD5"/>
                </a:gs>
              </a:gsLst>
              <a:lin ang="5400000" scaled="1"/>
            </a:gradFill>
            <a:ln w="25400" algn="ctr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ko-KR" altLang="en-US" sz="20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휴먼모음T" pitchFamily="18" charset="-127"/>
                  <a:ea typeface="휴먼모음T" pitchFamily="18" charset="-127"/>
                </a:rPr>
                <a:t>외래형</a:t>
              </a:r>
              <a:r>
                <a:rPr lang="ko-KR" altLang="en-US" sz="20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휴먼모음T" pitchFamily="18" charset="-127"/>
                  <a:ea typeface="휴먼모음T" pitchFamily="18" charset="-127"/>
                </a:rPr>
                <a:t> 개발의 이론과 현실</a:t>
              </a:r>
              <a:endParaRPr lang="ko-KR" altLang="en-US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모음T" pitchFamily="18" charset="-127"/>
                <a:ea typeface="휴먼모음T" pitchFamily="18" charset="-127"/>
              </a:endParaRPr>
            </a:p>
          </p:txBody>
        </p:sp>
      </p:grpSp>
      <p:grpSp>
        <p:nvGrpSpPr>
          <p:cNvPr id="3" name="그룹 26"/>
          <p:cNvGrpSpPr/>
          <p:nvPr/>
        </p:nvGrpSpPr>
        <p:grpSpPr>
          <a:xfrm>
            <a:off x="395536" y="1628800"/>
            <a:ext cx="1944216" cy="360040"/>
            <a:chOff x="395536" y="1628800"/>
            <a:chExt cx="2125333" cy="432048"/>
          </a:xfrm>
        </p:grpSpPr>
        <p:sp>
          <p:nvSpPr>
            <p:cNvPr id="11" name="AutoShape 76"/>
            <p:cNvSpPr>
              <a:spLocks noChangeArrowheads="1"/>
            </p:cNvSpPr>
            <p:nvPr/>
          </p:nvSpPr>
          <p:spPr bwMode="auto">
            <a:xfrm>
              <a:off x="395536" y="1628800"/>
              <a:ext cx="2125333" cy="432047"/>
            </a:xfrm>
            <a:prstGeom prst="roundRect">
              <a:avLst>
                <a:gd name="adj" fmla="val 7861"/>
              </a:avLst>
            </a:prstGeom>
            <a:solidFill>
              <a:srgbClr val="FFFFFF"/>
            </a:solidFill>
            <a:ln w="6350">
              <a:solidFill>
                <a:srgbClr val="214D8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indent="177800" latinLnBrk="0">
                <a:spcBef>
                  <a:spcPct val="20000"/>
                </a:spcBef>
              </a:pPr>
              <a:r>
                <a:rPr lang="ko-KR" altLang="en-US" sz="1600" dirty="0" err="1" smtClean="0">
                  <a:latin typeface="휴먼모음T" pitchFamily="18" charset="-127"/>
                  <a:ea typeface="휴먼모음T" pitchFamily="18" charset="-127"/>
                </a:rPr>
                <a:t>외래형</a:t>
              </a:r>
              <a:r>
                <a:rPr lang="ko-KR" altLang="en-US" sz="1600" dirty="0" smtClean="0">
                  <a:latin typeface="휴먼모음T" pitchFamily="18" charset="-127"/>
                  <a:ea typeface="휴먼모음T" pitchFamily="18" charset="-127"/>
                </a:rPr>
                <a:t> 개발의 이론</a:t>
              </a:r>
              <a:endParaRPr lang="ko-KR" altLang="en-US" sz="1600" dirty="0"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95536" y="1628800"/>
              <a:ext cx="144016" cy="43204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395536" y="2132856"/>
            <a:ext cx="3024336" cy="6480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산업기반의 공공투자 집중</a:t>
            </a:r>
            <a:endParaRPr lang="ko-KR" altLang="en-US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395536" y="3068960"/>
            <a:ext cx="3024336" cy="936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소재공급형</a:t>
            </a:r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중화학공업</a:t>
            </a:r>
            <a:r>
              <a:rPr lang="en-US" altLang="ko-KR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첨단산업</a:t>
            </a:r>
            <a:r>
              <a:rPr lang="en-US" altLang="ko-KR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의 공장 유치</a:t>
            </a:r>
            <a:endParaRPr lang="ko-KR" altLang="en-US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3923928" y="1844824"/>
            <a:ext cx="2232248" cy="936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주변농어촌의 </a:t>
            </a:r>
            <a:r>
              <a:rPr lang="ko-KR" altLang="en-US" dirty="0" err="1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농어업</a:t>
            </a:r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근대화</a:t>
            </a:r>
            <a:r>
              <a:rPr lang="en-US" altLang="ko-KR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dirty="0" err="1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수도작</a:t>
            </a:r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→다각경영</a:t>
            </a:r>
            <a:r>
              <a:rPr lang="en-US" altLang="ko-KR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·</a:t>
            </a:r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양식어업</a:t>
            </a:r>
            <a:r>
              <a:rPr lang="en-US" altLang="ko-KR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dirty="0" smtClean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6" name="위쪽 화살표 35"/>
          <p:cNvSpPr/>
          <p:nvPr/>
        </p:nvSpPr>
        <p:spPr>
          <a:xfrm rot="780924">
            <a:off x="3486669" y="2535187"/>
            <a:ext cx="288032" cy="2921331"/>
          </a:xfrm>
          <a:prstGeom prst="upArrow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395536" y="4293096"/>
            <a:ext cx="3024336" cy="360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관련 산업의 발전</a:t>
            </a:r>
            <a:endParaRPr lang="ko-KR" altLang="en-US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395536" y="4941168"/>
            <a:ext cx="3024336" cy="5760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도시화 </a:t>
            </a:r>
            <a:r>
              <a:rPr lang="en-US" altLang="ko-KR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· </a:t>
            </a:r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식생활 등 생활양식의 변화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323528" y="5517232"/>
            <a:ext cx="30963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쌀밥 중심 → </a:t>
            </a:r>
            <a:r>
              <a:rPr lang="ko-KR" altLang="en-US" sz="1600" dirty="0" err="1" smtClean="0">
                <a:latin typeface="휴먼모음T" pitchFamily="18" charset="-127"/>
                <a:ea typeface="휴먼모음T" pitchFamily="18" charset="-127"/>
              </a:rPr>
              <a:t>육고기</a:t>
            </a:r>
            <a:r>
              <a:rPr lang="en-US" altLang="ko-KR" sz="1600" dirty="0" smtClean="0">
                <a:latin typeface="휴먼모음T" pitchFamily="18" charset="-127"/>
                <a:ea typeface="휴먼모음T" pitchFamily="18" charset="-127"/>
              </a:rPr>
              <a:t>·</a:t>
            </a:r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생선</a:t>
            </a:r>
            <a:r>
              <a:rPr lang="en-US" altLang="ko-KR" sz="1600" dirty="0" smtClean="0">
                <a:latin typeface="휴먼모음T" pitchFamily="18" charset="-127"/>
                <a:ea typeface="휴먼모음T" pitchFamily="18" charset="-127"/>
              </a:rPr>
              <a:t>·</a:t>
            </a:r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낙농제품</a:t>
            </a:r>
            <a:r>
              <a:rPr lang="en-US" altLang="ko-KR" sz="1600" dirty="0" smtClean="0">
                <a:latin typeface="휴먼모음T" pitchFamily="18" charset="-127"/>
                <a:ea typeface="휴먼모음T" pitchFamily="18" charset="-127"/>
              </a:rPr>
              <a:t>·</a:t>
            </a:r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과일 등 다양한 식생활</a:t>
            </a:r>
            <a:r>
              <a:rPr lang="en-US" altLang="ko-KR" sz="1600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6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3923928" y="3068960"/>
            <a:ext cx="2232248" cy="936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지역 전체의 재산</a:t>
            </a:r>
            <a:r>
              <a:rPr lang="en-US" altLang="ko-KR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토지</a:t>
            </a:r>
            <a:r>
              <a:rPr lang="en-US" altLang="ko-KR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) </a:t>
            </a:r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가격 </a:t>
            </a:r>
            <a:r>
              <a:rPr lang="en-US" altLang="ko-KR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· </a:t>
            </a:r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소득수준의 상승</a:t>
            </a:r>
            <a:endParaRPr lang="ko-KR" altLang="en-US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3923928" y="4293096"/>
            <a:ext cx="2232248" cy="360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재정수입의 증대</a:t>
            </a:r>
            <a:endParaRPr lang="ko-KR" altLang="en-US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6660232" y="3284984"/>
            <a:ext cx="2160240" cy="6480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기업</a:t>
            </a:r>
            <a:r>
              <a:rPr lang="en-US" altLang="ko-KR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·</a:t>
            </a:r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인구의 분산</a:t>
            </a:r>
            <a:endParaRPr lang="ko-KR" altLang="en-US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6660232" y="4221088"/>
            <a:ext cx="2160240" cy="86409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과밀</a:t>
            </a:r>
            <a:r>
              <a:rPr lang="en-US" altLang="ko-KR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·</a:t>
            </a:r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과소 문제의 해결</a:t>
            </a:r>
            <a:endParaRPr lang="ko-KR" altLang="en-US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8" name="아래쪽 화살표 27"/>
          <p:cNvSpPr/>
          <p:nvPr/>
        </p:nvSpPr>
        <p:spPr>
          <a:xfrm>
            <a:off x="1691680" y="2780928"/>
            <a:ext cx="360040" cy="288032"/>
          </a:xfrm>
          <a:prstGeom prst="downArrow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아래쪽 화살표 28"/>
          <p:cNvSpPr/>
          <p:nvPr/>
        </p:nvSpPr>
        <p:spPr>
          <a:xfrm>
            <a:off x="1691680" y="4005064"/>
            <a:ext cx="360040" cy="288032"/>
          </a:xfrm>
          <a:prstGeom prst="downArrow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아래쪽 화살표 29"/>
          <p:cNvSpPr/>
          <p:nvPr/>
        </p:nvSpPr>
        <p:spPr>
          <a:xfrm>
            <a:off x="1691680" y="4653136"/>
            <a:ext cx="360040" cy="288032"/>
          </a:xfrm>
          <a:prstGeom prst="downArrow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아래쪽 화살표 30"/>
          <p:cNvSpPr/>
          <p:nvPr/>
        </p:nvSpPr>
        <p:spPr>
          <a:xfrm>
            <a:off x="4860032" y="2780928"/>
            <a:ext cx="360040" cy="288032"/>
          </a:xfrm>
          <a:prstGeom prst="downArrow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아래쪽 화살표 31"/>
          <p:cNvSpPr/>
          <p:nvPr/>
        </p:nvSpPr>
        <p:spPr>
          <a:xfrm>
            <a:off x="4860032" y="4005064"/>
            <a:ext cx="360040" cy="288032"/>
          </a:xfrm>
          <a:prstGeom prst="downArrow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아래쪽 화살표 32"/>
          <p:cNvSpPr/>
          <p:nvPr/>
        </p:nvSpPr>
        <p:spPr>
          <a:xfrm>
            <a:off x="4860032" y="4653136"/>
            <a:ext cx="360040" cy="288032"/>
          </a:xfrm>
          <a:prstGeom prst="downArrow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아래쪽 화살표 33"/>
          <p:cNvSpPr/>
          <p:nvPr/>
        </p:nvSpPr>
        <p:spPr>
          <a:xfrm>
            <a:off x="7596336" y="3933056"/>
            <a:ext cx="360040" cy="288032"/>
          </a:xfrm>
          <a:prstGeom prst="downArrow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위쪽 화살표 36"/>
          <p:cNvSpPr/>
          <p:nvPr/>
        </p:nvSpPr>
        <p:spPr>
          <a:xfrm rot="1024386">
            <a:off x="6258881" y="3638511"/>
            <a:ext cx="288032" cy="2214468"/>
          </a:xfrm>
          <a:prstGeom prst="upArrow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3923928" y="4941168"/>
            <a:ext cx="2232248" cy="12241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생활기반에 대한 공공투자 </a:t>
            </a:r>
            <a:r>
              <a:rPr lang="en-US" altLang="ko-KR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· </a:t>
            </a:r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사회서비스의 증대에 의한 주민복지 향상</a:t>
            </a:r>
            <a:endParaRPr lang="ko-KR" altLang="en-US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88640"/>
            <a:ext cx="899592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2" name="그룹 67"/>
          <p:cNvGrpSpPr/>
          <p:nvPr/>
        </p:nvGrpSpPr>
        <p:grpSpPr>
          <a:xfrm>
            <a:off x="179512" y="1052736"/>
            <a:ext cx="8775575" cy="5688632"/>
            <a:chOff x="179512" y="1052737"/>
            <a:chExt cx="8775575" cy="5472606"/>
          </a:xfrm>
        </p:grpSpPr>
        <p:sp>
          <p:nvSpPr>
            <p:cNvPr id="8" name="AutoShape 43"/>
            <p:cNvSpPr>
              <a:spLocks noChangeArrowheads="1"/>
            </p:cNvSpPr>
            <p:nvPr/>
          </p:nvSpPr>
          <p:spPr bwMode="auto">
            <a:xfrm>
              <a:off x="179512" y="1268760"/>
              <a:ext cx="8775575" cy="5256583"/>
            </a:xfrm>
            <a:prstGeom prst="roundRect">
              <a:avLst>
                <a:gd name="adj" fmla="val 4403"/>
              </a:avLst>
            </a:prstGeom>
            <a:solidFill>
              <a:srgbClr val="D3D9E3">
                <a:alpha val="50195"/>
              </a:srgbClr>
            </a:solidFill>
            <a:ln w="25400" algn="ctr">
              <a:solidFill>
                <a:srgbClr val="003366"/>
              </a:solidFill>
              <a:round/>
              <a:headEnd/>
              <a:tailEnd/>
            </a:ln>
          </p:spPr>
          <p:txBody>
            <a:bodyPr wrap="none"/>
            <a:lstStyle/>
            <a:p>
              <a:pPr>
                <a:lnSpc>
                  <a:spcPct val="150000"/>
                </a:lnSpc>
              </a:pPr>
              <a:endParaRPr lang="ko-KR" altLang="en-US" sz="100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9" name="AutoShape 44"/>
            <p:cNvSpPr>
              <a:spLocks noChangeArrowheads="1"/>
            </p:cNvSpPr>
            <p:nvPr/>
          </p:nvSpPr>
          <p:spPr bwMode="auto">
            <a:xfrm>
              <a:off x="467545" y="1052737"/>
              <a:ext cx="3096343" cy="432048"/>
            </a:xfrm>
            <a:prstGeom prst="roundRect">
              <a:avLst>
                <a:gd name="adj" fmla="val 23634"/>
              </a:avLst>
            </a:prstGeom>
            <a:gradFill rotWithShape="0">
              <a:gsLst>
                <a:gs pos="0">
                  <a:srgbClr val="1458A1"/>
                </a:gs>
                <a:gs pos="100000">
                  <a:srgbClr val="3B9AD5"/>
                </a:gs>
              </a:gsLst>
              <a:lin ang="5400000" scaled="1"/>
            </a:gradFill>
            <a:ln w="25400" algn="ctr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ko-KR" altLang="en-US" sz="20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휴먼모음T" pitchFamily="18" charset="-127"/>
                  <a:ea typeface="휴먼모음T" pitchFamily="18" charset="-127"/>
                </a:rPr>
                <a:t>외래형</a:t>
              </a:r>
              <a:r>
                <a:rPr lang="ko-KR" altLang="en-US" sz="20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휴먼모음T" pitchFamily="18" charset="-127"/>
                  <a:ea typeface="휴먼모음T" pitchFamily="18" charset="-127"/>
                </a:rPr>
                <a:t> 개발의 이론과 현실</a:t>
              </a:r>
              <a:endParaRPr lang="ko-KR" altLang="en-US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모음T" pitchFamily="18" charset="-127"/>
                <a:ea typeface="휴먼모음T" pitchFamily="18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99592" y="18864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왜 내발적 지역발전인가</a:t>
            </a:r>
            <a:endParaRPr lang="ko-KR" altLang="en-US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grpSp>
        <p:nvGrpSpPr>
          <p:cNvPr id="3" name="그룹 26"/>
          <p:cNvGrpSpPr/>
          <p:nvPr/>
        </p:nvGrpSpPr>
        <p:grpSpPr>
          <a:xfrm>
            <a:off x="395536" y="1628800"/>
            <a:ext cx="1944216" cy="360040"/>
            <a:chOff x="395536" y="1628800"/>
            <a:chExt cx="2125333" cy="432048"/>
          </a:xfrm>
        </p:grpSpPr>
        <p:sp>
          <p:nvSpPr>
            <p:cNvPr id="39" name="AutoShape 76"/>
            <p:cNvSpPr>
              <a:spLocks noChangeArrowheads="1"/>
            </p:cNvSpPr>
            <p:nvPr/>
          </p:nvSpPr>
          <p:spPr bwMode="auto">
            <a:xfrm>
              <a:off x="395536" y="1628800"/>
              <a:ext cx="2125333" cy="432047"/>
            </a:xfrm>
            <a:prstGeom prst="roundRect">
              <a:avLst>
                <a:gd name="adj" fmla="val 7861"/>
              </a:avLst>
            </a:prstGeom>
            <a:solidFill>
              <a:srgbClr val="FFFFFF"/>
            </a:solidFill>
            <a:ln w="6350">
              <a:solidFill>
                <a:srgbClr val="214D8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indent="177800" latinLnBrk="0">
                <a:spcBef>
                  <a:spcPct val="20000"/>
                </a:spcBef>
              </a:pPr>
              <a:r>
                <a:rPr lang="ko-KR" altLang="en-US" sz="1600" dirty="0" err="1" smtClean="0">
                  <a:latin typeface="휴먼모음T" pitchFamily="18" charset="-127"/>
                  <a:ea typeface="휴먼모음T" pitchFamily="18" charset="-127"/>
                </a:rPr>
                <a:t>외래형</a:t>
              </a:r>
              <a:r>
                <a:rPr lang="ko-KR" altLang="en-US" sz="1600" dirty="0" smtClean="0">
                  <a:latin typeface="휴먼모음T" pitchFamily="18" charset="-127"/>
                  <a:ea typeface="휴먼모음T" pitchFamily="18" charset="-127"/>
                </a:rPr>
                <a:t> 개발의 현실</a:t>
              </a:r>
              <a:endParaRPr lang="ko-KR" altLang="en-US" sz="1600" dirty="0"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395536" y="1628800"/>
              <a:ext cx="144016" cy="43204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3" name="오른쪽 화살표 32"/>
          <p:cNvSpPr/>
          <p:nvPr/>
        </p:nvSpPr>
        <p:spPr>
          <a:xfrm>
            <a:off x="971600" y="1700808"/>
            <a:ext cx="4392488" cy="1440160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1"/>
          <p:cNvGrpSpPr/>
          <p:nvPr/>
        </p:nvGrpSpPr>
        <p:grpSpPr>
          <a:xfrm>
            <a:off x="971600" y="2060848"/>
            <a:ext cx="2592288" cy="4608512"/>
            <a:chOff x="971600" y="2060848"/>
            <a:chExt cx="2592288" cy="4608512"/>
          </a:xfrm>
        </p:grpSpPr>
        <p:sp>
          <p:nvSpPr>
            <p:cNvPr id="12" name="모서리가 둥근 직사각형 11"/>
            <p:cNvSpPr/>
            <p:nvPr/>
          </p:nvSpPr>
          <p:spPr>
            <a:xfrm>
              <a:off x="971600" y="2060848"/>
              <a:ext cx="2592288" cy="432048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산업기반의 공공투자 집중</a:t>
              </a:r>
              <a:endParaRPr lang="ko-KR" altLang="en-US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971600" y="2564904"/>
              <a:ext cx="2592288" cy="432048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중화학공업 유지</a:t>
              </a:r>
              <a:endParaRPr lang="ko-KR" altLang="en-US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17" name="모서리가 둥근 직사각형 16"/>
            <p:cNvSpPr/>
            <p:nvPr/>
          </p:nvSpPr>
          <p:spPr>
            <a:xfrm>
              <a:off x="971600" y="3068960"/>
              <a:ext cx="2592288" cy="432048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550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공해</a:t>
              </a:r>
              <a:r>
                <a:rPr lang="en-US" altLang="ko-KR" sz="1550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·</a:t>
              </a:r>
              <a:r>
                <a:rPr lang="ko-KR" altLang="en-US" sz="1550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재해</a:t>
              </a:r>
              <a:r>
                <a:rPr lang="en-US" altLang="ko-KR" sz="1550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·</a:t>
              </a:r>
              <a:r>
                <a:rPr lang="ko-KR" altLang="en-US" sz="1550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자연파괴의 증대</a:t>
              </a:r>
              <a:endParaRPr lang="ko-KR" altLang="en-US" sz="155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18" name="모서리가 둥근 직사각형 17"/>
            <p:cNvSpPr/>
            <p:nvPr/>
          </p:nvSpPr>
          <p:spPr>
            <a:xfrm>
              <a:off x="971600" y="3573016"/>
              <a:ext cx="2592288" cy="432048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지역산업과의 관련성 부족</a:t>
              </a:r>
              <a:endParaRPr lang="ko-KR" altLang="en-US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0" name="모서리가 둥근 직사각형 19"/>
            <p:cNvSpPr/>
            <p:nvPr/>
          </p:nvSpPr>
          <p:spPr>
            <a:xfrm>
              <a:off x="971600" y="4077072"/>
              <a:ext cx="2592288" cy="432048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err="1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농어업의</a:t>
              </a:r>
              <a:r>
                <a:rPr lang="ko-KR" altLang="en-US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 쇠퇴</a:t>
              </a:r>
              <a:endParaRPr lang="ko-KR" altLang="en-US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971600" y="4581128"/>
              <a:ext cx="2592288" cy="576064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경제구조</a:t>
              </a:r>
              <a:r>
                <a:rPr lang="en-US" altLang="ko-KR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·</a:t>
              </a:r>
              <a:r>
                <a:rPr lang="ko-KR" altLang="en-US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재정의 왜곡</a:t>
              </a:r>
              <a:endParaRPr lang="en-US" altLang="ko-KR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algn="ctr"/>
              <a:r>
                <a:rPr lang="en-US" altLang="ko-KR" sz="1400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(</a:t>
              </a:r>
              <a:r>
                <a:rPr lang="ko-KR" altLang="en-US" sz="1400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주민복지낙후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)</a:t>
              </a:r>
              <a:endPara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2" name="모서리가 둥근 직사각형 21"/>
            <p:cNvSpPr/>
            <p:nvPr/>
          </p:nvSpPr>
          <p:spPr>
            <a:xfrm>
              <a:off x="971600" y="5229200"/>
              <a:ext cx="2592288" cy="432048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지방자치의 위기</a:t>
              </a:r>
              <a:endParaRPr lang="ko-KR" altLang="en-US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3" name="모서리가 둥근 직사각형 22"/>
            <p:cNvSpPr/>
            <p:nvPr/>
          </p:nvSpPr>
          <p:spPr>
            <a:xfrm>
              <a:off x="971600" y="5733256"/>
              <a:ext cx="2592288" cy="432048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부의 중앙집중</a:t>
              </a:r>
              <a:r>
                <a:rPr lang="en-US" altLang="ko-KR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·</a:t>
              </a:r>
              <a:r>
                <a:rPr lang="ko-KR" altLang="en-US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대도시화</a:t>
              </a:r>
              <a:endParaRPr lang="ko-KR" altLang="en-US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971600" y="6237312"/>
              <a:ext cx="2592288" cy="432048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과밀</a:t>
              </a:r>
              <a:r>
                <a:rPr lang="en-US" altLang="ko-KR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·</a:t>
              </a:r>
              <a:r>
                <a:rPr lang="ko-KR" altLang="en-US" dirty="0" smtClean="0">
                  <a:solidFill>
                    <a:schemeClr val="tx1"/>
                  </a:solidFill>
                  <a:latin typeface="휴먼모음T" pitchFamily="18" charset="-127"/>
                  <a:ea typeface="휴먼모음T" pitchFamily="18" charset="-127"/>
                </a:rPr>
                <a:t>과소 진행</a:t>
              </a:r>
              <a:endParaRPr lang="ko-KR" altLang="en-US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5" name="갈매기형 수장 24"/>
            <p:cNvSpPr/>
            <p:nvPr/>
          </p:nvSpPr>
          <p:spPr>
            <a:xfrm rot="5400000">
              <a:off x="2146283" y="2437556"/>
              <a:ext cx="102869" cy="144016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갈매기형 수장 25"/>
            <p:cNvSpPr/>
            <p:nvPr/>
          </p:nvSpPr>
          <p:spPr>
            <a:xfrm rot="5400000">
              <a:off x="2164038" y="2926814"/>
              <a:ext cx="102869" cy="144016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갈매기형 수장 26"/>
            <p:cNvSpPr/>
            <p:nvPr/>
          </p:nvSpPr>
          <p:spPr>
            <a:xfrm rot="5400000">
              <a:off x="2164038" y="3440734"/>
              <a:ext cx="102869" cy="144016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갈매기형 수장 27"/>
            <p:cNvSpPr/>
            <p:nvPr/>
          </p:nvSpPr>
          <p:spPr>
            <a:xfrm rot="5400000">
              <a:off x="2144301" y="3939117"/>
              <a:ext cx="102869" cy="144016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갈매기형 수장 28"/>
            <p:cNvSpPr/>
            <p:nvPr/>
          </p:nvSpPr>
          <p:spPr>
            <a:xfrm rot="5400000">
              <a:off x="2153179" y="4460929"/>
              <a:ext cx="102869" cy="144016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갈매기형 수장 29"/>
            <p:cNvSpPr/>
            <p:nvPr/>
          </p:nvSpPr>
          <p:spPr>
            <a:xfrm rot="5400000">
              <a:off x="2144301" y="5117878"/>
              <a:ext cx="102869" cy="144016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갈매기형 수장 30"/>
            <p:cNvSpPr/>
            <p:nvPr/>
          </p:nvSpPr>
          <p:spPr>
            <a:xfrm rot="5400000">
              <a:off x="2144301" y="5613056"/>
              <a:ext cx="102869" cy="144016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갈매기형 수장 31"/>
            <p:cNvSpPr/>
            <p:nvPr/>
          </p:nvSpPr>
          <p:spPr>
            <a:xfrm rot="5400000">
              <a:off x="2144301" y="6144731"/>
              <a:ext cx="102869" cy="144016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4" name="Oval 60"/>
          <p:cNvSpPr>
            <a:spLocks noChangeArrowheads="1"/>
          </p:cNvSpPr>
          <p:nvPr/>
        </p:nvSpPr>
        <p:spPr bwMode="gray">
          <a:xfrm>
            <a:off x="5508104" y="1628800"/>
            <a:ext cx="2160240" cy="1512168"/>
          </a:xfrm>
          <a:prstGeom prst="ellipse">
            <a:avLst/>
          </a:prstGeom>
          <a:gradFill rotWithShape="1">
            <a:gsLst>
              <a:gs pos="0">
                <a:srgbClr val="7E88E4"/>
              </a:gs>
              <a:gs pos="100000">
                <a:srgbClr val="7E88E4">
                  <a:gamma/>
                  <a:shade val="24314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공장유치 실패</a:t>
            </a:r>
            <a:endParaRPr lang="ko-KR" altLang="en-US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7" name="Oval 60"/>
          <p:cNvSpPr>
            <a:spLocks noChangeArrowheads="1"/>
          </p:cNvSpPr>
          <p:nvPr/>
        </p:nvSpPr>
        <p:spPr bwMode="gray">
          <a:xfrm>
            <a:off x="4572000" y="5157192"/>
            <a:ext cx="4104456" cy="1512168"/>
          </a:xfrm>
          <a:prstGeom prst="ellipse">
            <a:avLst/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rgbClr val="7E88E4">
                  <a:gamma/>
                  <a:shade val="24314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보조금 등 진정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에너지 기지 유치</a:t>
            </a:r>
            <a:endParaRPr lang="en-US" altLang="ko-KR" dirty="0" smtClean="0">
              <a:latin typeface="휴먼모음T" pitchFamily="18" charset="-127"/>
              <a:ea typeface="휴먼모음T" pitchFamily="18" charset="-127"/>
            </a:endParaRPr>
          </a:p>
          <a:p>
            <a:pPr algn="ctr">
              <a:defRPr/>
            </a:pP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 또는 관광개발 등 </a:t>
            </a:r>
            <a:endParaRPr lang="ko-KR" altLang="en-US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1" name="아래쪽 화살표 40"/>
          <p:cNvSpPr/>
          <p:nvPr/>
        </p:nvSpPr>
        <p:spPr>
          <a:xfrm>
            <a:off x="6372200" y="4869160"/>
            <a:ext cx="432048" cy="28803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Oval 60"/>
          <p:cNvSpPr>
            <a:spLocks noChangeArrowheads="1"/>
          </p:cNvSpPr>
          <p:nvPr/>
        </p:nvSpPr>
        <p:spPr bwMode="gray">
          <a:xfrm>
            <a:off x="5508104" y="3429000"/>
            <a:ext cx="2160240" cy="1512168"/>
          </a:xfrm>
          <a:prstGeom prst="ellipse">
            <a:avLst/>
          </a:prstGeom>
          <a:gradFill rotWithShape="1"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rgbClr val="7E88E4">
                  <a:gamma/>
                  <a:shade val="24314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재정 위기</a:t>
            </a:r>
            <a:endParaRPr lang="ko-KR" altLang="en-US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8" name="아래쪽 화살표 37"/>
          <p:cNvSpPr/>
          <p:nvPr/>
        </p:nvSpPr>
        <p:spPr>
          <a:xfrm>
            <a:off x="6372200" y="3140968"/>
            <a:ext cx="432048" cy="28803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84437" y="260648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2400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rPr>
              <a:t>내발적 발전</a:t>
            </a:r>
            <a:endParaRPr lang="en-US" altLang="ko-KR" sz="2400" dirty="0" smtClean="0">
              <a:solidFill>
                <a:prstClr val="black"/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defRPr/>
            </a:pPr>
            <a:r>
              <a:rPr kumimoji="1" lang="ko-KR" altLang="en-US" sz="2400" b="1" dirty="0" smtClean="0">
                <a:solidFill>
                  <a:srgbClr val="002060"/>
                </a:solidFill>
                <a:latin typeface="+mn-ea"/>
              </a:rPr>
              <a:t> ○ 기본적인 </a:t>
            </a:r>
            <a:r>
              <a:rPr kumimoji="1" lang="ko-KR" altLang="en-US" sz="2400" b="1" dirty="0">
                <a:solidFill>
                  <a:srgbClr val="002060"/>
                </a:solidFill>
                <a:latin typeface="+mn-ea"/>
              </a:rPr>
              <a:t>문제 의식</a:t>
            </a:r>
          </a:p>
          <a:p>
            <a:pPr>
              <a:defRPr/>
            </a:pPr>
            <a:r>
              <a:rPr lang="en-US" altLang="ko-KR" sz="2400" dirty="0" smtClean="0">
                <a:latin typeface="굴림" pitchFamily="50" charset="-127"/>
                <a:ea typeface="굴림" pitchFamily="50" charset="-127"/>
              </a:rPr>
              <a:t>  </a:t>
            </a:r>
            <a:r>
              <a:rPr lang="en-US" altLang="ko-KR" sz="2400" dirty="0">
                <a:latin typeface="굴림" pitchFamily="50" charset="-127"/>
                <a:ea typeface="굴림" pitchFamily="50" charset="-127"/>
              </a:rPr>
              <a:t>- </a:t>
            </a:r>
            <a:r>
              <a:rPr lang="ko-KR" altLang="en-US" sz="2400" dirty="0">
                <a:latin typeface="굴림" pitchFamily="50" charset="-127"/>
                <a:ea typeface="굴림" pitchFamily="50" charset="-127"/>
              </a:rPr>
              <a:t>근대화론 비판</a:t>
            </a:r>
          </a:p>
          <a:p>
            <a:pPr>
              <a:defRPr/>
            </a:pPr>
            <a:r>
              <a:rPr lang="en-US" altLang="ko-KR" sz="2400" dirty="0">
                <a:latin typeface="굴림" pitchFamily="50" charset="-127"/>
                <a:ea typeface="굴림" pitchFamily="50" charset="-127"/>
              </a:rPr>
              <a:t>  - </a:t>
            </a:r>
            <a:r>
              <a:rPr lang="ko-KR" altLang="en-US" sz="2400" dirty="0">
                <a:latin typeface="굴림" pitchFamily="50" charset="-127"/>
                <a:ea typeface="굴림" pitchFamily="50" charset="-127"/>
              </a:rPr>
              <a:t>경제학 패러다임의 전환</a:t>
            </a:r>
            <a:r>
              <a:rPr lang="en-US" altLang="ko-KR" sz="2400" dirty="0"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sz="2400" dirty="0">
                <a:latin typeface="굴림" pitchFamily="50" charset="-127"/>
                <a:ea typeface="굴림" pitchFamily="50" charset="-127"/>
              </a:rPr>
              <a:t>경제인 대신에 인간의 전인적 </a:t>
            </a:r>
            <a:endParaRPr lang="en-US" altLang="ko-KR" sz="2400" dirty="0" smtClean="0">
              <a:latin typeface="굴림" pitchFamily="50" charset="-127"/>
              <a:ea typeface="굴림" pitchFamily="50" charset="-127"/>
            </a:endParaRPr>
          </a:p>
          <a:p>
            <a:pPr>
              <a:defRPr/>
            </a:pPr>
            <a:r>
              <a:rPr lang="en-US" altLang="ko-KR" sz="2400" dirty="0" smtClean="0">
                <a:latin typeface="굴림" pitchFamily="50" charset="-127"/>
                <a:ea typeface="굴림" pitchFamily="50" charset="-127"/>
              </a:rPr>
              <a:t>                                       </a:t>
            </a:r>
            <a:r>
              <a:rPr lang="ko-KR" altLang="en-US" sz="2400" dirty="0" smtClean="0">
                <a:latin typeface="굴림" pitchFamily="50" charset="-127"/>
                <a:ea typeface="굴림" pitchFamily="50" charset="-127"/>
              </a:rPr>
              <a:t>발전 </a:t>
            </a:r>
            <a:r>
              <a:rPr lang="ko-KR" altLang="en-US" sz="2400" dirty="0">
                <a:latin typeface="굴림" pitchFamily="50" charset="-127"/>
                <a:ea typeface="굴림" pitchFamily="50" charset="-127"/>
              </a:rPr>
              <a:t>추구</a:t>
            </a:r>
            <a:r>
              <a:rPr lang="en-US" altLang="ko-KR" sz="2400" dirty="0">
                <a:latin typeface="굴림" pitchFamily="50" charset="-127"/>
                <a:ea typeface="굴림" pitchFamily="50" charset="-127"/>
              </a:rPr>
              <a:t> </a:t>
            </a:r>
            <a:endParaRPr lang="ko-KR" altLang="en-US" sz="2400" dirty="0">
              <a:latin typeface="굴림" pitchFamily="50" charset="-127"/>
              <a:ea typeface="굴림" pitchFamily="50" charset="-127"/>
            </a:endParaRPr>
          </a:p>
          <a:p>
            <a:pPr>
              <a:defRPr/>
            </a:pPr>
            <a:r>
              <a:rPr lang="en-US" altLang="ko-KR" sz="2400" dirty="0">
                <a:latin typeface="굴림" pitchFamily="50" charset="-127"/>
                <a:ea typeface="굴림" pitchFamily="50" charset="-127"/>
              </a:rPr>
              <a:t>  - </a:t>
            </a:r>
            <a:r>
              <a:rPr lang="ko-KR" altLang="en-US" sz="2400" dirty="0">
                <a:latin typeface="굴림" pitchFamily="50" charset="-127"/>
                <a:ea typeface="굴림" pitchFamily="50" charset="-127"/>
              </a:rPr>
              <a:t>기본적 인권</a:t>
            </a:r>
            <a:r>
              <a:rPr lang="en-US" altLang="ko-KR" sz="2400" dirty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2400" dirty="0">
                <a:latin typeface="굴림" pitchFamily="50" charset="-127"/>
                <a:ea typeface="굴림" pitchFamily="50" charset="-127"/>
              </a:rPr>
              <a:t>민주주의</a:t>
            </a:r>
            <a:r>
              <a:rPr lang="en-US" altLang="ko-KR" sz="2400" dirty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2400" dirty="0">
                <a:latin typeface="굴림" pitchFamily="50" charset="-127"/>
                <a:ea typeface="굴림" pitchFamily="50" charset="-127"/>
              </a:rPr>
              <a:t>지역분권</a:t>
            </a:r>
            <a:r>
              <a:rPr lang="en-US" altLang="ko-KR" sz="2400" dirty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2400" dirty="0">
                <a:latin typeface="굴림" pitchFamily="50" charset="-127"/>
                <a:ea typeface="굴림" pitchFamily="50" charset="-127"/>
              </a:rPr>
              <a:t>생태계 중시</a:t>
            </a:r>
          </a:p>
          <a:p>
            <a:pPr>
              <a:defRPr/>
            </a:pPr>
            <a:endParaRPr lang="en-US" altLang="ko-KR" sz="2400" dirty="0"/>
          </a:p>
          <a:p>
            <a:endParaRPr lang="en-US" altLang="ko-KR" sz="2400" dirty="0" smtClean="0">
              <a:solidFill>
                <a:prstClr val="black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grpSp>
        <p:nvGrpSpPr>
          <p:cNvPr id="5" name="그룹 22"/>
          <p:cNvGrpSpPr/>
          <p:nvPr/>
        </p:nvGrpSpPr>
        <p:grpSpPr>
          <a:xfrm>
            <a:off x="224362" y="2644991"/>
            <a:ext cx="8568952" cy="1080120"/>
            <a:chOff x="395536" y="1628800"/>
            <a:chExt cx="8343900" cy="432048"/>
          </a:xfrm>
        </p:grpSpPr>
        <p:sp>
          <p:nvSpPr>
            <p:cNvPr id="17" name="AutoShape 76"/>
            <p:cNvSpPr>
              <a:spLocks noChangeArrowheads="1"/>
            </p:cNvSpPr>
            <p:nvPr/>
          </p:nvSpPr>
          <p:spPr bwMode="auto">
            <a:xfrm>
              <a:off x="395536" y="1628800"/>
              <a:ext cx="8343900" cy="432047"/>
            </a:xfrm>
            <a:prstGeom prst="roundRect">
              <a:avLst>
                <a:gd name="adj" fmla="val 7861"/>
              </a:avLst>
            </a:prstGeom>
            <a:solidFill>
              <a:srgbClr val="FFFFFF"/>
            </a:solidFill>
            <a:ln w="6350">
              <a:solidFill>
                <a:srgbClr val="214D8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indent="177800" latinLnBrk="0">
                <a:spcBef>
                  <a:spcPct val="20000"/>
                </a:spcBef>
              </a:pP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첫째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지역개발의 목표가 경제적 개발이 아닌 지역의 지속 가능한 발전</a:t>
              </a:r>
              <a:endParaRPr lang="en-US" altLang="ko-KR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indent="719138" latinLnBrk="0">
                <a:spcBef>
                  <a:spcPct val="20000"/>
                </a:spcBef>
              </a:pP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즉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경제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사회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환경적으로 통합적 발전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(Integrated development)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를 추구</a:t>
              </a:r>
              <a:endParaRPr lang="en-US" altLang="ko-KR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indent="719138" latinLnBrk="0">
                <a:spcBef>
                  <a:spcPct val="20000"/>
                </a:spcBef>
              </a:pP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예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)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부탄의 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GNH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정책</a:t>
              </a:r>
              <a:endParaRPr lang="ko-KR" altLang="en-US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395536" y="1628800"/>
              <a:ext cx="144016" cy="43204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그룹 22"/>
          <p:cNvGrpSpPr/>
          <p:nvPr/>
        </p:nvGrpSpPr>
        <p:grpSpPr>
          <a:xfrm>
            <a:off x="195122" y="4077072"/>
            <a:ext cx="8568952" cy="1080120"/>
            <a:chOff x="395536" y="1628800"/>
            <a:chExt cx="8343900" cy="432048"/>
          </a:xfrm>
        </p:grpSpPr>
        <p:sp>
          <p:nvSpPr>
            <p:cNvPr id="27" name="AutoShape 76"/>
            <p:cNvSpPr>
              <a:spLocks noChangeArrowheads="1"/>
            </p:cNvSpPr>
            <p:nvPr/>
          </p:nvSpPr>
          <p:spPr bwMode="auto">
            <a:xfrm>
              <a:off x="395536" y="1628800"/>
              <a:ext cx="8343900" cy="432047"/>
            </a:xfrm>
            <a:prstGeom prst="roundRect">
              <a:avLst>
                <a:gd name="adj" fmla="val 7861"/>
              </a:avLst>
            </a:prstGeom>
            <a:solidFill>
              <a:srgbClr val="FFFFFF"/>
            </a:solidFill>
            <a:ln w="6350">
              <a:solidFill>
                <a:srgbClr val="214D8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indent="177800" latinLnBrk="0">
                <a:spcBef>
                  <a:spcPct val="20000"/>
                </a:spcBef>
              </a:pP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둘째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내발적 발전은 발전의 동력을 기본적으로 지역 내에서 구함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(driven from within)</a:t>
              </a:r>
            </a:p>
            <a:p>
              <a:pPr indent="719138" latinLnBrk="0">
                <a:spcBef>
                  <a:spcPct val="20000"/>
                </a:spcBef>
              </a:pP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지역내의 자원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(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자연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인적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물적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문화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환경자원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)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의 최대활용에 의한 발전 추진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</a:t>
              </a:r>
            </a:p>
            <a:p>
              <a:pPr indent="719138" latinLnBrk="0">
                <a:spcBef>
                  <a:spcPct val="20000"/>
                </a:spcBef>
              </a:pP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발전 성과가 지역 내로 순환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(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보전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),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귀속되도록 함</a:t>
              </a:r>
              <a:endParaRPr lang="ko-KR" altLang="en-US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395536" y="1628800"/>
              <a:ext cx="144016" cy="43204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9" name="그룹 22"/>
          <p:cNvGrpSpPr/>
          <p:nvPr/>
        </p:nvGrpSpPr>
        <p:grpSpPr>
          <a:xfrm>
            <a:off x="222368" y="5517232"/>
            <a:ext cx="8568952" cy="1080120"/>
            <a:chOff x="395536" y="1628800"/>
            <a:chExt cx="8343900" cy="432048"/>
          </a:xfrm>
        </p:grpSpPr>
        <p:sp>
          <p:nvSpPr>
            <p:cNvPr id="30" name="AutoShape 76"/>
            <p:cNvSpPr>
              <a:spLocks noChangeArrowheads="1"/>
            </p:cNvSpPr>
            <p:nvPr/>
          </p:nvSpPr>
          <p:spPr bwMode="auto">
            <a:xfrm>
              <a:off x="395536" y="1628800"/>
              <a:ext cx="8343900" cy="432047"/>
            </a:xfrm>
            <a:prstGeom prst="roundRect">
              <a:avLst>
                <a:gd name="adj" fmla="val 7861"/>
              </a:avLst>
            </a:prstGeom>
            <a:solidFill>
              <a:srgbClr val="FFFFFF"/>
            </a:solidFill>
            <a:ln w="6350">
              <a:solidFill>
                <a:srgbClr val="214D8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indent="177800" latinLnBrk="0">
                <a:spcBef>
                  <a:spcPct val="20000"/>
                </a:spcBef>
              </a:pP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셋째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지역주도의 상향식 발전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주민참여와 협동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·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자치에 의한 발전을 중시함</a:t>
              </a:r>
              <a:endParaRPr lang="en-US" altLang="ko-KR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indent="719138" latinLnBrk="0">
                <a:spcBef>
                  <a:spcPct val="20000"/>
                </a:spcBef>
              </a:pP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다양한 주체의 </a:t>
              </a:r>
              <a:r>
                <a:rPr lang="ko-KR" altLang="en-US" dirty="0" err="1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파트너십과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 네트워크에 의한 </a:t>
              </a:r>
              <a:r>
                <a:rPr lang="ko-KR" altLang="en-US" dirty="0" err="1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거버넌스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 중시 </a:t>
              </a:r>
              <a:endParaRPr lang="ko-KR" altLang="en-US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95536" y="1628800"/>
              <a:ext cx="144016" cy="43204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23697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88640"/>
            <a:ext cx="899592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88640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내발적 발전의 기본원리와 과제 </a:t>
            </a:r>
            <a:endParaRPr lang="ko-KR" altLang="en-US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grpSp>
        <p:nvGrpSpPr>
          <p:cNvPr id="2" name="그룹 26"/>
          <p:cNvGrpSpPr/>
          <p:nvPr/>
        </p:nvGrpSpPr>
        <p:grpSpPr>
          <a:xfrm>
            <a:off x="323528" y="1052736"/>
            <a:ext cx="8568952" cy="504056"/>
            <a:chOff x="395536" y="1628800"/>
            <a:chExt cx="9279664" cy="907305"/>
          </a:xfrm>
        </p:grpSpPr>
        <p:sp>
          <p:nvSpPr>
            <p:cNvPr id="22" name="AutoShape 76"/>
            <p:cNvSpPr>
              <a:spLocks noChangeArrowheads="1"/>
            </p:cNvSpPr>
            <p:nvPr/>
          </p:nvSpPr>
          <p:spPr bwMode="auto">
            <a:xfrm>
              <a:off x="395536" y="1628800"/>
              <a:ext cx="9279664" cy="907305"/>
            </a:xfrm>
            <a:prstGeom prst="roundRect">
              <a:avLst>
                <a:gd name="adj" fmla="val 7861"/>
              </a:avLst>
            </a:prstGeom>
            <a:solidFill>
              <a:srgbClr val="FFFFFF"/>
            </a:solidFill>
            <a:ln w="6350">
              <a:solidFill>
                <a:srgbClr val="214D8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indent="177800" latinLnBrk="0">
                <a:spcBef>
                  <a:spcPct val="20000"/>
                </a:spcBef>
              </a:pPr>
              <a:r>
                <a:rPr lang="ko-KR" altLang="en-US" dirty="0" smtClean="0">
                  <a:solidFill>
                    <a:prstClr val="black"/>
                  </a:solidFill>
                  <a:latin typeface="HY헤드라인M" pitchFamily="18" charset="-127"/>
                  <a:ea typeface="HY헤드라인M" pitchFamily="18" charset="-127"/>
                </a:rPr>
                <a:t>지역의 내발적 발전은 인간과 인간</a:t>
              </a:r>
              <a:r>
                <a:rPr lang="en-US" altLang="ko-KR" dirty="0" smtClean="0">
                  <a:solidFill>
                    <a:prstClr val="black"/>
                  </a:solidFill>
                  <a:latin typeface="HY헤드라인M" pitchFamily="18" charset="-127"/>
                  <a:ea typeface="HY헤드라인M" pitchFamily="18" charset="-127"/>
                </a:rPr>
                <a:t>, </a:t>
              </a:r>
              <a:r>
                <a:rPr lang="ko-KR" altLang="en-US" dirty="0" smtClean="0">
                  <a:solidFill>
                    <a:prstClr val="black"/>
                  </a:solidFill>
                  <a:latin typeface="HY헤드라인M" pitchFamily="18" charset="-127"/>
                  <a:ea typeface="HY헤드라인M" pitchFamily="18" charset="-127"/>
                </a:rPr>
                <a:t>인간과 자연 간의 순환과 공생의 원리에 기초</a:t>
              </a:r>
              <a:endParaRPr lang="ko-KR" altLang="en-US" dirty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395537" y="1628800"/>
              <a:ext cx="155961" cy="90730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그룹 26"/>
          <p:cNvGrpSpPr/>
          <p:nvPr/>
        </p:nvGrpSpPr>
        <p:grpSpPr>
          <a:xfrm>
            <a:off x="179512" y="1772816"/>
            <a:ext cx="8775575" cy="4464496"/>
            <a:chOff x="179512" y="3501008"/>
            <a:chExt cx="8775575" cy="4464496"/>
          </a:xfrm>
        </p:grpSpPr>
        <p:sp>
          <p:nvSpPr>
            <p:cNvPr id="30" name="AutoShape 43"/>
            <p:cNvSpPr>
              <a:spLocks noChangeArrowheads="1"/>
            </p:cNvSpPr>
            <p:nvPr/>
          </p:nvSpPr>
          <p:spPr bwMode="auto">
            <a:xfrm>
              <a:off x="179512" y="3717032"/>
              <a:ext cx="8775575" cy="4248472"/>
            </a:xfrm>
            <a:prstGeom prst="roundRect">
              <a:avLst>
                <a:gd name="adj" fmla="val 4403"/>
              </a:avLst>
            </a:prstGeom>
            <a:solidFill>
              <a:srgbClr val="D3D9E3">
                <a:alpha val="50195"/>
              </a:srgbClr>
            </a:solidFill>
            <a:ln w="25400" algn="ctr">
              <a:solidFill>
                <a:srgbClr val="003366"/>
              </a:solidFill>
              <a:round/>
              <a:headEnd/>
              <a:tailEnd/>
            </a:ln>
          </p:spPr>
          <p:txBody>
            <a:bodyPr wrap="none"/>
            <a:lstStyle/>
            <a:p>
              <a:pPr>
                <a:lnSpc>
                  <a:spcPct val="150000"/>
                </a:lnSpc>
              </a:pPr>
              <a:endParaRPr lang="ko-KR" altLang="en-US" sz="1000" dirty="0"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33" name="AutoShape 44"/>
            <p:cNvSpPr>
              <a:spLocks noChangeArrowheads="1"/>
            </p:cNvSpPr>
            <p:nvPr/>
          </p:nvSpPr>
          <p:spPr bwMode="auto">
            <a:xfrm>
              <a:off x="467545" y="3501008"/>
              <a:ext cx="2448271" cy="432048"/>
            </a:xfrm>
            <a:prstGeom prst="roundRect">
              <a:avLst>
                <a:gd name="adj" fmla="val 23634"/>
              </a:avLst>
            </a:prstGeom>
            <a:gradFill rotWithShape="0">
              <a:gsLst>
                <a:gs pos="0">
                  <a:srgbClr val="1458A1"/>
                </a:gs>
                <a:gs pos="100000">
                  <a:srgbClr val="3B9AD5"/>
                </a:gs>
              </a:gsLst>
              <a:lin ang="5400000" scaled="1"/>
            </a:gradFill>
            <a:ln w="25400" algn="ctr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ko-KR" altLang="en-US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휴먼모음T" pitchFamily="18" charset="-127"/>
                  <a:ea typeface="휴먼모음T" pitchFamily="18" charset="-127"/>
                </a:rPr>
                <a:t>내발적 발전의 과제</a:t>
              </a:r>
              <a:endPara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모음T" pitchFamily="18" charset="-127"/>
                <a:ea typeface="휴먼모음T" pitchFamily="18" charset="-127"/>
              </a:endParaRPr>
            </a:p>
          </p:txBody>
        </p:sp>
      </p:grpSp>
      <p:grpSp>
        <p:nvGrpSpPr>
          <p:cNvPr id="5" name="그룹 51"/>
          <p:cNvGrpSpPr/>
          <p:nvPr/>
        </p:nvGrpSpPr>
        <p:grpSpPr>
          <a:xfrm>
            <a:off x="467544" y="2420888"/>
            <a:ext cx="8568952" cy="730402"/>
            <a:chOff x="467544" y="2317072"/>
            <a:chExt cx="8568952" cy="730402"/>
          </a:xfrm>
        </p:grpSpPr>
        <p:grpSp>
          <p:nvGrpSpPr>
            <p:cNvPr id="7" name="그룹 46"/>
            <p:cNvGrpSpPr/>
            <p:nvPr/>
          </p:nvGrpSpPr>
          <p:grpSpPr>
            <a:xfrm>
              <a:off x="467544" y="2317072"/>
              <a:ext cx="7630877" cy="369332"/>
              <a:chOff x="467544" y="2317072"/>
              <a:chExt cx="7630877" cy="369332"/>
            </a:xfrm>
          </p:grpSpPr>
          <p:sp>
            <p:nvSpPr>
              <p:cNvPr id="36" name="AutoShape 3"/>
              <p:cNvSpPr>
                <a:spLocks noChangeArrowheads="1"/>
              </p:cNvSpPr>
              <p:nvPr/>
            </p:nvSpPr>
            <p:spPr bwMode="gray">
              <a:xfrm>
                <a:off x="467544" y="2348880"/>
                <a:ext cx="288032" cy="288032"/>
              </a:xfrm>
              <a:prstGeom prst="chevron">
                <a:avLst>
                  <a:gd name="adj" fmla="val 52514"/>
                </a:avLst>
              </a:prstGeom>
              <a:solidFill>
                <a:schemeClr val="accent1">
                  <a:lumMod val="75000"/>
                </a:schemeClr>
              </a:solidFill>
              <a:ln w="0" algn="ctr">
                <a:noFill/>
                <a:miter lim="800000"/>
                <a:headEnd/>
                <a:tailEnd/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825613" y="2317072"/>
                <a:ext cx="72728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dirty="0" smtClean="0">
                    <a:latin typeface="HY헤드라인M" pitchFamily="18" charset="-127"/>
                    <a:ea typeface="HY헤드라인M" pitchFamily="18" charset="-127"/>
                  </a:rPr>
                  <a:t>순환과 공생의 자립적 지역경제를 만든다</a:t>
                </a:r>
                <a:endParaRPr lang="ko-KR" altLang="en-US" dirty="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cxnSp>
          <p:nvCxnSpPr>
            <p:cNvPr id="39" name="직선 연결선 38"/>
            <p:cNvCxnSpPr/>
            <p:nvPr/>
          </p:nvCxnSpPr>
          <p:spPr>
            <a:xfrm>
              <a:off x="2411760" y="2636912"/>
              <a:ext cx="1728192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2555776" y="2708920"/>
              <a:ext cx="64807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dirty="0" smtClean="0">
                  <a:latin typeface="휴먼모음T" pitchFamily="18" charset="-127"/>
                  <a:ea typeface="휴먼모음T" pitchFamily="18" charset="-127"/>
                </a:rPr>
                <a:t>기본적으로 지역자원의 활용과 지역주민에 의한 주민의 필요를 충족하는 경제 </a:t>
              </a:r>
              <a:endParaRPr lang="ko-KR" altLang="en-US" sz="1600" dirty="0"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41" name="오른쪽으로 구부러진 화살표 40"/>
            <p:cNvSpPr/>
            <p:nvPr/>
          </p:nvSpPr>
          <p:spPr>
            <a:xfrm>
              <a:off x="2483768" y="2636912"/>
              <a:ext cx="144016" cy="288032"/>
            </a:xfrm>
            <a:prstGeom prst="curved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그룹 44"/>
          <p:cNvGrpSpPr/>
          <p:nvPr/>
        </p:nvGrpSpPr>
        <p:grpSpPr>
          <a:xfrm>
            <a:off x="467544" y="3356992"/>
            <a:ext cx="7616086" cy="369332"/>
            <a:chOff x="467544" y="3107184"/>
            <a:chExt cx="7616086" cy="369332"/>
          </a:xfrm>
        </p:grpSpPr>
        <p:sp>
          <p:nvSpPr>
            <p:cNvPr id="42" name="AutoShape 3"/>
            <p:cNvSpPr>
              <a:spLocks noChangeArrowheads="1"/>
            </p:cNvSpPr>
            <p:nvPr/>
          </p:nvSpPr>
          <p:spPr bwMode="gray">
            <a:xfrm>
              <a:off x="467544" y="3140968"/>
              <a:ext cx="288032" cy="288032"/>
            </a:xfrm>
            <a:prstGeom prst="chevron">
              <a:avLst>
                <a:gd name="adj" fmla="val 52514"/>
              </a:avLst>
            </a:prstGeom>
            <a:solidFill>
              <a:schemeClr val="accent1">
                <a:lumMod val="75000"/>
              </a:schemeClr>
            </a:solidFill>
            <a:ln w="0" algn="ctr">
              <a:noFill/>
              <a:miter lim="800000"/>
              <a:headEnd/>
              <a:tailEnd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10822" y="3107184"/>
              <a:ext cx="72728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HY헤드라인M" pitchFamily="18" charset="-127"/>
                  <a:ea typeface="HY헤드라인M" pitchFamily="18" charset="-127"/>
                </a:rPr>
                <a:t>분권과 자치에 의한 지역생활공동체를 만든다</a:t>
              </a:r>
              <a:endParaRPr lang="ko-KR" altLang="en-US" dirty="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971600" y="3822824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복지</a:t>
            </a:r>
            <a:r>
              <a:rPr lang="en-US" altLang="ko-KR" sz="16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교육</a:t>
            </a:r>
            <a:r>
              <a:rPr lang="en-US" altLang="ko-KR" sz="16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문화</a:t>
            </a:r>
            <a:r>
              <a:rPr lang="en-US" altLang="ko-KR" sz="16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보건의료</a:t>
            </a:r>
            <a:r>
              <a:rPr lang="en-US" altLang="ko-KR" sz="16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고령자 및 장애인의 개호</a:t>
            </a:r>
            <a:r>
              <a:rPr lang="en-US" altLang="ko-KR" sz="16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여성</a:t>
            </a:r>
            <a:r>
              <a:rPr lang="en-US" altLang="ko-KR" sz="16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아동</a:t>
            </a:r>
            <a:r>
              <a:rPr lang="en-US" altLang="ko-KR" sz="16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환경</a:t>
            </a:r>
            <a:r>
              <a:rPr lang="en-US" altLang="ko-KR" sz="16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인권 등</a:t>
            </a:r>
            <a:endParaRPr lang="en-US" altLang="ko-KR" sz="1600" dirty="0" smtClean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제 영역의 사회적 서비스를 지역 스스로 해결하기 위한 지역주민과 지방정부의 다양한 실천활동</a:t>
            </a:r>
            <a:endParaRPr lang="en-US" altLang="ko-KR" sz="1600" dirty="0" smtClean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주민자치운동과 공동학습  </a:t>
            </a:r>
            <a:endParaRPr lang="ko-KR" altLang="en-US" sz="1600" dirty="0">
              <a:latin typeface="휴먼모음T" pitchFamily="18" charset="-127"/>
              <a:ea typeface="휴먼모음T" pitchFamily="18" charset="-127"/>
            </a:endParaRPr>
          </a:p>
        </p:txBody>
      </p:sp>
      <p:grpSp>
        <p:nvGrpSpPr>
          <p:cNvPr id="9" name="그룹 47"/>
          <p:cNvGrpSpPr/>
          <p:nvPr/>
        </p:nvGrpSpPr>
        <p:grpSpPr>
          <a:xfrm>
            <a:off x="467544" y="4941168"/>
            <a:ext cx="7616086" cy="369332"/>
            <a:chOff x="467544" y="3107184"/>
            <a:chExt cx="7616086" cy="369332"/>
          </a:xfrm>
        </p:grpSpPr>
        <p:sp>
          <p:nvSpPr>
            <p:cNvPr id="49" name="AutoShape 3"/>
            <p:cNvSpPr>
              <a:spLocks noChangeArrowheads="1"/>
            </p:cNvSpPr>
            <p:nvPr/>
          </p:nvSpPr>
          <p:spPr bwMode="gray">
            <a:xfrm>
              <a:off x="467544" y="3140968"/>
              <a:ext cx="288032" cy="288032"/>
            </a:xfrm>
            <a:prstGeom prst="chevron">
              <a:avLst>
                <a:gd name="adj" fmla="val 52514"/>
              </a:avLst>
            </a:prstGeom>
            <a:solidFill>
              <a:schemeClr val="accent1">
                <a:lumMod val="75000"/>
              </a:schemeClr>
            </a:solidFill>
            <a:ln w="0" algn="ctr">
              <a:noFill/>
              <a:miter lim="800000"/>
              <a:headEnd/>
              <a:tailEnd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10822" y="3107184"/>
              <a:ext cx="72728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HY헤드라인M" pitchFamily="18" charset="-127"/>
                  <a:ea typeface="HY헤드라인M" pitchFamily="18" charset="-127"/>
                </a:rPr>
                <a:t>생태계 보전</a:t>
              </a:r>
              <a:endParaRPr lang="ko-KR" altLang="en-US" dirty="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971600" y="5445224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에너지 위기와 지구온난화에 대응해서 생태계를 보전하고 생물 다양성을 살리고 </a:t>
            </a:r>
            <a:endParaRPr lang="en-US" altLang="ko-KR" sz="1600" dirty="0" smtClean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환경을 재생</a:t>
            </a:r>
            <a:r>
              <a:rPr lang="en-US" altLang="ko-KR" sz="1600" dirty="0" smtClean="0">
                <a:latin typeface="휴먼모음T" pitchFamily="18" charset="-127"/>
                <a:ea typeface="휴먼모음T" pitchFamily="18" charset="-127"/>
              </a:rPr>
              <a:t>·</a:t>
            </a:r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창조하는 것은 </a:t>
            </a:r>
            <a:r>
              <a:rPr lang="ko-KR" altLang="en-US" sz="1600" dirty="0" err="1" smtClean="0">
                <a:latin typeface="휴먼모음T" pitchFamily="18" charset="-127"/>
                <a:ea typeface="휴먼모음T" pitchFamily="18" charset="-127"/>
              </a:rPr>
              <a:t>지속가능한</a:t>
            </a:r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 지역사회의 유지</a:t>
            </a:r>
            <a:r>
              <a:rPr lang="en-US" altLang="ko-KR" sz="1600" dirty="0" smtClean="0">
                <a:latin typeface="휴먼모음T" pitchFamily="18" charset="-127"/>
                <a:ea typeface="휴먼모음T" pitchFamily="18" charset="-127"/>
              </a:rPr>
              <a:t>·</a:t>
            </a:r>
            <a:r>
              <a:rPr lang="ko-KR" altLang="en-US" sz="1600" dirty="0" smtClean="0">
                <a:latin typeface="휴먼모음T" pitchFamily="18" charset="-127"/>
                <a:ea typeface="휴먼모음T" pitchFamily="18" charset="-127"/>
              </a:rPr>
              <a:t>발전을 위해 필수불가결한 조건</a:t>
            </a:r>
            <a:endParaRPr lang="ko-KR" altLang="en-US" sz="1600" dirty="0"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476250"/>
            <a:ext cx="9144000" cy="5905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>
              <a:solidFill>
                <a:srgbClr val="FF00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08075" y="908050"/>
            <a:ext cx="6624638" cy="762000"/>
            <a:chOff x="1392" y="576"/>
            <a:chExt cx="2880" cy="720"/>
          </a:xfrm>
        </p:grpSpPr>
        <p:sp>
          <p:nvSpPr>
            <p:cNvPr id="38928" name="Oval 4"/>
            <p:cNvSpPr>
              <a:spLocks noChangeArrowheads="1"/>
            </p:cNvSpPr>
            <p:nvPr/>
          </p:nvSpPr>
          <p:spPr bwMode="auto">
            <a:xfrm>
              <a:off x="1392" y="576"/>
              <a:ext cx="2880" cy="720"/>
            </a:xfrm>
            <a:prstGeom prst="ellipse">
              <a:avLst/>
            </a:prstGeom>
            <a:gradFill rotWithShape="0">
              <a:gsLst>
                <a:gs pos="0">
                  <a:srgbClr val="3D8DC3"/>
                </a:gs>
                <a:gs pos="100000">
                  <a:srgbClr val="1C415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solidFill>
                  <a:prstClr val="black"/>
                </a:solidFill>
                <a:ea typeface="굴림" pitchFamily="50" charset="-127"/>
              </a:endParaRPr>
            </a:p>
          </p:txBody>
        </p:sp>
        <p:sp>
          <p:nvSpPr>
            <p:cNvPr id="38929" name="Oval 5"/>
            <p:cNvSpPr>
              <a:spLocks noChangeArrowheads="1"/>
            </p:cNvSpPr>
            <p:nvPr/>
          </p:nvSpPr>
          <p:spPr bwMode="auto">
            <a:xfrm>
              <a:off x="1488" y="648"/>
              <a:ext cx="2688" cy="576"/>
            </a:xfrm>
            <a:prstGeom prst="ellipse">
              <a:avLst/>
            </a:prstGeom>
            <a:gradFill rotWithShape="0">
              <a:gsLst>
                <a:gs pos="0">
                  <a:srgbClr val="214B68"/>
                </a:gs>
                <a:gs pos="100000">
                  <a:srgbClr val="3D8DC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ko-KR" altLang="en-US" sz="2800" b="1" dirty="0">
                  <a:solidFill>
                    <a:prstClr val="white"/>
                  </a:solidFill>
                  <a:latin typeface="HY울릉도M" pitchFamily="18" charset="-127"/>
                  <a:ea typeface="HY울릉도M" pitchFamily="18" charset="-127"/>
                </a:rPr>
                <a:t>내발적 지역 발전의 기본 원리</a:t>
              </a:r>
            </a:p>
          </p:txBody>
        </p:sp>
      </p:grpSp>
      <p:sp>
        <p:nvSpPr>
          <p:cNvPr id="200710" name="Freeform 4"/>
          <p:cNvSpPr>
            <a:spLocks/>
          </p:cNvSpPr>
          <p:nvPr/>
        </p:nvSpPr>
        <p:spPr bwMode="ltGray">
          <a:xfrm>
            <a:off x="4362450" y="1731963"/>
            <a:ext cx="2657475" cy="3054350"/>
          </a:xfrm>
          <a:custGeom>
            <a:avLst/>
            <a:gdLst>
              <a:gd name="T0" fmla="*/ 18 w 1884"/>
              <a:gd name="T1" fmla="*/ 90 h 2202"/>
              <a:gd name="T2" fmla="*/ 192 w 1884"/>
              <a:gd name="T3" fmla="*/ 438 h 2202"/>
              <a:gd name="T4" fmla="*/ 0 w 1884"/>
              <a:gd name="T5" fmla="*/ 804 h 2202"/>
              <a:gd name="T6" fmla="*/ 918 w 1884"/>
              <a:gd name="T7" fmla="*/ 1782 h 2202"/>
              <a:gd name="T8" fmla="*/ 789 w 1884"/>
              <a:gd name="T9" fmla="*/ 1707 h 2202"/>
              <a:gd name="T10" fmla="*/ 1112 w 1884"/>
              <a:gd name="T11" fmla="*/ 2202 h 2202"/>
              <a:gd name="T12" fmla="*/ 1714 w 1884"/>
              <a:gd name="T13" fmla="*/ 2202 h 2202"/>
              <a:gd name="T14" fmla="*/ 1572 w 1884"/>
              <a:gd name="T15" fmla="*/ 2124 h 2202"/>
              <a:gd name="T16" fmla="*/ 18 w 1884"/>
              <a:gd name="T17" fmla="*/ 90 h 22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84"/>
              <a:gd name="T28" fmla="*/ 0 h 2202"/>
              <a:gd name="T29" fmla="*/ 1884 w 1884"/>
              <a:gd name="T30" fmla="*/ 2202 h 22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84" h="2202">
                <a:moveTo>
                  <a:pt x="18" y="90"/>
                </a:moveTo>
                <a:lnTo>
                  <a:pt x="192" y="438"/>
                </a:lnTo>
                <a:lnTo>
                  <a:pt x="0" y="804"/>
                </a:lnTo>
                <a:cubicBezTo>
                  <a:pt x="600" y="792"/>
                  <a:pt x="972" y="1212"/>
                  <a:pt x="918" y="1782"/>
                </a:cubicBezTo>
                <a:lnTo>
                  <a:pt x="789" y="1707"/>
                </a:lnTo>
                <a:lnTo>
                  <a:pt x="1112" y="2202"/>
                </a:lnTo>
                <a:lnTo>
                  <a:pt x="1714" y="2202"/>
                </a:lnTo>
                <a:lnTo>
                  <a:pt x="1572" y="2124"/>
                </a:lnTo>
                <a:cubicBezTo>
                  <a:pt x="1884" y="1182"/>
                  <a:pt x="1128" y="0"/>
                  <a:pt x="18" y="90"/>
                </a:cubicBezTo>
                <a:close/>
              </a:path>
            </a:pathLst>
          </a:custGeom>
          <a:gradFill rotWithShape="0">
            <a:gsLst>
              <a:gs pos="0">
                <a:srgbClr val="0066CC"/>
              </a:gs>
              <a:gs pos="100000">
                <a:srgbClr val="002F5E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lIns="88029" tIns="44015" rIns="88029" bIns="44015" anchor="ctr"/>
          <a:lstStyle/>
          <a:p>
            <a:pPr eaLnBrk="0" hangingPunct="0">
              <a:defRPr/>
            </a:pPr>
            <a:endParaRPr lang="ko-KR" altLang="en-US" sz="140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00711" name="Text Box 5"/>
          <p:cNvSpPr txBox="1">
            <a:spLocks noChangeArrowheads="1"/>
          </p:cNvSpPr>
          <p:nvPr/>
        </p:nvSpPr>
        <p:spPr bwMode="ltGray">
          <a:xfrm>
            <a:off x="6588125" y="2924175"/>
            <a:ext cx="2016125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81063" eaLnBrk="0" hangingPunct="0">
              <a:defRPr/>
            </a:pPr>
            <a:r>
              <a:rPr lang="ko-KR" alt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울릉도M" pitchFamily="18" charset="-127"/>
                <a:ea typeface="HY울릉도M" pitchFamily="18" charset="-127"/>
              </a:rPr>
              <a:t>지역경제순환 </a:t>
            </a:r>
            <a:endParaRPr lang="en-US" altLang="ko-KR" sz="2000" dirty="0" smtClean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defTabSz="881063" eaLnBrk="0" hangingPunct="0">
              <a:defRPr/>
            </a:pP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울릉도M" pitchFamily="18" charset="-127"/>
                <a:ea typeface="HY울릉도M" pitchFamily="18" charset="-127"/>
              </a:rPr>
              <a:t>/</a:t>
            </a:r>
            <a:r>
              <a:rPr lang="ko-KR" alt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울릉도M" pitchFamily="18" charset="-127"/>
                <a:ea typeface="HY울릉도M" pitchFamily="18" charset="-127"/>
              </a:rPr>
              <a:t>생산소비 순환</a:t>
            </a:r>
          </a:p>
          <a:p>
            <a:pPr defTabSz="881063" eaLnBrk="0" hangingPunct="0">
              <a:defRPr/>
            </a:pPr>
            <a:r>
              <a:rPr lang="en-US" altLang="ko-KR" sz="20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울릉도M" pitchFamily="18" charset="-127"/>
                <a:ea typeface="HY울릉도M" pitchFamily="18" charset="-127"/>
              </a:rPr>
              <a:t>/</a:t>
            </a:r>
            <a:r>
              <a:rPr lang="ko-KR" alt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울릉도M" pitchFamily="18" charset="-127"/>
                <a:ea typeface="HY울릉도M" pitchFamily="18" charset="-127"/>
              </a:rPr>
              <a:t>도농공생</a:t>
            </a:r>
            <a:endParaRPr lang="ko-KR" altLang="en-US" sz="200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00712" name="Freeform 7"/>
          <p:cNvSpPr>
            <a:spLocks/>
          </p:cNvSpPr>
          <p:nvPr/>
        </p:nvSpPr>
        <p:spPr bwMode="ltGray">
          <a:xfrm>
            <a:off x="2535238" y="4676775"/>
            <a:ext cx="3835400" cy="1992313"/>
          </a:xfrm>
          <a:custGeom>
            <a:avLst/>
            <a:gdLst>
              <a:gd name="T0" fmla="*/ 2718 w 2718"/>
              <a:gd name="T1" fmla="*/ 294 h 1436"/>
              <a:gd name="T2" fmla="*/ 2298 w 2718"/>
              <a:gd name="T3" fmla="*/ 300 h 1436"/>
              <a:gd name="T4" fmla="*/ 2076 w 2718"/>
              <a:gd name="T5" fmla="*/ 0 h 1436"/>
              <a:gd name="T6" fmla="*/ 750 w 2718"/>
              <a:gd name="T7" fmla="*/ 294 h 1436"/>
              <a:gd name="T8" fmla="*/ 901 w 2718"/>
              <a:gd name="T9" fmla="*/ 205 h 1436"/>
              <a:gd name="T10" fmla="*/ 321 w 2718"/>
              <a:gd name="T11" fmla="*/ 245 h 1436"/>
              <a:gd name="T12" fmla="*/ 0 w 2718"/>
              <a:gd name="T13" fmla="*/ 750 h 1436"/>
              <a:gd name="T14" fmla="*/ 144 w 2718"/>
              <a:gd name="T15" fmla="*/ 672 h 1436"/>
              <a:gd name="T16" fmla="*/ 2718 w 2718"/>
              <a:gd name="T17" fmla="*/ 294 h 14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718"/>
              <a:gd name="T28" fmla="*/ 0 h 1436"/>
              <a:gd name="T29" fmla="*/ 2718 w 2718"/>
              <a:gd name="T30" fmla="*/ 1436 h 14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718" h="1436">
                <a:moveTo>
                  <a:pt x="2718" y="294"/>
                </a:moveTo>
                <a:lnTo>
                  <a:pt x="2298" y="300"/>
                </a:lnTo>
                <a:lnTo>
                  <a:pt x="2076" y="0"/>
                </a:lnTo>
                <a:cubicBezTo>
                  <a:pt x="1800" y="528"/>
                  <a:pt x="1188" y="648"/>
                  <a:pt x="750" y="294"/>
                </a:cubicBezTo>
                <a:lnTo>
                  <a:pt x="901" y="205"/>
                </a:lnTo>
                <a:lnTo>
                  <a:pt x="321" y="245"/>
                </a:lnTo>
                <a:lnTo>
                  <a:pt x="0" y="750"/>
                </a:lnTo>
                <a:lnTo>
                  <a:pt x="144" y="672"/>
                </a:lnTo>
                <a:cubicBezTo>
                  <a:pt x="794" y="1422"/>
                  <a:pt x="2220" y="1436"/>
                  <a:pt x="2718" y="294"/>
                </a:cubicBezTo>
                <a:close/>
              </a:path>
            </a:pathLst>
          </a:custGeom>
          <a:gradFill rotWithShape="0">
            <a:gsLst>
              <a:gs pos="0">
                <a:srgbClr val="BEBEBE"/>
              </a:gs>
              <a:gs pos="50000">
                <a:srgbClr val="8F8F8F"/>
              </a:gs>
              <a:gs pos="100000">
                <a:srgbClr val="BEBEBE"/>
              </a:gs>
            </a:gsLst>
            <a:lin ang="5400000" scaled="1"/>
          </a:gradFill>
          <a:ln w="3175">
            <a:noFill/>
            <a:round/>
            <a:headEnd/>
            <a:tailEnd/>
          </a:ln>
        </p:spPr>
        <p:txBody>
          <a:bodyPr lIns="88029" tIns="44015" rIns="88029" bIns="44015" anchor="ctr"/>
          <a:lstStyle/>
          <a:p>
            <a:pPr eaLnBrk="0" hangingPunct="0">
              <a:defRPr/>
            </a:pPr>
            <a:endParaRPr lang="ko-KR" altLang="en-US" sz="140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00713" name="Text Box 8"/>
          <p:cNvSpPr txBox="1">
            <a:spLocks noChangeArrowheads="1"/>
          </p:cNvSpPr>
          <p:nvPr/>
        </p:nvSpPr>
        <p:spPr bwMode="ltGray">
          <a:xfrm>
            <a:off x="6011863" y="5473700"/>
            <a:ext cx="277177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81063" eaLnBrk="0" hangingPunct="0">
              <a:defRPr/>
            </a:pPr>
            <a:r>
              <a:rPr lang="ko-KR" alt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울릉도M" pitchFamily="18" charset="-127"/>
                <a:ea typeface="HY울릉도M" pitchFamily="18" charset="-127"/>
              </a:rPr>
              <a:t>인간간 공생</a:t>
            </a:r>
            <a:r>
              <a:rPr lang="en-US" altLang="ko-KR" sz="20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울릉도M" pitchFamily="18" charset="-127"/>
                <a:ea typeface="HY울릉도M" pitchFamily="18" charset="-127"/>
              </a:rPr>
              <a:t>(</a:t>
            </a:r>
            <a:r>
              <a:rPr lang="ko-KR" alt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울릉도M" pitchFamily="18" charset="-127"/>
                <a:ea typeface="HY울릉도M" pitchFamily="18" charset="-127"/>
              </a:rPr>
              <a:t>협동 연대</a:t>
            </a:r>
            <a:r>
              <a:rPr lang="en-US" altLang="ko-KR" sz="20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울릉도M" pitchFamily="18" charset="-127"/>
                <a:ea typeface="HY울릉도M" pitchFamily="18" charset="-127"/>
              </a:rPr>
              <a:t>), </a:t>
            </a:r>
            <a:r>
              <a:rPr lang="ko-KR" alt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울릉도M" pitchFamily="18" charset="-127"/>
                <a:ea typeface="HY울릉도M" pitchFamily="18" charset="-127"/>
              </a:rPr>
              <a:t>지역자치 </a:t>
            </a:r>
            <a:endParaRPr lang="ko-KR" altLang="ko-KR" sz="2000" noProof="1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00714" name="Freeform 10"/>
          <p:cNvSpPr>
            <a:spLocks/>
          </p:cNvSpPr>
          <p:nvPr/>
        </p:nvSpPr>
        <p:spPr bwMode="ltGray">
          <a:xfrm>
            <a:off x="1476375" y="1700213"/>
            <a:ext cx="2790825" cy="3614737"/>
          </a:xfrm>
          <a:custGeom>
            <a:avLst/>
            <a:gdLst>
              <a:gd name="T0" fmla="*/ 678 w 1978"/>
              <a:gd name="T1" fmla="*/ 2605 h 2605"/>
              <a:gd name="T2" fmla="*/ 912 w 1978"/>
              <a:gd name="T3" fmla="*/ 2209 h 2605"/>
              <a:gd name="T4" fmla="*/ 1265 w 1978"/>
              <a:gd name="T5" fmla="*/ 2188 h 2605"/>
              <a:gd name="T6" fmla="*/ 1698 w 1978"/>
              <a:gd name="T7" fmla="*/ 913 h 2605"/>
              <a:gd name="T8" fmla="*/ 1698 w 1978"/>
              <a:gd name="T9" fmla="*/ 1057 h 2605"/>
              <a:gd name="T10" fmla="*/ 1978 w 1978"/>
              <a:gd name="T11" fmla="*/ 530 h 2605"/>
              <a:gd name="T12" fmla="*/ 1709 w 1978"/>
              <a:gd name="T13" fmla="*/ 0 h 2605"/>
              <a:gd name="T14" fmla="*/ 1710 w 1978"/>
              <a:gd name="T15" fmla="*/ 151 h 2605"/>
              <a:gd name="T16" fmla="*/ 678 w 1978"/>
              <a:gd name="T17" fmla="*/ 2605 h 26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78"/>
              <a:gd name="T28" fmla="*/ 0 h 2605"/>
              <a:gd name="T29" fmla="*/ 1978 w 1978"/>
              <a:gd name="T30" fmla="*/ 2605 h 260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78" h="2605">
                <a:moveTo>
                  <a:pt x="678" y="2605"/>
                </a:moveTo>
                <a:lnTo>
                  <a:pt x="912" y="2209"/>
                </a:lnTo>
                <a:lnTo>
                  <a:pt x="1265" y="2188"/>
                </a:lnTo>
                <a:cubicBezTo>
                  <a:pt x="942" y="1639"/>
                  <a:pt x="1218" y="1111"/>
                  <a:pt x="1698" y="913"/>
                </a:cubicBezTo>
                <a:lnTo>
                  <a:pt x="1698" y="1057"/>
                </a:lnTo>
                <a:lnTo>
                  <a:pt x="1978" y="530"/>
                </a:lnTo>
                <a:lnTo>
                  <a:pt x="1709" y="0"/>
                </a:lnTo>
                <a:lnTo>
                  <a:pt x="1710" y="151"/>
                </a:lnTo>
                <a:cubicBezTo>
                  <a:pt x="672" y="317"/>
                  <a:pt x="0" y="1633"/>
                  <a:pt x="678" y="2605"/>
                </a:cubicBezTo>
                <a:close/>
              </a:path>
            </a:pathLst>
          </a:custGeom>
          <a:gradFill rotWithShape="0">
            <a:gsLst>
              <a:gs pos="0">
                <a:srgbClr val="C55D5D"/>
              </a:gs>
              <a:gs pos="100000">
                <a:srgbClr val="5B2B2B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lIns="88029" tIns="44015" rIns="88029" bIns="44015" anchor="ctr"/>
          <a:lstStyle/>
          <a:p>
            <a:pPr eaLnBrk="0" hangingPunct="0">
              <a:defRPr/>
            </a:pPr>
            <a:endParaRPr lang="ko-KR" altLang="en-US" sz="140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8921" name="Text Box 11"/>
          <p:cNvSpPr txBox="1">
            <a:spLocks noChangeArrowheads="1"/>
          </p:cNvSpPr>
          <p:nvPr/>
        </p:nvSpPr>
        <p:spPr bwMode="ltGray">
          <a:xfrm>
            <a:off x="71438" y="2420938"/>
            <a:ext cx="2339975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81063" eaLnBrk="0" hangingPunct="0">
              <a:defRPr/>
            </a:pPr>
            <a:r>
              <a:rPr lang="ko-KR" altLang="en-US" sz="200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생태계순환</a:t>
            </a:r>
          </a:p>
          <a:p>
            <a:pPr defTabSz="881063" eaLnBrk="0" hangingPunct="0">
              <a:defRPr/>
            </a:pPr>
            <a:r>
              <a:rPr lang="en-US" altLang="ko-KR" sz="200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/</a:t>
            </a:r>
            <a:r>
              <a:rPr lang="ko-KR" altLang="en-US" sz="200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리사이클링</a:t>
            </a:r>
          </a:p>
          <a:p>
            <a:pPr defTabSz="881063" eaLnBrk="0" hangingPunct="0">
              <a:defRPr/>
            </a:pPr>
            <a:r>
              <a:rPr lang="en-US" altLang="ko-KR" sz="200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/</a:t>
            </a:r>
            <a:r>
              <a:rPr lang="ko-KR" altLang="en-US" sz="200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지역순환형 농업</a:t>
            </a:r>
          </a:p>
        </p:txBody>
      </p:sp>
      <p:sp>
        <p:nvSpPr>
          <p:cNvPr id="38922" name="Oval 12"/>
          <p:cNvSpPr>
            <a:spLocks noChangeArrowheads="1"/>
          </p:cNvSpPr>
          <p:nvPr/>
        </p:nvSpPr>
        <p:spPr bwMode="auto">
          <a:xfrm>
            <a:off x="3492500" y="3284538"/>
            <a:ext cx="1655763" cy="1728787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kumimoji="1" lang="ko-KR" altLang="en-US" sz="2200" b="1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순환과 공생</a:t>
            </a: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38982-6CDD-4092-81D5-A11D97D92431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</a:t>
            </a:fld>
            <a:endParaRPr lang="en-US" altLang="ko-K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85616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10367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ko-KR" altLang="en-US" sz="4000" dirty="0" smtClean="0">
                <a:latin typeface="HY헤드라인M" pitchFamily="18" charset="-127"/>
                <a:ea typeface="HY헤드라인M" pitchFamily="18" charset="-127"/>
              </a:rPr>
              <a:t>무엇이 문제인가 </a:t>
            </a:r>
            <a:r>
              <a:rPr lang="en-US" altLang="ko-KR" sz="4000" dirty="0" smtClean="0">
                <a:latin typeface="HY헤드라인M" pitchFamily="18" charset="-127"/>
                <a:ea typeface="HY헤드라인M" pitchFamily="18" charset="-127"/>
              </a:rPr>
              <a:t>– </a:t>
            </a:r>
            <a:r>
              <a:rPr lang="ko-KR" altLang="en-US" sz="4000" dirty="0" err="1" smtClean="0">
                <a:latin typeface="HY헤드라인M" pitchFamily="18" charset="-127"/>
                <a:ea typeface="HY헤드라인M" pitchFamily="18" charset="-127"/>
              </a:rPr>
              <a:t>신자유주의의</a:t>
            </a:r>
            <a:r>
              <a:rPr lang="ko-KR" altLang="en-US" sz="4000" dirty="0" smtClean="0">
                <a:latin typeface="HY헤드라인M" pitchFamily="18" charset="-127"/>
                <a:ea typeface="HY헤드라인M" pitchFamily="18" charset="-127"/>
              </a:rPr>
              <a:t> 덫</a:t>
            </a:r>
            <a:endParaRPr lang="en-US" altLang="ko-KR" sz="4000" dirty="0" smtClean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476250"/>
            <a:ext cx="9144000" cy="5905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>
              <a:solidFill>
                <a:srgbClr val="FF00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08075" y="908050"/>
            <a:ext cx="6624638" cy="762000"/>
            <a:chOff x="1392" y="576"/>
            <a:chExt cx="2880" cy="720"/>
          </a:xfrm>
        </p:grpSpPr>
        <p:sp>
          <p:nvSpPr>
            <p:cNvPr id="39946" name="Oval 4"/>
            <p:cNvSpPr>
              <a:spLocks noChangeArrowheads="1"/>
            </p:cNvSpPr>
            <p:nvPr/>
          </p:nvSpPr>
          <p:spPr bwMode="auto">
            <a:xfrm>
              <a:off x="1392" y="576"/>
              <a:ext cx="2880" cy="720"/>
            </a:xfrm>
            <a:prstGeom prst="ellipse">
              <a:avLst/>
            </a:prstGeom>
            <a:gradFill rotWithShape="0">
              <a:gsLst>
                <a:gs pos="0">
                  <a:srgbClr val="3D8DC3"/>
                </a:gs>
                <a:gs pos="100000">
                  <a:srgbClr val="1C415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solidFill>
                  <a:prstClr val="black"/>
                </a:solidFill>
                <a:ea typeface="굴림" pitchFamily="50" charset="-127"/>
              </a:endParaRPr>
            </a:p>
          </p:txBody>
        </p:sp>
        <p:sp>
          <p:nvSpPr>
            <p:cNvPr id="39947" name="Oval 5"/>
            <p:cNvSpPr>
              <a:spLocks noChangeArrowheads="1"/>
            </p:cNvSpPr>
            <p:nvPr/>
          </p:nvSpPr>
          <p:spPr bwMode="auto">
            <a:xfrm>
              <a:off x="1488" y="648"/>
              <a:ext cx="2688" cy="576"/>
            </a:xfrm>
            <a:prstGeom prst="ellipse">
              <a:avLst/>
            </a:prstGeom>
            <a:gradFill rotWithShape="0">
              <a:gsLst>
                <a:gs pos="0">
                  <a:srgbClr val="214B68"/>
                </a:gs>
                <a:gs pos="100000">
                  <a:srgbClr val="3D8DC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ko-KR" altLang="en-US" sz="2800" b="1">
                  <a:solidFill>
                    <a:prstClr val="white"/>
                  </a:solidFill>
                  <a:latin typeface="HY울릉도M" pitchFamily="18" charset="-127"/>
                  <a:ea typeface="HY울릉도M" pitchFamily="18" charset="-127"/>
                </a:rPr>
                <a:t>순환</a:t>
              </a:r>
              <a:r>
                <a:rPr lang="en-US" altLang="ko-KR" sz="2800" b="1">
                  <a:solidFill>
                    <a:prstClr val="white"/>
                  </a:solidFill>
                  <a:latin typeface="HY울릉도M" pitchFamily="18" charset="-127"/>
                  <a:ea typeface="HY울릉도M" pitchFamily="18" charset="-127"/>
                </a:rPr>
                <a:t>.</a:t>
              </a:r>
              <a:r>
                <a:rPr lang="ko-KR" altLang="en-US" sz="2800" b="1">
                  <a:solidFill>
                    <a:prstClr val="white"/>
                  </a:solidFill>
                  <a:latin typeface="HY울릉도M" pitchFamily="18" charset="-127"/>
                  <a:ea typeface="HY울릉도M" pitchFamily="18" charset="-127"/>
                </a:rPr>
                <a:t>공생의 지역 만들기 과제</a:t>
              </a:r>
            </a:p>
          </p:txBody>
        </p:sp>
      </p:grpSp>
      <p:sp>
        <p:nvSpPr>
          <p:cNvPr id="39940" name="KMA1D1FEAF"/>
          <p:cNvSpPr>
            <a:spLocks noChangeArrowheads="1"/>
          </p:cNvSpPr>
          <p:nvPr>
            <p:custDataLst>
              <p:tags r:id="rId1"/>
            </p:custDataLst>
          </p:nvPr>
        </p:nvSpPr>
        <p:spPr bwMode="ltGray">
          <a:xfrm>
            <a:off x="3665538" y="4286250"/>
            <a:ext cx="4121150" cy="1687513"/>
          </a:xfrm>
          <a:prstGeom prst="leftArrowCallout">
            <a:avLst>
              <a:gd name="adj1" fmla="val 23074"/>
              <a:gd name="adj2" fmla="val 20250"/>
              <a:gd name="adj3" fmla="val 16643"/>
              <a:gd name="adj4" fmla="val 68181"/>
            </a:avLst>
          </a:prstGeom>
          <a:gradFill rotWithShape="0">
            <a:gsLst>
              <a:gs pos="0">
                <a:srgbClr val="002F5E"/>
              </a:gs>
              <a:gs pos="100000">
                <a:srgbClr val="0066CC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132044" tIns="0" rIns="98082" bIns="228876" anchor="b"/>
          <a:lstStyle/>
          <a:p>
            <a:pPr marL="271463" indent="-271463" defTabSz="881063" eaLnBrk="0" hangingPunct="0">
              <a:spcBef>
                <a:spcPct val="40000"/>
              </a:spcBef>
              <a:buClr>
                <a:prstClr val="white"/>
              </a:buClr>
              <a:buFont typeface="Marlett" pitchFamily="2" charset="2"/>
              <a:buChar char="i"/>
              <a:defRPr/>
            </a:pPr>
            <a:r>
              <a:rPr lang="ko-KR" altLang="en-US" sz="2000">
                <a:solidFill>
                  <a:srgbClr val="FFFFFF"/>
                </a:solidFill>
                <a:latin typeface="HY울릉도M" pitchFamily="18" charset="-127"/>
                <a:ea typeface="HY울릉도M" pitchFamily="18" charset="-127"/>
              </a:rPr>
              <a:t>   생태계 보전</a:t>
            </a:r>
          </a:p>
          <a:p>
            <a:pPr marL="271463" indent="-271463" defTabSz="881063" eaLnBrk="0" hangingPunct="0">
              <a:spcBef>
                <a:spcPct val="40000"/>
              </a:spcBef>
              <a:buClr>
                <a:prstClr val="black"/>
              </a:buClr>
              <a:buFont typeface="Marlett" pitchFamily="2" charset="2"/>
              <a:buNone/>
              <a:defRPr/>
            </a:pPr>
            <a:endParaRPr lang="ko-KR" altLang="ko-KR" sz="2000" noProof="1">
              <a:solidFill>
                <a:srgbClr val="FFFFFF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9941" name="KMA1D1FEAF"/>
          <p:cNvSpPr>
            <a:spLocks noChangeArrowheads="1"/>
          </p:cNvSpPr>
          <p:nvPr>
            <p:custDataLst>
              <p:tags r:id="rId2"/>
            </p:custDataLst>
          </p:nvPr>
        </p:nvSpPr>
        <p:spPr bwMode="ltGray">
          <a:xfrm>
            <a:off x="4972050" y="2109788"/>
            <a:ext cx="2782888" cy="2654300"/>
          </a:xfrm>
          <a:prstGeom prst="downArrowCallout">
            <a:avLst>
              <a:gd name="adj1" fmla="val 15833"/>
              <a:gd name="adj2" fmla="val 14445"/>
              <a:gd name="adj3" fmla="val 9352"/>
              <a:gd name="adj4" fmla="val 63639"/>
            </a:avLst>
          </a:prstGeom>
          <a:gradFill rotWithShape="0">
            <a:gsLst>
              <a:gs pos="0">
                <a:srgbClr val="1F422F"/>
              </a:gs>
              <a:gs pos="50000">
                <a:srgbClr val="438E65"/>
              </a:gs>
              <a:gs pos="100000">
                <a:srgbClr val="1F422F"/>
              </a:gs>
            </a:gsLst>
            <a:lin ang="5400000" scaled="1"/>
          </a:gradFill>
          <a:ln w="3175">
            <a:noFill/>
            <a:miter lim="800000"/>
            <a:headEnd/>
            <a:tailEnd/>
          </a:ln>
        </p:spPr>
        <p:txBody>
          <a:bodyPr wrap="none" lIns="88029" tIns="132044" rIns="98082" bIns="49041"/>
          <a:lstStyle/>
          <a:p>
            <a:pPr marL="271463" indent="-271463" defTabSz="981075" eaLnBrk="0" hangingPunct="0">
              <a:spcBef>
                <a:spcPct val="40000"/>
              </a:spcBef>
              <a:buClr>
                <a:prstClr val="white"/>
              </a:buClr>
              <a:buFont typeface="Marlett" pitchFamily="2" charset="2"/>
              <a:buChar char="i"/>
              <a:defRPr/>
            </a:pPr>
            <a:r>
              <a:rPr lang="ko-KR" altLang="en-US" sz="2000">
                <a:solidFill>
                  <a:srgbClr val="FFFFFF"/>
                </a:solidFill>
                <a:latin typeface="HY울릉도M" pitchFamily="18" charset="-127"/>
                <a:ea typeface="HY울릉도M" pitchFamily="18" charset="-127"/>
              </a:rPr>
              <a:t>   지역생활공동체</a:t>
            </a:r>
          </a:p>
          <a:p>
            <a:pPr marL="271463" indent="-271463" defTabSz="981075" eaLnBrk="0" hangingPunct="0">
              <a:spcBef>
                <a:spcPct val="40000"/>
              </a:spcBef>
              <a:buClr>
                <a:prstClr val="black"/>
              </a:buClr>
              <a:buFont typeface="Marlett" pitchFamily="2" charset="2"/>
              <a:buNone/>
              <a:defRPr/>
            </a:pPr>
            <a:r>
              <a:rPr lang="ko-KR" altLang="en-US" sz="2000">
                <a:solidFill>
                  <a:srgbClr val="FFFFFF"/>
                </a:solidFill>
                <a:latin typeface="HY울릉도M" pitchFamily="18" charset="-127"/>
                <a:ea typeface="HY울릉도M" pitchFamily="18" charset="-127"/>
              </a:rPr>
              <a:t>      </a:t>
            </a:r>
            <a:r>
              <a:rPr lang="en-US" altLang="ko-KR" sz="2000">
                <a:solidFill>
                  <a:srgbClr val="FFFFFF"/>
                </a:solidFill>
                <a:latin typeface="HY울릉도M" pitchFamily="18" charset="-127"/>
                <a:ea typeface="HY울릉도M" pitchFamily="18" charset="-127"/>
              </a:rPr>
              <a:t>(</a:t>
            </a:r>
            <a:r>
              <a:rPr lang="ko-KR" altLang="en-US" sz="2000">
                <a:solidFill>
                  <a:srgbClr val="FFFFFF"/>
                </a:solidFill>
                <a:latin typeface="HY울릉도M" pitchFamily="18" charset="-127"/>
                <a:ea typeface="HY울릉도M" pitchFamily="18" charset="-127"/>
              </a:rPr>
              <a:t>분권과 자치</a:t>
            </a:r>
            <a:r>
              <a:rPr lang="en-US" altLang="ko-KR" sz="2000">
                <a:solidFill>
                  <a:srgbClr val="FFFFFF"/>
                </a:solidFill>
                <a:latin typeface="HY울릉도M" pitchFamily="18" charset="-127"/>
                <a:ea typeface="HY울릉도M" pitchFamily="18" charset="-127"/>
              </a:rPr>
              <a:t>)</a:t>
            </a:r>
          </a:p>
          <a:p>
            <a:pPr marL="271463" indent="-271463" defTabSz="981075" eaLnBrk="0" hangingPunct="0">
              <a:spcBef>
                <a:spcPct val="40000"/>
              </a:spcBef>
              <a:buClr>
                <a:prstClr val="black"/>
              </a:buClr>
              <a:buFont typeface="Marlett" pitchFamily="2" charset="2"/>
              <a:buNone/>
              <a:defRPr/>
            </a:pPr>
            <a:r>
              <a:rPr lang="en-US" altLang="ko-KR" sz="2000">
                <a:solidFill>
                  <a:srgbClr val="FFFFFF"/>
                </a:solidFill>
                <a:latin typeface="HY울릉도M" pitchFamily="18" charset="-127"/>
                <a:ea typeface="HY울릉도M" pitchFamily="18" charset="-127"/>
              </a:rPr>
              <a:t>       </a:t>
            </a:r>
            <a:r>
              <a:rPr lang="ko-KR" altLang="en-US" sz="2000">
                <a:solidFill>
                  <a:srgbClr val="FFFFFF"/>
                </a:solidFill>
                <a:latin typeface="HY울릉도M" pitchFamily="18" charset="-127"/>
                <a:ea typeface="HY울릉도M" pitchFamily="18" charset="-127"/>
              </a:rPr>
              <a:t>만들기 </a:t>
            </a:r>
            <a:endParaRPr lang="zh-CN" altLang="en-US" sz="2000">
              <a:solidFill>
                <a:srgbClr val="FFFFFF"/>
              </a:solidFill>
              <a:latin typeface="HY울릉도M" pitchFamily="18" charset="-127"/>
              <a:ea typeface="HY울릉도M" pitchFamily="18" charset="-127"/>
            </a:endParaRPr>
          </a:p>
          <a:p>
            <a:pPr marL="271463" indent="-271463" defTabSz="981075" eaLnBrk="0" hangingPunct="0">
              <a:spcBef>
                <a:spcPct val="40000"/>
              </a:spcBef>
              <a:buClr>
                <a:prstClr val="black"/>
              </a:buClr>
              <a:defRPr/>
            </a:pPr>
            <a:r>
              <a:rPr lang="zh-CN" altLang="zh-CN" sz="2000" noProof="1">
                <a:solidFill>
                  <a:srgbClr val="FFFFFF"/>
                </a:solidFill>
                <a:latin typeface="HY울릉도M" pitchFamily="18" charset="-127"/>
                <a:ea typeface="HY울릉도M" pitchFamily="18" charset="-127"/>
              </a:rPr>
              <a:t> </a:t>
            </a:r>
            <a:endParaRPr lang="zh-CN" altLang="ko-KR" sz="2000" noProof="1">
              <a:solidFill>
                <a:srgbClr val="FFFFFF"/>
              </a:solidFill>
              <a:latin typeface="HY울릉도M" pitchFamily="18" charset="-127"/>
              <a:ea typeface="HY울릉도M" pitchFamily="18" charset="-127"/>
            </a:endParaRPr>
          </a:p>
          <a:p>
            <a:pPr marL="271463" indent="-271463" defTabSz="981075" eaLnBrk="0" hangingPunct="0">
              <a:spcBef>
                <a:spcPct val="40000"/>
              </a:spcBef>
              <a:buClr>
                <a:prstClr val="black"/>
              </a:buClr>
              <a:buFont typeface="Marlett" pitchFamily="2" charset="2"/>
              <a:buChar char="i"/>
              <a:defRPr/>
            </a:pPr>
            <a:endParaRPr lang="zh-CN" altLang="ko-KR" sz="2000" noProof="1">
              <a:solidFill>
                <a:srgbClr val="FFFFFF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9942" name="KMA1D1FEAF"/>
          <p:cNvSpPr>
            <a:spLocks noChangeArrowheads="1"/>
          </p:cNvSpPr>
          <p:nvPr>
            <p:custDataLst>
              <p:tags r:id="rId3"/>
            </p:custDataLst>
          </p:nvPr>
        </p:nvSpPr>
        <p:spPr bwMode="ltGray">
          <a:xfrm>
            <a:off x="1331913" y="2060575"/>
            <a:ext cx="4130675" cy="1687513"/>
          </a:xfrm>
          <a:prstGeom prst="rightArrowCallout">
            <a:avLst>
              <a:gd name="adj1" fmla="val 23074"/>
              <a:gd name="adj2" fmla="val 18838"/>
              <a:gd name="adj3" fmla="val 16115"/>
              <a:gd name="adj4" fmla="val 67528"/>
            </a:avLst>
          </a:prstGeom>
          <a:gradFill rotWithShape="0">
            <a:gsLst>
              <a:gs pos="0">
                <a:srgbClr val="002F5E"/>
              </a:gs>
              <a:gs pos="100000">
                <a:srgbClr val="0066CC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127119" tIns="127119" rIns="94424" bIns="47212"/>
          <a:lstStyle/>
          <a:p>
            <a:pPr marL="271463" indent="-271463" defTabSz="881063" eaLnBrk="0" hangingPunct="0">
              <a:spcBef>
                <a:spcPct val="40000"/>
              </a:spcBef>
              <a:buClr>
                <a:prstClr val="white"/>
              </a:buClr>
              <a:buFont typeface="Marlett" pitchFamily="2" charset="2"/>
              <a:buChar char="i"/>
              <a:defRPr/>
            </a:pPr>
            <a:r>
              <a:rPr lang="ko-KR" altLang="en-US" sz="2000">
                <a:solidFill>
                  <a:srgbClr val="FFFFFF"/>
                </a:solidFill>
                <a:latin typeface="HY울릉도M" pitchFamily="18" charset="-127"/>
                <a:ea typeface="HY울릉도M" pitchFamily="18" charset="-127"/>
              </a:rPr>
              <a:t>   자립적 지역경제</a:t>
            </a:r>
          </a:p>
          <a:p>
            <a:pPr marL="271463" indent="-271463" defTabSz="881063" eaLnBrk="0" hangingPunct="0">
              <a:spcBef>
                <a:spcPct val="40000"/>
              </a:spcBef>
              <a:buClr>
                <a:prstClr val="black"/>
              </a:buClr>
              <a:buFont typeface="Marlett" pitchFamily="2" charset="2"/>
              <a:buNone/>
              <a:defRPr/>
            </a:pPr>
            <a:r>
              <a:rPr lang="ko-KR" altLang="en-US" sz="2000">
                <a:solidFill>
                  <a:srgbClr val="FFFFFF"/>
                </a:solidFill>
                <a:latin typeface="HY울릉도M" pitchFamily="18" charset="-127"/>
                <a:ea typeface="HY울릉도M" pitchFamily="18" charset="-127"/>
              </a:rPr>
              <a:t>      만들기 </a:t>
            </a:r>
          </a:p>
          <a:p>
            <a:pPr marL="544513" lvl="1" indent="-161925" defTabSz="881063" eaLnBrk="0" hangingPunct="0">
              <a:spcBef>
                <a:spcPct val="20000"/>
              </a:spcBef>
              <a:buClr>
                <a:prstClr val="black"/>
              </a:buClr>
              <a:defRPr/>
            </a:pPr>
            <a:endParaRPr lang="ko-KR" altLang="ko-KR" sz="2000" noProof="1">
              <a:solidFill>
                <a:srgbClr val="FFFFFF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9943" name="AutoShape 7"/>
          <p:cNvSpPr>
            <a:spLocks noChangeArrowheads="1"/>
          </p:cNvSpPr>
          <p:nvPr/>
        </p:nvSpPr>
        <p:spPr bwMode="ltGray">
          <a:xfrm flipH="1">
            <a:off x="4967288" y="2571750"/>
            <a:ext cx="485775" cy="676275"/>
          </a:xfrm>
          <a:prstGeom prst="leftArrow">
            <a:avLst>
              <a:gd name="adj1" fmla="val 55694"/>
              <a:gd name="adj2" fmla="val 55556"/>
            </a:avLst>
          </a:prstGeom>
          <a:solidFill>
            <a:srgbClr val="0066CC"/>
          </a:solidFill>
          <a:ln w="9525">
            <a:noFill/>
            <a:miter lim="800000"/>
            <a:headEnd type="none" w="sm" len="sm"/>
            <a:tailEnd type="none" w="sm" len="sm"/>
          </a:ln>
        </p:spPr>
        <p:txBody>
          <a:bodyPr wrap="none" lIns="127119" tIns="127119" rIns="94424" bIns="47212"/>
          <a:lstStyle/>
          <a:p>
            <a:pPr defTabSz="981075" eaLnBrk="0" hangingPunct="0">
              <a:buClr>
                <a:prstClr val="black"/>
              </a:buClr>
              <a:defRPr/>
            </a:pPr>
            <a:endParaRPr lang="ko-KR" altLang="ko-KR" sz="2000" noProof="1">
              <a:solidFill>
                <a:srgbClr val="FFFFFF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9944" name="KMA1D1FEAF"/>
          <p:cNvSpPr>
            <a:spLocks noChangeArrowheads="1"/>
          </p:cNvSpPr>
          <p:nvPr>
            <p:custDataLst>
              <p:tags r:id="rId4"/>
            </p:custDataLst>
          </p:nvPr>
        </p:nvSpPr>
        <p:spPr bwMode="ltGray">
          <a:xfrm>
            <a:off x="1331913" y="3319463"/>
            <a:ext cx="2951162" cy="2654300"/>
          </a:xfrm>
          <a:prstGeom prst="upArrowCallout">
            <a:avLst>
              <a:gd name="adj1" fmla="val 17151"/>
              <a:gd name="adj2" fmla="val 15386"/>
              <a:gd name="adj3" fmla="val 8403"/>
              <a:gd name="adj4" fmla="val 63625"/>
            </a:avLst>
          </a:prstGeom>
          <a:gradFill rotWithShape="0">
            <a:gsLst>
              <a:gs pos="0">
                <a:srgbClr val="1F422F"/>
              </a:gs>
              <a:gs pos="50000">
                <a:srgbClr val="438E65"/>
              </a:gs>
              <a:gs pos="100000">
                <a:srgbClr val="1F422F"/>
              </a:gs>
            </a:gsLst>
            <a:lin ang="5400000" scaled="1"/>
          </a:gradFill>
          <a:ln w="3175">
            <a:noFill/>
            <a:miter lim="800000"/>
            <a:headEnd/>
            <a:tailEnd/>
          </a:ln>
        </p:spPr>
        <p:txBody>
          <a:bodyPr wrap="none" lIns="132044" tIns="0" rIns="98082" bIns="228876" anchor="b"/>
          <a:lstStyle/>
          <a:p>
            <a:pPr marL="271463" indent="-271463" defTabSz="881063" eaLnBrk="0" hangingPunct="0">
              <a:spcBef>
                <a:spcPct val="40000"/>
              </a:spcBef>
              <a:buClr>
                <a:prstClr val="white"/>
              </a:buClr>
              <a:buFont typeface="Marlett" pitchFamily="2" charset="2"/>
              <a:buChar char="i"/>
              <a:defRPr/>
            </a:pPr>
            <a:r>
              <a:rPr lang="ko-KR" altLang="en-US" sz="2000">
                <a:solidFill>
                  <a:srgbClr val="FFFFFF"/>
                </a:solidFill>
                <a:latin typeface="HY울릉도M" pitchFamily="18" charset="-127"/>
                <a:ea typeface="HY울릉도M" pitchFamily="18" charset="-127"/>
              </a:rPr>
              <a:t>   경제사회구조의 </a:t>
            </a:r>
          </a:p>
          <a:p>
            <a:pPr marL="271463" indent="-271463" defTabSz="881063" eaLnBrk="0" hangingPunct="0">
              <a:spcBef>
                <a:spcPct val="40000"/>
              </a:spcBef>
              <a:buClr>
                <a:prstClr val="black"/>
              </a:buClr>
              <a:buFont typeface="Marlett" pitchFamily="2" charset="2"/>
              <a:buNone/>
              <a:defRPr/>
            </a:pPr>
            <a:r>
              <a:rPr lang="ko-KR" altLang="en-US" sz="2000">
                <a:solidFill>
                  <a:srgbClr val="FFFFFF"/>
                </a:solidFill>
                <a:latin typeface="HY울릉도M" pitchFamily="18" charset="-127"/>
                <a:ea typeface="HY울릉도M" pitchFamily="18" charset="-127"/>
              </a:rPr>
              <a:t>      변혁</a:t>
            </a:r>
          </a:p>
          <a:p>
            <a:pPr marL="544513" lvl="1" indent="-161925" defTabSz="881063" eaLnBrk="0" hangingPunct="0">
              <a:spcBef>
                <a:spcPct val="20000"/>
              </a:spcBef>
              <a:buClr>
                <a:prstClr val="black"/>
              </a:buClr>
              <a:defRPr/>
            </a:pPr>
            <a:endParaRPr lang="ko-KR" altLang="ko-KR" sz="2000" noProof="1">
              <a:solidFill>
                <a:srgbClr val="FFFFFF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9AB61B-E333-4F50-8EC1-20BEA1BBB6E3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en-US" altLang="ko-K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75000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AutoShape 43"/>
          <p:cNvSpPr>
            <a:spLocks noChangeArrowheads="1"/>
          </p:cNvSpPr>
          <p:nvPr/>
        </p:nvSpPr>
        <p:spPr bwMode="auto">
          <a:xfrm>
            <a:off x="179512" y="1268760"/>
            <a:ext cx="8775575" cy="1512168"/>
          </a:xfrm>
          <a:prstGeom prst="roundRect">
            <a:avLst>
              <a:gd name="adj" fmla="val 4403"/>
            </a:avLst>
          </a:prstGeom>
          <a:solidFill>
            <a:srgbClr val="D3D9E3">
              <a:alpha val="50195"/>
            </a:srgbClr>
          </a:solidFill>
          <a:ln w="25400" algn="ctr">
            <a:solidFill>
              <a:srgbClr val="003366"/>
            </a:solidFill>
            <a:round/>
            <a:headEnd/>
            <a:tailEnd/>
          </a:ln>
        </p:spPr>
        <p:txBody>
          <a:bodyPr wrap="none"/>
          <a:lstStyle/>
          <a:p>
            <a:pPr>
              <a:lnSpc>
                <a:spcPct val="150000"/>
              </a:lnSpc>
            </a:pPr>
            <a:endParaRPr lang="ko-KR" altLang="en-US" sz="1000" dirty="0">
              <a:solidFill>
                <a:prstClr val="black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0" y="188640"/>
            <a:ext cx="899592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88640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지역력의</a:t>
            </a:r>
            <a:r>
              <a:rPr lang="ko-KR" altLang="en-U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 강화</a:t>
            </a:r>
            <a:endParaRPr lang="ko-KR" altLang="en-US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6" name="AutoShape 44"/>
          <p:cNvSpPr>
            <a:spLocks noChangeArrowheads="1"/>
          </p:cNvSpPr>
          <p:nvPr/>
        </p:nvSpPr>
        <p:spPr bwMode="auto">
          <a:xfrm>
            <a:off x="467544" y="1052736"/>
            <a:ext cx="1656184" cy="432048"/>
          </a:xfrm>
          <a:prstGeom prst="roundRect">
            <a:avLst>
              <a:gd name="adj" fmla="val 23634"/>
            </a:avLst>
          </a:prstGeom>
          <a:gradFill rotWithShape="0">
            <a:gsLst>
              <a:gs pos="0">
                <a:srgbClr val="1458A1"/>
              </a:gs>
              <a:gs pos="100000">
                <a:srgbClr val="3B9AD5"/>
              </a:gs>
            </a:gsLst>
            <a:lin ang="5400000" scaled="1"/>
          </a:gradFill>
          <a:ln w="25400" algn="ctr">
            <a:solidFill>
              <a:srgbClr val="DDDDDD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ko-KR" altLang="en-US" sz="20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모음T" pitchFamily="18" charset="-127"/>
                <a:ea typeface="휴먼모음T" pitchFamily="18" charset="-127"/>
              </a:rPr>
              <a:t>지역력이란</a:t>
            </a:r>
            <a:endParaRPr lang="ko-KR" altLang="en-US" sz="2000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7544" y="1628800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“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지역사회의 문제에 대해서 시민이나 기업을 비롯한 지역의 구성원이 스스로</a:t>
            </a:r>
            <a:endParaRPr lang="en-US" altLang="ko-KR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   그 문제의 소재를 인식하고 자율적이면서 동시에 다른 주체와 협동하여 </a:t>
            </a:r>
            <a:endParaRPr lang="en-US" altLang="ko-KR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   지역의 문제를 해결하거나 지역의 가치를 창조해가는 힘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”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" name="그룹 42"/>
          <p:cNvGrpSpPr/>
          <p:nvPr/>
        </p:nvGrpSpPr>
        <p:grpSpPr>
          <a:xfrm>
            <a:off x="395536" y="3140968"/>
            <a:ext cx="2088232" cy="2071163"/>
            <a:chOff x="467544" y="3428999"/>
            <a:chExt cx="2088232" cy="2071163"/>
          </a:xfrm>
        </p:grpSpPr>
        <p:sp>
          <p:nvSpPr>
            <p:cNvPr id="41" name="AutoShape 10"/>
            <p:cNvSpPr>
              <a:spLocks noChangeArrowheads="1"/>
            </p:cNvSpPr>
            <p:nvPr/>
          </p:nvSpPr>
          <p:spPr bwMode="auto">
            <a:xfrm>
              <a:off x="467544" y="3428999"/>
              <a:ext cx="2088232" cy="2071163"/>
            </a:xfrm>
            <a:custGeom>
              <a:avLst/>
              <a:gdLst>
                <a:gd name="G0" fmla="+- 1605 0 0"/>
                <a:gd name="G1" fmla="+- 21600 0 1605"/>
                <a:gd name="G2" fmla="+- 21600 0 160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605" y="10800"/>
                  </a:moveTo>
                  <a:cubicBezTo>
                    <a:pt x="1605" y="15878"/>
                    <a:pt x="5722" y="19995"/>
                    <a:pt x="10800" y="19995"/>
                  </a:cubicBezTo>
                  <a:cubicBezTo>
                    <a:pt x="15878" y="19995"/>
                    <a:pt x="19995" y="15878"/>
                    <a:pt x="19995" y="10800"/>
                  </a:cubicBezTo>
                  <a:cubicBezTo>
                    <a:pt x="19995" y="5722"/>
                    <a:pt x="15878" y="1605"/>
                    <a:pt x="10800" y="1605"/>
                  </a:cubicBezTo>
                  <a:cubicBezTo>
                    <a:pt x="5722" y="1605"/>
                    <a:pt x="1605" y="5722"/>
                    <a:pt x="1605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3">
                    <a:lumMod val="75000"/>
                  </a:schemeClr>
                </a:gs>
                <a:gs pos="73000">
                  <a:schemeClr val="accent3">
                    <a:lumMod val="75000"/>
                  </a:schemeClr>
                </a:gs>
                <a:gs pos="50000">
                  <a:schemeClr val="bg1">
                    <a:alpha val="75000"/>
                  </a:schemeClr>
                </a:gs>
                <a:gs pos="100000">
                  <a:schemeClr val="bg1">
                    <a:gamma/>
                    <a:shade val="98431"/>
                    <a:invGamma/>
                    <a:alpha val="0"/>
                  </a:schemeClr>
                </a:gs>
              </a:gsLst>
              <a:lin ang="2700000" scaled="0"/>
            </a:gradFill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2" name="타원 41"/>
            <p:cNvSpPr/>
            <p:nvPr/>
          </p:nvSpPr>
          <p:spPr>
            <a:xfrm>
              <a:off x="713169" y="3654638"/>
              <a:ext cx="1584176" cy="1584176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2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683568" y="3717032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Rop</a:t>
            </a:r>
            <a:r>
              <a:rPr lang="en-US" altLang="ko-KR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Hopkins</a:t>
            </a:r>
            <a:endParaRPr lang="ko-KR" altLang="en-US" sz="24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3" name="그룹 61"/>
          <p:cNvGrpSpPr/>
          <p:nvPr/>
        </p:nvGrpSpPr>
        <p:grpSpPr>
          <a:xfrm>
            <a:off x="2627784" y="3284984"/>
            <a:ext cx="5711295" cy="1810551"/>
            <a:chOff x="2627784" y="3356992"/>
            <a:chExt cx="5711295" cy="1810551"/>
          </a:xfrm>
        </p:grpSpPr>
        <p:sp>
          <p:nvSpPr>
            <p:cNvPr id="57" name="모서리가 둥근 직사각형 56"/>
            <p:cNvSpPr/>
            <p:nvPr/>
          </p:nvSpPr>
          <p:spPr>
            <a:xfrm>
              <a:off x="2987824" y="3717032"/>
              <a:ext cx="5328592" cy="1440160"/>
            </a:xfrm>
            <a:prstGeom prst="roundRect">
              <a:avLst>
                <a:gd name="adj" fmla="val 3105"/>
              </a:avLst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" name="그룹 26"/>
            <p:cNvGrpSpPr/>
            <p:nvPr/>
          </p:nvGrpSpPr>
          <p:grpSpPr>
            <a:xfrm>
              <a:off x="2627784" y="3356992"/>
              <a:ext cx="1296144" cy="432047"/>
              <a:chOff x="395536" y="1628800"/>
              <a:chExt cx="1416889" cy="777688"/>
            </a:xfrm>
          </p:grpSpPr>
          <p:sp>
            <p:nvSpPr>
              <p:cNvPr id="51" name="AutoShape 76"/>
              <p:cNvSpPr>
                <a:spLocks noChangeArrowheads="1"/>
              </p:cNvSpPr>
              <p:nvPr/>
            </p:nvSpPr>
            <p:spPr bwMode="auto">
              <a:xfrm>
                <a:off x="395536" y="1628800"/>
                <a:ext cx="1416889" cy="777686"/>
              </a:xfrm>
              <a:prstGeom prst="roundRect">
                <a:avLst>
                  <a:gd name="adj" fmla="val 7861"/>
                </a:avLst>
              </a:prstGeom>
              <a:solidFill>
                <a:srgbClr val="FFFFFF"/>
              </a:solidFill>
              <a:ln w="6350">
                <a:solidFill>
                  <a:srgbClr val="214D87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indent="177800" latinLnBrk="0">
                  <a:spcBef>
                    <a:spcPct val="20000"/>
                  </a:spcBef>
                </a:pPr>
                <a:r>
                  <a:rPr lang="ko-KR" altLang="en-US" sz="1600" smtClean="0">
                    <a:solidFill>
                      <a:prstClr val="black"/>
                    </a:solidFill>
                    <a:latin typeface="휴먼모음T" pitchFamily="18" charset="-127"/>
                    <a:ea typeface="휴먼모음T" pitchFamily="18" charset="-127"/>
                  </a:rPr>
                  <a:t>지역력이란</a:t>
                </a:r>
                <a:endParaRPr lang="ko-KR" altLang="en-US" sz="1600" dirty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  <p:sp>
            <p:nvSpPr>
              <p:cNvPr id="56" name="직사각형 55"/>
              <p:cNvSpPr/>
              <p:nvPr/>
            </p:nvSpPr>
            <p:spPr>
              <a:xfrm>
                <a:off x="395536" y="1628801"/>
                <a:ext cx="157432" cy="777687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1" name="직사각형 60"/>
            <p:cNvSpPr/>
            <p:nvPr/>
          </p:nvSpPr>
          <p:spPr>
            <a:xfrm>
              <a:off x="8123055" y="3727383"/>
              <a:ext cx="216024" cy="14401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3275856" y="3933056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먹거리와 에너지를 중심으로 지역의 가치를 </a:t>
            </a:r>
            <a:endParaRPr lang="en-US" altLang="ko-KR" dirty="0" smtClean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재발견하고 지역에서 자립적 경제구조를 형성하는</a:t>
            </a:r>
            <a:endParaRPr lang="en-US" altLang="ko-KR" dirty="0" smtClean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dirty="0" err="1" smtClean="0">
                <a:latin typeface="휴먼모음T" pitchFamily="18" charset="-127"/>
                <a:ea typeface="휴먼모음T" pitchFamily="18" charset="-127"/>
              </a:rPr>
              <a:t>재지역화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en-US" altLang="ko-KR" dirty="0" err="1" smtClean="0">
                <a:latin typeface="휴먼모음T" pitchFamily="18" charset="-127"/>
                <a:ea typeface="휴먼모음T" pitchFamily="18" charset="-127"/>
              </a:rPr>
              <a:t>Relocalization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의 힘 </a:t>
            </a:r>
            <a:endParaRPr lang="ko-KR" altLang="en-US" dirty="0"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pitchFamily="18" charset="-127"/>
                <a:ea typeface="-윤고딕330" pitchFamily="18" charset="-127"/>
              </a:rPr>
              <a:t>참조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pitchFamily="18" charset="-127"/>
                <a:ea typeface="-윤고딕330" pitchFamily="18" charset="-127"/>
              </a:rPr>
              <a:t>: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pitchFamily="18" charset="-127"/>
                <a:ea typeface="-윤고딕330" pitchFamily="18" charset="-127"/>
              </a:rPr>
              <a:t>부탄의 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pitchFamily="18" charset="-127"/>
                <a:ea typeface="-윤고딕330" pitchFamily="18" charset="-127"/>
              </a:rPr>
              <a:t>GNH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pitchFamily="18" charset="-127"/>
                <a:ea typeface="-윤고딕330" pitchFamily="18" charset="-127"/>
              </a:rPr>
              <a:t>정책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196752"/>
            <a:ext cx="8568952" cy="5256584"/>
          </a:xfrm>
        </p:spPr>
        <p:txBody>
          <a:bodyPr>
            <a:noAutofit/>
          </a:bodyPr>
          <a:lstStyle/>
          <a:p>
            <a:pPr indent="-254000"/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“Gross National Happiness is more important than Gross Domestic Product”.</a:t>
            </a:r>
          </a:p>
          <a:p>
            <a:pPr indent="-165100">
              <a:lnSpc>
                <a:spcPct val="150000"/>
              </a:lnSpc>
              <a:buNone/>
            </a:pP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- GNH Commission</a:t>
            </a:r>
          </a:p>
          <a:p>
            <a:pPr indent="-254000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개의 전략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  <a:p>
            <a:pPr indent="-165100">
              <a:buFontTx/>
              <a:buChar char="-"/>
            </a:pP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지속가능하고 평등한 사회경제발전</a:t>
            </a:r>
            <a:endParaRPr lang="en-US" altLang="ko-KR" sz="1800" dirty="0" smtClean="0">
              <a:latin typeface="맑은 고딕" pitchFamily="50" charset="-127"/>
              <a:ea typeface="맑은 고딕" pitchFamily="50" charset="-127"/>
            </a:endParaRPr>
          </a:p>
          <a:p>
            <a:pPr indent="-165100">
              <a:buFontTx/>
              <a:buChar char="-"/>
            </a:pP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생태보전과 그 회복</a:t>
            </a:r>
            <a:endParaRPr lang="en-US" altLang="ko-KR" sz="1800" dirty="0" smtClean="0">
              <a:latin typeface="맑은 고딕" pitchFamily="50" charset="-127"/>
              <a:ea typeface="맑은 고딕" pitchFamily="50" charset="-127"/>
            </a:endParaRPr>
          </a:p>
          <a:p>
            <a:pPr indent="-165100">
              <a:buFontTx/>
              <a:buChar char="-"/>
            </a:pP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문화의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보전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문화적 정체성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과 창달</a:t>
            </a:r>
            <a:endParaRPr lang="en-US" altLang="ko-KR" sz="1800" dirty="0" smtClean="0">
              <a:latin typeface="맑은 고딕" pitchFamily="50" charset="-127"/>
              <a:ea typeface="맑은 고딕" pitchFamily="50" charset="-127"/>
            </a:endParaRPr>
          </a:p>
          <a:p>
            <a:pPr indent="-165100">
              <a:buFontTx/>
              <a:buChar char="-"/>
            </a:pP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good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governance</a:t>
            </a:r>
          </a:p>
          <a:p>
            <a:pPr indent="-254000">
              <a:lnSpc>
                <a:spcPct val="200000"/>
              </a:lnSpc>
              <a:buFont typeface="Arial" charset="0"/>
              <a:buChar char="•"/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9 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개의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영역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(domain)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과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 72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개 지표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  <a:p>
            <a:pPr indent="-165100">
              <a:lnSpc>
                <a:spcPct val="150000"/>
              </a:lnSpc>
              <a:buFontTx/>
              <a:buChar char="-"/>
            </a:pP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심리적 </a:t>
            </a:r>
            <a:r>
              <a:rPr lang="ko-KR" altLang="en-US" sz="1800" dirty="0" err="1" smtClean="0">
                <a:latin typeface="맑은 고딕" pitchFamily="50" charset="-127"/>
                <a:ea typeface="맑은 고딕" pitchFamily="50" charset="-127"/>
              </a:rPr>
              <a:t>웰빙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(Psychological well-being),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시간활용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(Time Use),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공동체 활성화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(Community Vitality),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문화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(Culture),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건강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(Health),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교육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(Education),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자연생태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(Ecology),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생활 수준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(Living Standard), </a:t>
            </a:r>
            <a:r>
              <a:rPr lang="ko-KR" altLang="en-US" sz="1800" dirty="0" err="1" smtClean="0">
                <a:latin typeface="맑은 고딕" pitchFamily="50" charset="-127"/>
                <a:ea typeface="맑은 고딕" pitchFamily="50" charset="-127"/>
              </a:rPr>
              <a:t>거버넌스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(Governance)</a:t>
            </a:r>
          </a:p>
          <a:p>
            <a:pPr>
              <a:lnSpc>
                <a:spcPct val="170000"/>
              </a:lnSpc>
              <a:buNone/>
            </a:pPr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473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10367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ko-KR" altLang="en-US" sz="4800" dirty="0" smtClean="0">
                <a:latin typeface="HY헤드라인M" pitchFamily="18" charset="-127"/>
                <a:ea typeface="HY헤드라인M" pitchFamily="18" charset="-127"/>
              </a:rPr>
              <a:t>내발적 발전과 사회적 경제</a:t>
            </a:r>
            <a:endParaRPr lang="en-US" altLang="ko-KR" sz="4800" dirty="0" smtClean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008112"/>
          </a:xfrm>
        </p:spPr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지역화와 내발적 발전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87727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ko-KR" altLang="en-US" dirty="0" smtClean="0"/>
              <a:t>○ </a:t>
            </a:r>
            <a:r>
              <a:rPr lang="ko-KR" altLang="en-US" b="1" dirty="0" smtClean="0"/>
              <a:t>지역화의 의의</a:t>
            </a:r>
            <a:endParaRPr lang="en-US" altLang="ko-KR" b="1" dirty="0" smtClean="0"/>
          </a:p>
          <a:p>
            <a:pPr>
              <a:buFont typeface="Arial" charset="0"/>
              <a:buChar char="•"/>
            </a:pPr>
            <a:r>
              <a:rPr lang="ko-KR" altLang="en-US" dirty="0" err="1" smtClean="0"/>
              <a:t>초국적</a:t>
            </a:r>
            <a:r>
              <a:rPr lang="ko-KR" altLang="en-US" dirty="0" smtClean="0"/>
              <a:t> 자본이 지배하는 세계경제에 대한 대안적 경제창출</a:t>
            </a:r>
            <a:endParaRPr lang="en-US" altLang="ko-KR" dirty="0" smtClean="0"/>
          </a:p>
          <a:p>
            <a:pPr>
              <a:buFontTx/>
              <a:buChar char="-"/>
            </a:pPr>
            <a:r>
              <a:rPr lang="ko-KR" altLang="en-US" dirty="0" smtClean="0"/>
              <a:t>우리의 시야를 글로벌에서 지역</a:t>
            </a:r>
            <a:r>
              <a:rPr lang="en-US" altLang="ko-KR" dirty="0" smtClean="0"/>
              <a:t>(local)</a:t>
            </a:r>
            <a:r>
              <a:rPr lang="ko-KR" altLang="en-US" dirty="0" smtClean="0"/>
              <a:t>으로 전환</a:t>
            </a:r>
            <a:r>
              <a:rPr lang="en-US" altLang="ko-KR" dirty="0" smtClean="0"/>
              <a:t>. </a:t>
            </a:r>
            <a:r>
              <a:rPr lang="ko-KR" altLang="en-US" dirty="0" smtClean="0"/>
              <a:t>지역민의 필요</a:t>
            </a:r>
            <a:r>
              <a:rPr lang="en-US" altLang="ko-KR" dirty="0" smtClean="0"/>
              <a:t>(needs)</a:t>
            </a:r>
            <a:r>
              <a:rPr lang="ko-KR" altLang="en-US" dirty="0" smtClean="0"/>
              <a:t>를 지역의 힘으로 충족할 수 있는 경제의 건설</a:t>
            </a:r>
            <a:endParaRPr lang="en-US" altLang="ko-KR" dirty="0" smtClean="0"/>
          </a:p>
          <a:p>
            <a:pPr>
              <a:buFont typeface="Arial" charset="0"/>
              <a:buChar char="•"/>
            </a:pPr>
            <a:r>
              <a:rPr lang="ko-KR" altLang="en-US" dirty="0" smtClean="0"/>
              <a:t>시민의 힘에 의한 지역화</a:t>
            </a:r>
            <a:r>
              <a:rPr lang="en-US" altLang="ko-KR" dirty="0" smtClean="0"/>
              <a:t>(localization)</a:t>
            </a:r>
            <a:r>
              <a:rPr lang="ko-KR" altLang="en-US" dirty="0" smtClean="0"/>
              <a:t> 혹은 </a:t>
            </a:r>
            <a:r>
              <a:rPr lang="ko-KR" altLang="en-US" dirty="0" err="1" smtClean="0"/>
              <a:t>재지역화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relocalization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움직임이 전 세계적으로 확산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- </a:t>
            </a:r>
            <a:r>
              <a:rPr lang="ko-KR" altLang="en-US" dirty="0" smtClean="0"/>
              <a:t>지역의 가치를 재발견하고 지역민의 삶에 기여하는 자립적 경제구조를 형성하고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지역의 필요를 스스로 해결하고자 하는 것</a:t>
            </a:r>
            <a:endParaRPr lang="en-US" altLang="ko-KR" dirty="0" smtClean="0"/>
          </a:p>
          <a:p>
            <a:pPr>
              <a:buFontTx/>
              <a:buChar char="-"/>
            </a:pPr>
            <a:r>
              <a:rPr lang="ko-KR" altLang="en-US" dirty="0" smtClean="0"/>
              <a:t>지역에서 일자리와 소득기회의 창출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식량과 에너지의 자립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지역 서비스의 공급</a:t>
            </a:r>
            <a:endParaRPr lang="en-US" altLang="ko-KR" dirty="0" smtClean="0"/>
          </a:p>
          <a:p>
            <a:pPr>
              <a:buFontTx/>
              <a:buChar char="-"/>
            </a:pPr>
            <a:r>
              <a:rPr lang="ko-KR" altLang="en-US" dirty="0" smtClean="0"/>
              <a:t>우리나라의 협동조합 열풍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91585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88640"/>
            <a:ext cx="899592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8864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지역</a:t>
            </a:r>
            <a:r>
              <a:rPr lang="en-US" altLang="ko-KR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경제</a:t>
            </a:r>
            <a:r>
              <a:rPr lang="en-US" altLang="ko-KR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의 재발견</a:t>
            </a:r>
            <a:endParaRPr lang="ko-KR" altLang="en-US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" name="AutoShape 43"/>
          <p:cNvSpPr>
            <a:spLocks noChangeArrowheads="1"/>
          </p:cNvSpPr>
          <p:nvPr/>
        </p:nvSpPr>
        <p:spPr bwMode="auto">
          <a:xfrm>
            <a:off x="0" y="1340768"/>
            <a:ext cx="9144000" cy="4968552"/>
          </a:xfrm>
          <a:prstGeom prst="roundRect">
            <a:avLst>
              <a:gd name="adj" fmla="val 4403"/>
            </a:avLst>
          </a:prstGeom>
          <a:solidFill>
            <a:srgbClr val="D3D9E3">
              <a:alpha val="50195"/>
            </a:srgbClr>
          </a:solidFill>
          <a:ln w="25400" algn="ctr">
            <a:solidFill>
              <a:srgbClr val="003366"/>
            </a:solidFill>
            <a:round/>
            <a:headEnd/>
            <a:tailEnd/>
          </a:ln>
        </p:spPr>
        <p:txBody>
          <a:bodyPr wrap="none"/>
          <a:lstStyle/>
          <a:p>
            <a:pPr>
              <a:lnSpc>
                <a:spcPct val="150000"/>
              </a:lnSpc>
            </a:pPr>
            <a:endParaRPr lang="ko-KR" altLang="en-US" sz="1000" dirty="0">
              <a:solidFill>
                <a:prstClr val="black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" name="AutoShape 44"/>
          <p:cNvSpPr>
            <a:spLocks noChangeArrowheads="1"/>
          </p:cNvSpPr>
          <p:nvPr/>
        </p:nvSpPr>
        <p:spPr bwMode="auto">
          <a:xfrm>
            <a:off x="467545" y="1052737"/>
            <a:ext cx="1296143" cy="432048"/>
          </a:xfrm>
          <a:prstGeom prst="roundRect">
            <a:avLst>
              <a:gd name="adj" fmla="val 23634"/>
            </a:avLst>
          </a:prstGeom>
          <a:gradFill rotWithShape="0">
            <a:gsLst>
              <a:gs pos="0">
                <a:srgbClr val="1458A1"/>
              </a:gs>
              <a:gs pos="100000">
                <a:srgbClr val="3B9AD5"/>
              </a:gs>
            </a:gsLst>
            <a:lin ang="5400000" scaled="1"/>
          </a:gradFill>
          <a:ln w="25400" algn="ctr">
            <a:solidFill>
              <a:srgbClr val="DDDDDD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ko-KR" altLang="en-US" sz="20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모음T" pitchFamily="18" charset="-127"/>
                <a:ea typeface="휴먼모음T" pitchFamily="18" charset="-127"/>
              </a:rPr>
              <a:t>지역은</a:t>
            </a:r>
            <a:endParaRPr lang="ko-KR" altLang="en-US" sz="2000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Oval 60"/>
          <p:cNvSpPr>
            <a:spLocks noChangeArrowheads="1"/>
          </p:cNvSpPr>
          <p:nvPr/>
        </p:nvSpPr>
        <p:spPr bwMode="auto">
          <a:xfrm>
            <a:off x="3419872" y="3573016"/>
            <a:ext cx="2232248" cy="1368152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6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대안적 존재</a:t>
            </a:r>
            <a:endParaRPr lang="ko-KR" altLang="en-US" sz="2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" name="Oval 60"/>
          <p:cNvSpPr>
            <a:spLocks noChangeArrowheads="1"/>
          </p:cNvSpPr>
          <p:nvPr/>
        </p:nvSpPr>
        <p:spPr bwMode="auto">
          <a:xfrm>
            <a:off x="971600" y="1844824"/>
            <a:ext cx="2232248" cy="1368152"/>
          </a:xfrm>
          <a:prstGeom prst="ellipse">
            <a:avLst/>
          </a:prstGeom>
          <a:gradFill rotWithShape="1">
            <a:gsLst>
              <a:gs pos="0">
                <a:srgbClr val="92D050"/>
              </a:gs>
              <a:gs pos="100000">
                <a:srgbClr val="FFCC00">
                  <a:gamma/>
                  <a:shade val="6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주체적 존재</a:t>
            </a:r>
            <a:endParaRPr lang="ko-KR" altLang="en-US" sz="2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2" name="Oval 60"/>
          <p:cNvSpPr>
            <a:spLocks noChangeArrowheads="1"/>
          </p:cNvSpPr>
          <p:nvPr/>
        </p:nvSpPr>
        <p:spPr bwMode="auto">
          <a:xfrm>
            <a:off x="5940152" y="1844824"/>
            <a:ext cx="2232248" cy="1368152"/>
          </a:xfrm>
          <a:prstGeom prst="ellipse">
            <a:avLst/>
          </a:prstGeom>
          <a:gradFill rotWithShape="1"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rgbClr val="FFCC00">
                  <a:gamma/>
                  <a:shade val="6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자립적 존재</a:t>
            </a:r>
            <a:endParaRPr lang="ko-KR" altLang="en-US" sz="2400" dirty="0">
              <a:latin typeface="HY헤드라인M" pitchFamily="18" charset="-127"/>
              <a:ea typeface="HY헤드라인M" pitchFamily="18" charset="-127"/>
            </a:endParaRPr>
          </a:p>
        </p:txBody>
      </p:sp>
      <p:cxnSp>
        <p:nvCxnSpPr>
          <p:cNvPr id="24" name="직선 연결선 23"/>
          <p:cNvCxnSpPr>
            <a:stCxn id="21" idx="6"/>
            <a:endCxn id="22" idx="2"/>
          </p:cNvCxnSpPr>
          <p:nvPr/>
        </p:nvCxnSpPr>
        <p:spPr>
          <a:xfrm>
            <a:off x="3203848" y="2528900"/>
            <a:ext cx="2736304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>
            <a:stCxn id="21" idx="5"/>
            <a:endCxn id="20" idx="1"/>
          </p:cNvCxnSpPr>
          <p:nvPr/>
        </p:nvCxnSpPr>
        <p:spPr>
          <a:xfrm>
            <a:off x="2876943" y="3012615"/>
            <a:ext cx="869834" cy="760762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>
            <a:stCxn id="22" idx="3"/>
            <a:endCxn id="20" idx="7"/>
          </p:cNvCxnSpPr>
          <p:nvPr/>
        </p:nvCxnSpPr>
        <p:spPr>
          <a:xfrm flipH="1">
            <a:off x="5325215" y="3012615"/>
            <a:ext cx="941842" cy="760762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83568" y="3284984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주민들이 공동체적 일체감을 갖고 </a:t>
            </a:r>
            <a:endParaRPr lang="en-US" altLang="ko-KR" dirty="0" smtClean="0"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상호 연대해서 </a:t>
            </a:r>
            <a:endParaRPr lang="en-US" altLang="ko-KR" dirty="0" smtClean="0"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생활하는 공간</a:t>
            </a:r>
            <a:endParaRPr lang="ko-KR" altLang="en-US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12160" y="3284985"/>
            <a:ext cx="30243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사람들은 자연과 물질대사를 행하고 서로 협동하여 살아가는 생활의 거점</a:t>
            </a:r>
            <a:endParaRPr lang="en-US" altLang="ko-KR" dirty="0" smtClean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고용위기와 경제침체가 장기화하는 가운데서 지역경제가 경제발전의 새로운 단위로서 인식됨</a:t>
            </a:r>
            <a:endParaRPr lang="en-US" altLang="ko-KR" dirty="0" smtClean="0">
              <a:latin typeface="휴먼모음T" pitchFamily="18" charset="-127"/>
              <a:ea typeface="휴먼모음T" pitchFamily="18" charset="-127"/>
            </a:endParaRPr>
          </a:p>
          <a:p>
            <a:endParaRPr lang="en-US" altLang="ko-KR" dirty="0" smtClean="0">
              <a:latin typeface="휴먼모음T" pitchFamily="18" charset="-127"/>
              <a:ea typeface="휴먼모음T" pitchFamily="18" charset="-127"/>
            </a:endParaRPr>
          </a:p>
        </p:txBody>
      </p:sp>
      <p:grpSp>
        <p:nvGrpSpPr>
          <p:cNvPr id="2" name="그룹 32"/>
          <p:cNvGrpSpPr/>
          <p:nvPr/>
        </p:nvGrpSpPr>
        <p:grpSpPr>
          <a:xfrm>
            <a:off x="1691680" y="5013176"/>
            <a:ext cx="5184576" cy="923330"/>
            <a:chOff x="2267744" y="5013176"/>
            <a:chExt cx="4608512" cy="923330"/>
          </a:xfrm>
        </p:grpSpPr>
        <p:sp>
          <p:nvSpPr>
            <p:cNvPr id="31" name="TextBox 30"/>
            <p:cNvSpPr txBox="1"/>
            <p:nvPr/>
          </p:nvSpPr>
          <p:spPr>
            <a:xfrm>
              <a:off x="2267744" y="5013176"/>
              <a:ext cx="460851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err="1" smtClean="0">
                  <a:latin typeface="휴먼모음T" pitchFamily="18" charset="-127"/>
                  <a:ea typeface="휴먼모음T" pitchFamily="18" charset="-127"/>
                </a:rPr>
                <a:t>신자유주의</a:t>
              </a: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 글로벌 위기</a:t>
              </a:r>
              <a:r>
                <a:rPr lang="en-US" altLang="ko-KR" dirty="0" smtClean="0">
                  <a:latin typeface="휴먼모음T" pitchFamily="18" charset="-127"/>
                  <a:ea typeface="휴먼모음T" pitchFamily="18" charset="-127"/>
                </a:rPr>
                <a:t>(</a:t>
              </a: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경제</a:t>
              </a:r>
              <a:r>
                <a:rPr lang="en-US" altLang="ko-KR" dirty="0" smtClean="0"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자원</a:t>
              </a:r>
              <a:r>
                <a:rPr lang="en-US" altLang="ko-KR" dirty="0" smtClean="0"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환경위기의 융합</a:t>
              </a:r>
              <a:r>
                <a:rPr lang="en-US" altLang="ko-KR" dirty="0" smtClean="0">
                  <a:latin typeface="휴먼모음T" pitchFamily="18" charset="-127"/>
                  <a:ea typeface="휴먼모음T" pitchFamily="18" charset="-127"/>
                </a:rPr>
                <a:t>)</a:t>
              </a: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는 그 자체로 해결책이 없음</a:t>
              </a:r>
              <a:endParaRPr lang="en-US" altLang="ko-KR" dirty="0" smtClean="0">
                <a:latin typeface="휴먼모음T" pitchFamily="18" charset="-127"/>
                <a:ea typeface="휴먼모음T" pitchFamily="18" charset="-127"/>
              </a:endParaRPr>
            </a:p>
            <a:p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   지역에서의 실천으로부터 해결책을 모색     </a:t>
              </a:r>
              <a:endParaRPr lang="en-US" altLang="ko-KR" dirty="0" smtClean="0">
                <a:latin typeface="휴먼모음T" pitchFamily="18" charset="-127"/>
                <a:ea typeface="휴먼모음T" pitchFamily="18" charset="-127"/>
              </a:endParaRPr>
            </a:p>
          </p:txBody>
        </p:sp>
        <p:pic>
          <p:nvPicPr>
            <p:cNvPr id="32" name="Picture 44" descr="arr-3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 rot="10800000">
              <a:off x="2459765" y="5589240"/>
              <a:ext cx="216024" cy="202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552728"/>
          </a:xfrm>
        </p:spPr>
        <p:txBody>
          <a:bodyPr>
            <a:normAutofit fontScale="85000" lnSpcReduction="20000"/>
          </a:bodyPr>
          <a:lstStyle/>
          <a:p>
            <a:pPr marL="0" indent="0" fontAlgn="base" latinLnBrk="0">
              <a:buNone/>
            </a:pPr>
            <a:r>
              <a:rPr lang="ko-KR" altLang="en-US" b="1" dirty="0" smtClean="0"/>
              <a:t>○ 지역화와 내발적 발전 그리고 </a:t>
            </a:r>
            <a:r>
              <a:rPr lang="ko-KR" altLang="en-US" b="1" dirty="0"/>
              <a:t>사회적 </a:t>
            </a:r>
            <a:r>
              <a:rPr lang="ko-KR" altLang="en-US" b="1" dirty="0" smtClean="0"/>
              <a:t>경제</a:t>
            </a:r>
            <a:endParaRPr lang="en-US" altLang="ko-KR" b="1" dirty="0" smtClean="0"/>
          </a:p>
          <a:p>
            <a:pPr marL="0" indent="0" fontAlgn="base" latinLnBrk="0">
              <a:buNone/>
            </a:pPr>
            <a:endParaRPr lang="en-US" altLang="ko-KR" b="1" dirty="0" smtClean="0"/>
          </a:p>
          <a:p>
            <a:pPr fontAlgn="base" latinLnBrk="0">
              <a:buFont typeface="Arial" charset="0"/>
              <a:buChar char="•"/>
            </a:pPr>
            <a:r>
              <a:rPr lang="ko-KR" altLang="en-US" dirty="0" smtClean="0"/>
              <a:t>내발적 </a:t>
            </a:r>
            <a:r>
              <a:rPr lang="ko-KR" altLang="en-US" dirty="0"/>
              <a:t>발전은 지역화를 실현하기 위한 </a:t>
            </a:r>
            <a:r>
              <a:rPr lang="ko-KR" altLang="en-US" dirty="0" smtClean="0"/>
              <a:t>발전전략</a:t>
            </a:r>
            <a:endParaRPr lang="en-US" altLang="ko-KR" dirty="0" smtClean="0"/>
          </a:p>
          <a:p>
            <a:pPr marL="0" indent="0" fontAlgn="base" latinLnBrk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- </a:t>
            </a:r>
            <a:r>
              <a:rPr lang="ko-KR" altLang="en-US" dirty="0"/>
              <a:t>내발적 발전은 지역주도와 주민참여를 통한 지역 </a:t>
            </a:r>
            <a:r>
              <a:rPr lang="ko-KR" altLang="en-US" dirty="0" smtClean="0"/>
              <a:t> 자원과 </a:t>
            </a:r>
            <a:r>
              <a:rPr lang="ko-KR" altLang="en-US" dirty="0"/>
              <a:t>지역 주체에 기초한 발전을 추구하고</a:t>
            </a:r>
            <a:r>
              <a:rPr lang="en-US" altLang="ko-KR" dirty="0"/>
              <a:t>, </a:t>
            </a:r>
            <a:r>
              <a:rPr lang="ko-KR" altLang="en-US" dirty="0"/>
              <a:t>발전의 성과가 최대한 지역 내에 남도록 하는 발전 전략</a:t>
            </a:r>
          </a:p>
          <a:p>
            <a:pPr marL="0" indent="0" fontAlgn="base" latinLnBrk="0">
              <a:buNone/>
            </a:pPr>
            <a:endParaRPr lang="en-US" altLang="ko-KR" dirty="0" smtClean="0"/>
          </a:p>
          <a:p>
            <a:pPr marL="0" indent="0" fontAlgn="base" latinLnBrk="0">
              <a:buNone/>
            </a:pPr>
            <a:r>
              <a:rPr lang="ko-KR" altLang="en-US" dirty="0" smtClean="0"/>
              <a:t> </a:t>
            </a:r>
            <a:r>
              <a:rPr lang="en-US" altLang="ko-KR" dirty="0" smtClean="0"/>
              <a:t>* </a:t>
            </a:r>
            <a:r>
              <a:rPr lang="ko-KR" altLang="en-US" dirty="0" smtClean="0"/>
              <a:t>사회적 </a:t>
            </a:r>
            <a:r>
              <a:rPr lang="ko-KR" altLang="en-US" dirty="0"/>
              <a:t>경제 조직은 기본적으로 지역사회 기반으로 성립하고 발전함</a:t>
            </a:r>
            <a:r>
              <a:rPr lang="en-US" altLang="ko-KR" dirty="0" smtClean="0"/>
              <a:t>. </a:t>
            </a:r>
            <a:endParaRPr lang="ko-KR" altLang="en-US" dirty="0"/>
          </a:p>
          <a:p>
            <a:pPr marL="0" indent="0" fontAlgn="base" latinLnBrk="0">
              <a:buNone/>
            </a:pPr>
            <a:r>
              <a:rPr lang="en-US" altLang="ko-KR" dirty="0" smtClean="0"/>
              <a:t>- </a:t>
            </a:r>
            <a:r>
              <a:rPr lang="ko-KR" altLang="en-US" dirty="0" err="1" smtClean="0"/>
              <a:t>초국적</a:t>
            </a:r>
            <a:r>
              <a:rPr lang="ko-KR" altLang="en-US" dirty="0" smtClean="0"/>
              <a:t> </a:t>
            </a:r>
            <a:r>
              <a:rPr lang="ko-KR" altLang="en-US" dirty="0"/>
              <a:t>자본에 의한 </a:t>
            </a:r>
            <a:r>
              <a:rPr lang="ko-KR" altLang="en-US" dirty="0" err="1"/>
              <a:t>신자유주의적</a:t>
            </a:r>
            <a:r>
              <a:rPr lang="ko-KR" altLang="en-US" dirty="0"/>
              <a:t> 세계화에 대응하여 </a:t>
            </a:r>
            <a:r>
              <a:rPr lang="ko-KR" altLang="en-US" dirty="0" smtClean="0"/>
              <a:t>지역화가 </a:t>
            </a:r>
            <a:r>
              <a:rPr lang="ko-KR" altLang="en-US" dirty="0"/>
              <a:t>필요하고 사회적 경제는 이러한 지역화를 위한 유효한 </a:t>
            </a:r>
            <a:r>
              <a:rPr lang="ko-KR" altLang="en-US" dirty="0" smtClean="0"/>
              <a:t>경제조직</a:t>
            </a:r>
            <a:endParaRPr lang="ko-KR" altLang="en-US" dirty="0"/>
          </a:p>
          <a:p>
            <a:pPr fontAlgn="base"/>
            <a:endParaRPr lang="en-US" altLang="ko-KR" dirty="0" smtClean="0"/>
          </a:p>
          <a:p>
            <a:pPr marL="0" indent="0" fontAlgn="base">
              <a:buNone/>
            </a:pPr>
            <a:r>
              <a:rPr lang="en-US" altLang="ko-KR" dirty="0" smtClean="0"/>
              <a:t>*</a:t>
            </a:r>
            <a:r>
              <a:rPr lang="ko-KR" altLang="en-US" dirty="0" smtClean="0"/>
              <a:t> </a:t>
            </a:r>
            <a:r>
              <a:rPr lang="ko-KR" altLang="en-US" dirty="0"/>
              <a:t>사회적 경제는 사람과 사람의 관계를 중시하고</a:t>
            </a:r>
            <a:r>
              <a:rPr lang="en-US" altLang="ko-KR" dirty="0"/>
              <a:t>, </a:t>
            </a:r>
            <a:r>
              <a:rPr lang="ko-KR" altLang="en-US" dirty="0"/>
              <a:t>연대와 </a:t>
            </a:r>
            <a:r>
              <a:rPr lang="ko-KR" altLang="en-US" dirty="0" smtClean="0"/>
              <a:t>호혜의 </a:t>
            </a:r>
            <a:r>
              <a:rPr lang="ko-KR" altLang="en-US" dirty="0"/>
              <a:t>원리에 의해 지역과 공동체의 문제를 해결하고자 한다는 점에서 내발적 발전의 동력이 될 수 있음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33236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사회적 경제의 이해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0465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ko-KR" altLang="en-US" dirty="0" smtClean="0"/>
              <a:t>○ 사회적 경제 </a:t>
            </a:r>
            <a:r>
              <a:rPr lang="ko-KR" altLang="en-US" dirty="0" err="1" smtClean="0"/>
              <a:t>리턴즈</a:t>
            </a:r>
            <a:endParaRPr lang="en-US" altLang="ko-KR" dirty="0" smtClean="0"/>
          </a:p>
          <a:p>
            <a:pPr fontAlgn="base"/>
            <a:r>
              <a:rPr lang="ko-KR" altLang="en-US" sz="3000" dirty="0" smtClean="0"/>
              <a:t>사회적 경제는 </a:t>
            </a:r>
            <a:r>
              <a:rPr lang="en-US" altLang="ko-KR" sz="3000" dirty="0" smtClean="0"/>
              <a:t>19</a:t>
            </a:r>
            <a:r>
              <a:rPr lang="ko-KR" altLang="en-US" sz="3000" dirty="0" smtClean="0"/>
              <a:t>세기말 학문적으로는 </a:t>
            </a:r>
            <a:r>
              <a:rPr lang="en-US" altLang="ko-KR" sz="3000" dirty="0"/>
              <a:t>(</a:t>
            </a:r>
            <a:r>
              <a:rPr lang="ko-KR" altLang="en-US" sz="3000" dirty="0"/>
              <a:t>정치</a:t>
            </a:r>
            <a:r>
              <a:rPr lang="en-US" altLang="ko-KR" sz="3000" dirty="0"/>
              <a:t>)</a:t>
            </a:r>
            <a:r>
              <a:rPr lang="ko-KR" altLang="en-US" sz="3000" dirty="0"/>
              <a:t>경제학에 대한 </a:t>
            </a:r>
            <a:r>
              <a:rPr lang="ko-KR" altLang="en-US" sz="3000" dirty="0" smtClean="0"/>
              <a:t>비판으로</a:t>
            </a:r>
            <a:r>
              <a:rPr lang="en-US" altLang="ko-KR" sz="3000" dirty="0" smtClean="0"/>
              <a:t>, </a:t>
            </a:r>
            <a:r>
              <a:rPr lang="ko-KR" altLang="en-US" sz="3000" dirty="0" smtClean="0"/>
              <a:t>실천적으로는 자본주의 모순에 대한 대응방안으로 등장</a:t>
            </a:r>
            <a:endParaRPr lang="ko-KR" altLang="en-US" sz="3000" dirty="0"/>
          </a:p>
          <a:p>
            <a:pPr fontAlgn="base"/>
            <a:r>
              <a:rPr lang="en-US" altLang="ko-KR" sz="3000" dirty="0" smtClean="0"/>
              <a:t>1970</a:t>
            </a:r>
            <a:r>
              <a:rPr lang="ko-KR" altLang="en-US" sz="3000" dirty="0"/>
              <a:t>년대 이후 복지국가의 위기 및 </a:t>
            </a:r>
            <a:r>
              <a:rPr lang="ko-KR" altLang="en-US" sz="3000" dirty="0" err="1" smtClean="0"/>
              <a:t>신자유주의</a:t>
            </a:r>
            <a:r>
              <a:rPr lang="ko-KR" altLang="en-US" sz="3000" dirty="0" smtClean="0"/>
              <a:t> </a:t>
            </a:r>
            <a:r>
              <a:rPr lang="ko-KR" altLang="en-US" sz="3000" dirty="0"/>
              <a:t>체계 하의 경제위기 속에서 그 중요성이 </a:t>
            </a:r>
            <a:r>
              <a:rPr lang="ko-KR" altLang="en-US" sz="3000" dirty="0" smtClean="0"/>
              <a:t>새롭게 인식됨</a:t>
            </a:r>
            <a:endParaRPr lang="en-US" altLang="ko-KR" sz="3000" dirty="0" smtClean="0"/>
          </a:p>
          <a:p>
            <a:pPr fontAlgn="base"/>
            <a:r>
              <a:rPr lang="ko-KR" altLang="en-US" sz="3000" dirty="0" smtClean="0"/>
              <a:t>사회적 경제는 </a:t>
            </a:r>
            <a:r>
              <a:rPr lang="ko-KR" altLang="en-US" sz="3000" dirty="0"/>
              <a:t>학문영역보다 실천영역에서 협동조합</a:t>
            </a:r>
            <a:r>
              <a:rPr lang="en-US" altLang="ko-KR" sz="3000" dirty="0"/>
              <a:t>, </a:t>
            </a:r>
            <a:r>
              <a:rPr lang="ko-KR" altLang="en-US" sz="3000" dirty="0"/>
              <a:t>공제조합</a:t>
            </a:r>
            <a:r>
              <a:rPr lang="en-US" altLang="ko-KR" sz="3000" dirty="0"/>
              <a:t>, </a:t>
            </a:r>
            <a:r>
              <a:rPr lang="ko-KR" altLang="en-US" sz="3000" dirty="0"/>
              <a:t>결사체</a:t>
            </a:r>
            <a:r>
              <a:rPr lang="en-US" altLang="ko-KR" sz="3000" dirty="0"/>
              <a:t>, </a:t>
            </a:r>
            <a:r>
              <a:rPr lang="ko-KR" altLang="en-US" sz="3000" dirty="0"/>
              <a:t>민간단체 등의 다양한 형태로 나타났고</a:t>
            </a:r>
            <a:r>
              <a:rPr lang="en-US" altLang="ko-KR" sz="3000" dirty="0"/>
              <a:t>, 1990</a:t>
            </a:r>
            <a:r>
              <a:rPr lang="ko-KR" altLang="en-US" sz="3000" dirty="0"/>
              <a:t>년 이후에는 법과 정부정책에 기초한 </a:t>
            </a:r>
            <a:r>
              <a:rPr lang="ko-KR" altLang="en-US" sz="3000" dirty="0" smtClean="0"/>
              <a:t>다양한 사회적 경제조직</a:t>
            </a:r>
            <a:r>
              <a:rPr lang="en-US" altLang="ko-KR" sz="3000" dirty="0" smtClean="0"/>
              <a:t>(</a:t>
            </a:r>
            <a:r>
              <a:rPr lang="ko-KR" altLang="en-US" sz="3000" dirty="0" smtClean="0"/>
              <a:t>협동조합</a:t>
            </a:r>
            <a:r>
              <a:rPr lang="en-US" altLang="ko-KR" sz="3000" dirty="0" smtClean="0"/>
              <a:t>, </a:t>
            </a:r>
            <a:r>
              <a:rPr lang="ko-KR" altLang="en-US" sz="3000" dirty="0" smtClean="0"/>
              <a:t>사회적 기업</a:t>
            </a:r>
            <a:r>
              <a:rPr lang="en-US" altLang="ko-KR" sz="3000" dirty="0"/>
              <a:t>, </a:t>
            </a:r>
            <a:r>
              <a:rPr lang="ko-KR" altLang="en-US" sz="3000" dirty="0"/>
              <a:t>커뮤니티비즈니스 </a:t>
            </a:r>
            <a:r>
              <a:rPr lang="ko-KR" altLang="en-US" sz="3000" dirty="0" smtClean="0"/>
              <a:t>등</a:t>
            </a:r>
            <a:r>
              <a:rPr lang="en-US" altLang="ko-KR" sz="3000" dirty="0" smtClean="0"/>
              <a:t>)</a:t>
            </a:r>
            <a:r>
              <a:rPr lang="ko-KR" altLang="en-US" sz="3000" dirty="0" smtClean="0"/>
              <a:t>이 나타나고 있음</a:t>
            </a:r>
            <a:endParaRPr lang="ko-KR" altLang="en-US" sz="3000" dirty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90110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88640"/>
            <a:ext cx="8640960" cy="6735690"/>
          </a:xfrm>
        </p:spPr>
        <p:txBody>
          <a:bodyPr/>
          <a:lstStyle/>
          <a:p>
            <a:pPr marL="0" indent="0">
              <a:buNone/>
            </a:pPr>
            <a:r>
              <a:rPr lang="ko-KR" altLang="en-US" b="1" dirty="0" smtClean="0"/>
              <a:t>○사회적 경제 </a:t>
            </a:r>
            <a:r>
              <a:rPr lang="ko-KR" altLang="en-US" b="1" dirty="0" err="1" smtClean="0"/>
              <a:t>리턴즈의</a:t>
            </a:r>
            <a:r>
              <a:rPr lang="ko-KR" altLang="en-US" b="1" dirty="0" smtClean="0"/>
              <a:t> 배경</a:t>
            </a:r>
            <a:r>
              <a:rPr lang="en-US" altLang="ko-KR" b="1" dirty="0" smtClean="0"/>
              <a:t>: </a:t>
            </a:r>
            <a:r>
              <a:rPr lang="ko-KR" altLang="en-US" b="1" dirty="0" smtClean="0"/>
              <a:t>경제위기</a:t>
            </a:r>
            <a:endParaRPr lang="en-US" altLang="ko-KR" b="1" dirty="0" smtClean="0"/>
          </a:p>
          <a:p>
            <a:pPr marL="0" indent="0">
              <a:buNone/>
            </a:pPr>
            <a:endParaRPr lang="en-US" altLang="ko-KR" b="1" dirty="0" smtClean="0"/>
          </a:p>
          <a:p>
            <a:r>
              <a:rPr lang="en-US" altLang="ko-KR" sz="2200" b="1" dirty="0" smtClean="0">
                <a:latin typeface="HY헤드라인M" pitchFamily="18" charset="-127"/>
                <a:ea typeface="HY헤드라인M" pitchFamily="18" charset="-127"/>
              </a:rPr>
              <a:t>1970</a:t>
            </a:r>
            <a:r>
              <a:rPr lang="ko-KR" altLang="en-US" sz="2200" b="1" dirty="0" smtClean="0">
                <a:latin typeface="HY헤드라인M" pitchFamily="18" charset="-127"/>
                <a:ea typeface="HY헤드라인M" pitchFamily="18" charset="-127"/>
              </a:rPr>
              <a:t> 이후의 경제위기와 사회적 경제의 발전</a:t>
            </a:r>
            <a:endParaRPr lang="ko-KR" altLang="en-US" sz="2200" dirty="0" smtClean="0">
              <a:latin typeface="HY헤드라인M" pitchFamily="18" charset="-127"/>
              <a:ea typeface="HY헤드라인M" pitchFamily="18" charset="-127"/>
            </a:endParaRPr>
          </a:p>
          <a:p>
            <a:pPr marL="0" indent="0">
              <a:buNone/>
            </a:pPr>
            <a:r>
              <a:rPr lang="ko-KR" altLang="en-US" sz="22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200" dirty="0" smtClean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200" dirty="0" smtClean="0">
                <a:latin typeface="HY헤드라인M" pitchFamily="18" charset="-127"/>
                <a:ea typeface="HY헤드라인M" pitchFamily="18" charset="-127"/>
              </a:rPr>
              <a:t>구조적 실업과 사회적 배제</a:t>
            </a:r>
            <a:r>
              <a:rPr lang="en-US" altLang="ko-KR" sz="2200" dirty="0" smtClean="0">
                <a:latin typeface="HY헤드라인M" pitchFamily="18" charset="-127"/>
                <a:ea typeface="HY헤드라인M" pitchFamily="18" charset="-127"/>
              </a:rPr>
              <a:t>(social exclusion)</a:t>
            </a:r>
            <a:r>
              <a:rPr lang="ko-KR" altLang="en-US" sz="2200" dirty="0" smtClean="0">
                <a:latin typeface="HY헤드라인M" pitchFamily="18" charset="-127"/>
                <a:ea typeface="HY헤드라인M" pitchFamily="18" charset="-127"/>
              </a:rPr>
              <a:t>와 복지국가의 위기   속에서 국가와 시장의 실패를 보완하는‘제</a:t>
            </a:r>
            <a:r>
              <a:rPr lang="en-US" altLang="ko-KR" sz="2200" dirty="0" smtClean="0"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2200" dirty="0" smtClean="0">
                <a:latin typeface="HY헤드라인M" pitchFamily="18" charset="-127"/>
                <a:ea typeface="HY헤드라인M" pitchFamily="18" charset="-127"/>
              </a:rPr>
              <a:t>섹터’로써 사회적 경제가 새롭게 재인식됨</a:t>
            </a:r>
            <a:endParaRPr lang="en-US" altLang="ko-KR" sz="22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endParaRPr lang="en-US" altLang="ko-KR" sz="2200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ko-KR" altLang="en-US" sz="2200" b="1" dirty="0" err="1" smtClean="0">
                <a:latin typeface="HY헤드라인M" pitchFamily="18" charset="-127"/>
                <a:ea typeface="HY헤드라인M" pitchFamily="18" charset="-127"/>
              </a:rPr>
              <a:t>신자유주의</a:t>
            </a:r>
            <a:r>
              <a:rPr lang="ko-KR" altLang="en-US" sz="2200" b="1" dirty="0" smtClean="0">
                <a:latin typeface="HY헤드라인M" pitchFamily="18" charset="-127"/>
                <a:ea typeface="HY헤드라인M" pitchFamily="18" charset="-127"/>
              </a:rPr>
              <a:t> 세계화에 대응한 사회적 경제의 진화</a:t>
            </a:r>
            <a:endParaRPr lang="ko-KR" altLang="en-US" sz="2200" dirty="0" smtClean="0">
              <a:latin typeface="HY헤드라인M" pitchFamily="18" charset="-127"/>
              <a:ea typeface="HY헤드라인M" pitchFamily="18" charset="-127"/>
            </a:endParaRPr>
          </a:p>
          <a:p>
            <a:pPr marL="0" indent="0">
              <a:buNone/>
            </a:pPr>
            <a:r>
              <a:rPr lang="ko-KR" altLang="en-US" sz="22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200" dirty="0" smtClean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200" dirty="0" err="1" smtClean="0">
                <a:latin typeface="HY헤드라인M" pitchFamily="18" charset="-127"/>
                <a:ea typeface="HY헤드라인M" pitchFamily="18" charset="-127"/>
              </a:rPr>
              <a:t>신자유주의</a:t>
            </a:r>
            <a:r>
              <a:rPr lang="ko-KR" altLang="en-US" sz="2200" dirty="0" smtClean="0">
                <a:latin typeface="HY헤드라인M" pitchFamily="18" charset="-127"/>
                <a:ea typeface="HY헤드라인M" pitchFamily="18" charset="-127"/>
              </a:rPr>
              <a:t> 세계화는 양극화</a:t>
            </a:r>
            <a:r>
              <a:rPr lang="en-US" altLang="ko-KR" sz="22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200" dirty="0" smtClean="0">
                <a:latin typeface="HY헤드라인M" pitchFamily="18" charset="-127"/>
                <a:ea typeface="HY헤드라인M" pitchFamily="18" charset="-127"/>
              </a:rPr>
              <a:t>실업과 빈곤</a:t>
            </a:r>
            <a:r>
              <a:rPr lang="en-US" altLang="ko-KR" sz="22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200" dirty="0" smtClean="0">
                <a:latin typeface="HY헤드라인M" pitchFamily="18" charset="-127"/>
                <a:ea typeface="HY헤드라인M" pitchFamily="18" charset="-127"/>
              </a:rPr>
              <a:t>사회적 배제를 심화시킴</a:t>
            </a:r>
            <a:r>
              <a:rPr lang="en-US" altLang="ko-KR" sz="2200" dirty="0" smtClean="0">
                <a:latin typeface="HY헤드라인M" pitchFamily="18" charset="-127"/>
                <a:ea typeface="HY헤드라인M" pitchFamily="18" charset="-127"/>
              </a:rPr>
              <a:t> </a:t>
            </a:r>
          </a:p>
          <a:p>
            <a:pPr>
              <a:buNone/>
            </a:pPr>
            <a:r>
              <a:rPr lang="en-US" altLang="ko-KR" sz="2200" dirty="0" smtClean="0">
                <a:latin typeface="HY헤드라인M" pitchFamily="18" charset="-127"/>
                <a:ea typeface="HY헤드라인M" pitchFamily="18" charset="-127"/>
              </a:rPr>
              <a:t> - </a:t>
            </a:r>
            <a:r>
              <a:rPr lang="ko-KR" altLang="en-US" sz="2200" dirty="0" smtClean="0">
                <a:latin typeface="HY헤드라인M" pitchFamily="18" charset="-127"/>
                <a:ea typeface="HY헤드라인M" pitchFamily="18" charset="-127"/>
              </a:rPr>
              <a:t>국가와 시장의 실패를 일시적으로 완화하거나 봉합하는 것으로는 문제가 해결될 수 없음을 인식함</a:t>
            </a:r>
          </a:p>
          <a:p>
            <a:pPr marL="0" indent="0">
              <a:buNone/>
            </a:pPr>
            <a:r>
              <a:rPr lang="ko-KR" altLang="en-US" sz="22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200" dirty="0" smtClean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200" dirty="0" smtClean="0">
                <a:latin typeface="HY헤드라인M" pitchFamily="18" charset="-127"/>
                <a:ea typeface="HY헤드라인M" pitchFamily="18" charset="-127"/>
              </a:rPr>
              <a:t>사회적 경제가 취약계층의 일자리 창출이나 사회서비스 제공에 머물 수는 없다는 인식이 확산됨</a:t>
            </a:r>
          </a:p>
          <a:p>
            <a:pPr marL="0" indent="0">
              <a:buNone/>
            </a:pPr>
            <a:r>
              <a:rPr lang="ko-KR" altLang="en-US" sz="22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200" dirty="0" smtClean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200" dirty="0" err="1" smtClean="0">
                <a:latin typeface="HY헤드라인M" pitchFamily="18" charset="-127"/>
                <a:ea typeface="HY헤드라인M" pitchFamily="18" charset="-127"/>
              </a:rPr>
              <a:t>신자유주의</a:t>
            </a:r>
            <a:r>
              <a:rPr lang="ko-KR" altLang="en-US" sz="2200" dirty="0" smtClean="0">
                <a:latin typeface="HY헤드라인M" pitchFamily="18" charset="-127"/>
                <a:ea typeface="HY헤드라인M" pitchFamily="18" charset="-127"/>
              </a:rPr>
              <a:t> 세계화에 대한 대안적 존재로서 사회적 경제에 주목함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ko-KR" sz="2100" dirty="0" smtClean="0"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24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/>
          </a:bodyPr>
          <a:lstStyle/>
          <a:p>
            <a:pPr algn="just"/>
            <a:r>
              <a:rPr kumimoji="1" lang="ko-KR" altLang="en-US" sz="3200" spc="-15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-윤고딕330" pitchFamily="18" charset="-127"/>
                <a:ea typeface="-윤고딕330" pitchFamily="18" charset="-127"/>
                <a:cs typeface="+mn-cs"/>
              </a:rPr>
              <a:t>○ </a:t>
            </a:r>
            <a:r>
              <a:rPr kumimoji="1" lang="ko-KR" altLang="en-US" sz="3200" spc="-15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-윤고딕330" pitchFamily="18" charset="-127"/>
                <a:ea typeface="-윤고딕330" pitchFamily="18" charset="-127"/>
                <a:cs typeface="+mn-cs"/>
              </a:rPr>
              <a:t>사회적경제의</a:t>
            </a:r>
            <a:r>
              <a:rPr kumimoji="1" lang="ko-KR" altLang="en-US" sz="3200" spc="-15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-윤고딕330" pitchFamily="18" charset="-127"/>
                <a:ea typeface="-윤고딕330" pitchFamily="18" charset="-127"/>
                <a:cs typeface="+mn-cs"/>
              </a:rPr>
              <a:t> 개념</a:t>
            </a:r>
            <a:endParaRPr kumimoji="1" lang="ko-KR" altLang="en-US" sz="3200" spc="-150" dirty="0">
              <a:effectLst>
                <a:outerShdw blurRad="38100" dist="38100" dir="2700000" algn="tl">
                  <a:srgbClr val="C0C0C0"/>
                </a:outerShdw>
              </a:effectLst>
              <a:latin typeface="-윤고딕330" pitchFamily="18" charset="-127"/>
              <a:ea typeface="-윤고딕330" pitchFamily="18" charset="-127"/>
              <a:cs typeface="+mn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83568" y="1340768"/>
            <a:ext cx="8136904" cy="529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  <a:buFont typeface="Wingdings" pitchFamily="2" charset="2"/>
              <a:buChar char="l"/>
            </a:pPr>
            <a:r>
              <a:rPr lang="en-US" altLang="ko-KR" sz="2400" b="1" dirty="0" err="1" smtClean="0">
                <a:solidFill>
                  <a:prstClr val="black"/>
                </a:solidFill>
              </a:rPr>
              <a:t>Defourney</a:t>
            </a:r>
            <a:endParaRPr lang="en-US" altLang="ko-KR" sz="2400" b="1" dirty="0" smtClean="0">
              <a:solidFill>
                <a:prstClr val="black"/>
              </a:solidFill>
            </a:endParaRPr>
          </a:p>
          <a:p>
            <a:pPr>
              <a:lnSpc>
                <a:spcPts val="3400"/>
              </a:lnSpc>
            </a:pPr>
            <a:r>
              <a:rPr lang="en-US" altLang="ko-KR" sz="2400" b="1" dirty="0" smtClean="0">
                <a:solidFill>
                  <a:prstClr val="black"/>
                </a:solidFill>
              </a:rPr>
              <a:t>  ①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이윤창출보다 구성원이나 공공에 대한 공헌을 목적</a:t>
            </a:r>
            <a:endParaRPr lang="en-US" altLang="ko-KR" sz="2000" b="1" dirty="0" smtClean="0">
              <a:solidFill>
                <a:prstClr val="black"/>
              </a:solidFill>
            </a:endParaRPr>
          </a:p>
          <a:p>
            <a:pPr>
              <a:lnSpc>
                <a:spcPts val="3400"/>
              </a:lnSpc>
            </a:pPr>
            <a:r>
              <a:rPr lang="en-US" altLang="ko-KR" sz="2000" b="1" dirty="0">
                <a:solidFill>
                  <a:prstClr val="black"/>
                </a:solidFill>
              </a:rPr>
              <a:t> 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  ② 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경영의 자율성</a:t>
            </a:r>
            <a:endParaRPr lang="en-US" altLang="ko-KR" sz="2000" b="1" dirty="0" smtClean="0">
              <a:solidFill>
                <a:prstClr val="black"/>
              </a:solidFill>
            </a:endParaRPr>
          </a:p>
          <a:p>
            <a:pPr>
              <a:lnSpc>
                <a:spcPts val="3400"/>
              </a:lnSpc>
            </a:pPr>
            <a:r>
              <a:rPr lang="en-US" altLang="ko-KR" sz="2000" b="1" dirty="0">
                <a:solidFill>
                  <a:prstClr val="black"/>
                </a:solidFill>
              </a:rPr>
              <a:t> 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  ③ 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민주적 의사결정</a:t>
            </a:r>
            <a:endParaRPr lang="en-US" altLang="ko-KR" sz="2000" b="1" dirty="0" smtClean="0">
              <a:solidFill>
                <a:prstClr val="black"/>
              </a:solidFill>
            </a:endParaRPr>
          </a:p>
          <a:p>
            <a:pPr>
              <a:lnSpc>
                <a:spcPts val="3400"/>
              </a:lnSpc>
            </a:pPr>
            <a:r>
              <a:rPr lang="en-US" altLang="ko-KR" sz="2000" b="1" dirty="0">
                <a:solidFill>
                  <a:prstClr val="black"/>
                </a:solidFill>
              </a:rPr>
              <a:t> 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  ④ 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수익의 배분에 있어서 자본보다는 사람과 노동을 중시하는 </a:t>
            </a:r>
            <a:endParaRPr lang="en-US" altLang="ko-KR" sz="2000" b="1" dirty="0" smtClean="0">
              <a:solidFill>
                <a:prstClr val="black"/>
              </a:solidFill>
            </a:endParaRPr>
          </a:p>
          <a:p>
            <a:pPr>
              <a:lnSpc>
                <a:spcPts val="3400"/>
              </a:lnSpc>
            </a:pPr>
            <a:r>
              <a:rPr lang="en-US" altLang="ko-KR" sz="2000" b="1" dirty="0">
                <a:solidFill>
                  <a:prstClr val="black"/>
                </a:solidFill>
              </a:rPr>
              <a:t> 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  4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개 원칙에 따른 이해당사자경제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(stakeholder  economy)</a:t>
            </a:r>
          </a:p>
          <a:p>
            <a:pPr>
              <a:lnSpc>
                <a:spcPts val="3400"/>
              </a:lnSpc>
              <a:buFont typeface="Wingdings" pitchFamily="2" charset="2"/>
              <a:buChar char="l"/>
            </a:pPr>
            <a:r>
              <a:rPr lang="ko-KR" altLang="en-US" sz="2400" b="1" dirty="0" smtClean="0">
                <a:solidFill>
                  <a:prstClr val="black"/>
                </a:solidFill>
              </a:rPr>
              <a:t> </a:t>
            </a:r>
            <a:r>
              <a:rPr lang="ko-KR" altLang="en-US" sz="2400" b="1" dirty="0" err="1" smtClean="0">
                <a:solidFill>
                  <a:prstClr val="black"/>
                </a:solidFill>
              </a:rPr>
              <a:t>영국브리스톨시</a:t>
            </a:r>
            <a:r>
              <a:rPr lang="ko-KR" altLang="en-US" sz="2400" b="1" dirty="0" smtClean="0">
                <a:solidFill>
                  <a:prstClr val="black"/>
                </a:solidFill>
              </a:rPr>
              <a:t> </a:t>
            </a:r>
            <a:r>
              <a:rPr lang="ko-KR" altLang="en-US" sz="2400" b="1" dirty="0" err="1" smtClean="0">
                <a:solidFill>
                  <a:prstClr val="black"/>
                </a:solidFill>
              </a:rPr>
              <a:t>사회적경제</a:t>
            </a:r>
            <a:r>
              <a:rPr lang="ko-KR" altLang="en-US" sz="2400" b="1" dirty="0" smtClean="0">
                <a:solidFill>
                  <a:prstClr val="black"/>
                </a:solidFill>
              </a:rPr>
              <a:t> 정의</a:t>
            </a:r>
            <a:endParaRPr lang="en-US" altLang="ko-KR" sz="2400" b="1" dirty="0" smtClean="0">
              <a:solidFill>
                <a:prstClr val="black"/>
              </a:solidFill>
            </a:endParaRPr>
          </a:p>
          <a:p>
            <a:pPr>
              <a:lnSpc>
                <a:spcPct val="140000"/>
              </a:lnSpc>
              <a:defRPr/>
            </a:pPr>
            <a:r>
              <a:rPr kumimoji="1"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HY울릉도M" pitchFamily="18" charset="-127"/>
                <a:cs typeface="Verdana" pitchFamily="34" charset="0"/>
              </a:rPr>
              <a:t>  </a:t>
            </a:r>
            <a:r>
              <a:rPr kumimoji="1"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HY울릉도M" pitchFamily="18" charset="-127"/>
                <a:cs typeface="Verdana" pitchFamily="34" charset="0"/>
              </a:rPr>
              <a:t>- I</a:t>
            </a:r>
            <a:r>
              <a:rPr kumimoji="1"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 is not part of the Private(For-Profit) Sector </a:t>
            </a:r>
          </a:p>
          <a:p>
            <a:pPr>
              <a:lnSpc>
                <a:spcPct val="140000"/>
              </a:lnSpc>
              <a:defRPr/>
            </a:pPr>
            <a:r>
              <a:rPr kumimoji="1"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and is not part of the Public(Government) Sector</a:t>
            </a:r>
          </a:p>
          <a:p>
            <a:pPr>
              <a:lnSpc>
                <a:spcPct val="140000"/>
              </a:lnSpc>
              <a:defRPr/>
            </a:pPr>
            <a:r>
              <a:rPr kumimoji="1"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- The Voluntary Sector, The Non-Profit or Not-for-Profit </a:t>
            </a:r>
          </a:p>
          <a:p>
            <a:pPr>
              <a:lnSpc>
                <a:spcPct val="140000"/>
              </a:lnSpc>
              <a:defRPr/>
            </a:pPr>
            <a:r>
              <a:rPr kumimoji="1"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Sector, The Third Sector, The Co-operative Sector,</a:t>
            </a:r>
          </a:p>
          <a:p>
            <a:pPr>
              <a:lnSpc>
                <a:spcPct val="140000"/>
              </a:lnSpc>
              <a:defRPr/>
            </a:pPr>
            <a:r>
              <a:rPr kumimoji="1"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Community Business Sector</a:t>
            </a:r>
            <a:endParaRPr lang="ko-KR" altLang="en-US" sz="2000" b="1" dirty="0">
              <a:solidFill>
                <a:prstClr val="black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4" name="슬라이드 번호 개체 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7ACD-8664-4ECA-A7FC-EEB14C66970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747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news.naver.com/image/001/2011/10/09/PYH2011100700150001300_P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429000"/>
            <a:ext cx="3960440" cy="3162301"/>
          </a:xfrm>
          <a:prstGeom prst="rect">
            <a:avLst/>
          </a:prstGeom>
          <a:noFill/>
        </p:spPr>
      </p:pic>
      <p:pic>
        <p:nvPicPr>
          <p:cNvPr id="1028" name="Picture 4" descr="http://imgnews.naver.com/image/003/2011/10/10/NISI20111010_0005271584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16632"/>
            <a:ext cx="3816424" cy="31623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10800000" flipV="1">
            <a:off x="6156176" y="908720"/>
            <a:ext cx="2987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Occupy Wall Street</a:t>
            </a:r>
            <a:endParaRPr lang="ko-KR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51712" y="5517232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Occupy Washington D.C.</a:t>
            </a:r>
            <a:endParaRPr lang="ko-KR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260648"/>
            <a:ext cx="1512168" cy="2716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  <a:buFont typeface="Arial" pitchFamily="34" charset="0"/>
              <a:buChar char="•"/>
            </a:pPr>
            <a:r>
              <a:rPr lang="en-US" altLang="ko-K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불평등</a:t>
            </a:r>
            <a:endParaRPr lang="en-US" altLang="ko-K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250000"/>
              </a:lnSpc>
              <a:buFont typeface="Arial" pitchFamily="34" charset="0"/>
              <a:buChar char="•"/>
            </a:pPr>
            <a:r>
              <a:rPr lang="en-US" altLang="ko-K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실업</a:t>
            </a:r>
            <a:endParaRPr lang="en-US" altLang="ko-K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250000"/>
              </a:lnSpc>
              <a:buFont typeface="Arial" pitchFamily="34" charset="0"/>
              <a:buChar char="•"/>
            </a:pPr>
            <a:r>
              <a:rPr lang="en-US" altLang="ko-K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탐욕</a:t>
            </a:r>
            <a:endParaRPr lang="ko-KR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6216" y="2780928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We are the 99%</a:t>
            </a:r>
            <a:endParaRPr lang="ko-KR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"/>
          <p:cNvGrpSpPr/>
          <p:nvPr/>
        </p:nvGrpSpPr>
        <p:grpSpPr>
          <a:xfrm>
            <a:off x="251520" y="1052736"/>
            <a:ext cx="8568952" cy="432048"/>
            <a:chOff x="395536" y="1628800"/>
            <a:chExt cx="8343900" cy="432048"/>
          </a:xfrm>
        </p:grpSpPr>
        <p:sp>
          <p:nvSpPr>
            <p:cNvPr id="21" name="AutoShape 76"/>
            <p:cNvSpPr>
              <a:spLocks noChangeArrowheads="1"/>
            </p:cNvSpPr>
            <p:nvPr/>
          </p:nvSpPr>
          <p:spPr bwMode="auto">
            <a:xfrm>
              <a:off x="395536" y="1628800"/>
              <a:ext cx="8343900" cy="432047"/>
            </a:xfrm>
            <a:prstGeom prst="roundRect">
              <a:avLst>
                <a:gd name="adj" fmla="val 7861"/>
              </a:avLst>
            </a:prstGeom>
            <a:solidFill>
              <a:srgbClr val="FFFFFF"/>
            </a:solidFill>
            <a:ln w="6350">
              <a:solidFill>
                <a:srgbClr val="214D8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indent="177800" latinLnBrk="0">
                <a:spcBef>
                  <a:spcPct val="20000"/>
                </a:spcBef>
              </a:pP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세가지 경제 중의 하나로서의 사회적 경제 </a:t>
              </a:r>
              <a:endParaRPr lang="ko-KR" altLang="en-US" dirty="0"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395536" y="1628800"/>
              <a:ext cx="144016" cy="43204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4" name="_x110166632" descr="EMB000014281510"/>
          <p:cNvPicPr>
            <a:picLocks noChangeAspect="1" noChangeArrowheads="1"/>
          </p:cNvPicPr>
          <p:nvPr/>
        </p:nvPicPr>
        <p:blipFill>
          <a:blip r:embed="rId2" cstate="print"/>
          <a:srcRect l="17410" t="10269" r="18037" b="8748"/>
          <a:stretch>
            <a:fillRect/>
          </a:stretch>
        </p:blipFill>
        <p:spPr bwMode="auto">
          <a:xfrm>
            <a:off x="2339752" y="1556792"/>
            <a:ext cx="4392488" cy="4352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직사각형 24"/>
          <p:cNvSpPr/>
          <p:nvPr/>
        </p:nvSpPr>
        <p:spPr>
          <a:xfrm>
            <a:off x="287016" y="6021288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4688" indent="-674688">
              <a:defRPr/>
            </a:pPr>
            <a:r>
              <a:rPr kumimoji="1" lang="ko-KR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출처 </a:t>
            </a:r>
            <a:r>
              <a:rPr kumimoji="1" lang="en-US" altLang="ko-K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:</a:t>
            </a:r>
            <a:r>
              <a:rPr kumimoji="1" lang="ko-KR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 </a:t>
            </a:r>
            <a:r>
              <a:rPr kumimoji="1" lang="en-US" altLang="ko-K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Mike Lewis, Mapping</a:t>
            </a:r>
            <a:r>
              <a:rPr kumimoji="1" lang="ko-KR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 </a:t>
            </a:r>
            <a:r>
              <a:rPr kumimoji="1" lang="en-US" altLang="ko-K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the social economy in BC and ALBERTA towards a strategic approach, BC-Alberta Social Economy Research Alliance, 2006,p.2.</a:t>
            </a:r>
            <a:endParaRPr kumimoji="1" lang="ko-KR" altLang="en-US" dirty="0">
              <a:effectLst>
                <a:outerShdw blurRad="38100" dist="38100" dir="2700000" algn="tl">
                  <a:srgbClr val="C0C0C0"/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188640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○ 사회적 경제의 영역 </a:t>
            </a:r>
            <a:endParaRPr lang="ko-KR" altLang="en-US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grpSp>
        <p:nvGrpSpPr>
          <p:cNvPr id="3" name="그룹 23"/>
          <p:cNvGrpSpPr/>
          <p:nvPr/>
        </p:nvGrpSpPr>
        <p:grpSpPr>
          <a:xfrm>
            <a:off x="251520" y="2564904"/>
            <a:ext cx="8568952" cy="432048"/>
            <a:chOff x="395536" y="1628800"/>
            <a:chExt cx="8568952" cy="864096"/>
          </a:xfrm>
        </p:grpSpPr>
        <p:sp>
          <p:nvSpPr>
            <p:cNvPr id="25" name="AutoShape 76"/>
            <p:cNvSpPr>
              <a:spLocks noChangeArrowheads="1"/>
            </p:cNvSpPr>
            <p:nvPr/>
          </p:nvSpPr>
          <p:spPr bwMode="auto">
            <a:xfrm>
              <a:off x="395536" y="1628800"/>
              <a:ext cx="8568952" cy="864096"/>
            </a:xfrm>
            <a:prstGeom prst="roundRect">
              <a:avLst>
                <a:gd name="adj" fmla="val 7861"/>
              </a:avLst>
            </a:prstGeom>
            <a:solidFill>
              <a:srgbClr val="FFFFFF"/>
            </a:solidFill>
            <a:ln w="6350">
              <a:solidFill>
                <a:srgbClr val="214D8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indent="177800" latinLnBrk="0">
                <a:spcBef>
                  <a:spcPct val="20000"/>
                </a:spcBef>
              </a:pP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전통적 사회적 경제 조직</a:t>
              </a:r>
              <a:endParaRPr lang="en-US" altLang="ko-KR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395536" y="1628800"/>
              <a:ext cx="144016" cy="86409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그룹 40"/>
          <p:cNvGrpSpPr/>
          <p:nvPr/>
        </p:nvGrpSpPr>
        <p:grpSpPr>
          <a:xfrm>
            <a:off x="611560" y="3068960"/>
            <a:ext cx="7704856" cy="1477328"/>
            <a:chOff x="683568" y="2420888"/>
            <a:chExt cx="7704856" cy="1477328"/>
          </a:xfrm>
        </p:grpSpPr>
        <p:sp>
          <p:nvSpPr>
            <p:cNvPr id="42" name="직사각형 41"/>
            <p:cNvSpPr/>
            <p:nvPr/>
          </p:nvSpPr>
          <p:spPr>
            <a:xfrm>
              <a:off x="683568" y="2492896"/>
              <a:ext cx="144016" cy="14401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99592" y="2420888"/>
              <a:ext cx="748883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협동조합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(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소비자 협동조합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생산자 또는 노동자 협동조합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)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과 공제조합처럼</a:t>
              </a:r>
              <a:endParaRPr lang="en-US" altLang="ko-KR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단일계층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(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혹은 단일 이해관계자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)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로 이루어진 사회경제조직</a:t>
              </a:r>
              <a:endParaRPr lang="en-US" altLang="ko-KR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-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예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이탈리아 </a:t>
              </a:r>
              <a:r>
                <a:rPr lang="ko-KR" altLang="en-US" dirty="0" err="1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볼로냐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 협동조합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/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스페인 </a:t>
              </a:r>
              <a:r>
                <a:rPr lang="ko-KR" altLang="en-US" dirty="0" err="1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몬드라곤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 협동조합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/ </a:t>
              </a:r>
              <a:r>
                <a:rPr lang="ko-KR" altLang="en-US" dirty="0" err="1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퀘벡의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 </a:t>
              </a:r>
              <a:r>
                <a:rPr lang="ko-KR" altLang="en-US" dirty="0" err="1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데자르뎅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/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뉴질랜드의 </a:t>
              </a:r>
              <a:r>
                <a:rPr lang="ko-KR" altLang="en-US" dirty="0" err="1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제스프리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/ </a:t>
              </a:r>
              <a:r>
                <a:rPr lang="ko-KR" altLang="en-US" dirty="0" err="1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네델란드의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 </a:t>
              </a:r>
              <a:r>
                <a:rPr lang="ko-KR" altLang="en-US" dirty="0" err="1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그리너리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/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우리나라의 농협과 </a:t>
              </a:r>
              <a:r>
                <a:rPr lang="ko-KR" altLang="en-US" dirty="0" err="1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생협</a:t>
              </a:r>
              <a:endParaRPr lang="en-US" altLang="ko-KR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endParaRPr lang="ko-KR" altLang="en-US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</p:grpSp>
      <p:grpSp>
        <p:nvGrpSpPr>
          <p:cNvPr id="17" name="그룹 22"/>
          <p:cNvGrpSpPr/>
          <p:nvPr/>
        </p:nvGrpSpPr>
        <p:grpSpPr>
          <a:xfrm>
            <a:off x="251520" y="1268760"/>
            <a:ext cx="8568952" cy="1080120"/>
            <a:chOff x="395536" y="1628800"/>
            <a:chExt cx="8343900" cy="432048"/>
          </a:xfrm>
        </p:grpSpPr>
        <p:sp>
          <p:nvSpPr>
            <p:cNvPr id="18" name="AutoShape 76"/>
            <p:cNvSpPr>
              <a:spLocks noChangeArrowheads="1"/>
            </p:cNvSpPr>
            <p:nvPr/>
          </p:nvSpPr>
          <p:spPr bwMode="auto">
            <a:xfrm>
              <a:off x="395536" y="1628800"/>
              <a:ext cx="8343900" cy="432047"/>
            </a:xfrm>
            <a:prstGeom prst="roundRect">
              <a:avLst>
                <a:gd name="adj" fmla="val 7861"/>
              </a:avLst>
            </a:prstGeom>
            <a:solidFill>
              <a:srgbClr val="FFFFFF"/>
            </a:solidFill>
            <a:ln w="6350">
              <a:solidFill>
                <a:srgbClr val="214D8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indent="177800" latinLnBrk="0">
                <a:spcBef>
                  <a:spcPct val="20000"/>
                </a:spcBef>
              </a:pP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오늘날 사회적 경제는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 </a:t>
              </a:r>
              <a:endParaRPr lang="en-US" altLang="ko-KR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indent="177800" latinLnBrk="0">
                <a:spcBef>
                  <a:spcPct val="20000"/>
                </a:spcBef>
              </a:pP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전통적 사회적 경제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(ex.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협동조합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)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와 새로운 사회적 경제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(ex.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사회적 기업 등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)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를 </a:t>
              </a:r>
              <a:endParaRPr lang="en-US" altLang="ko-KR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indent="177800" latinLnBrk="0">
                <a:spcBef>
                  <a:spcPct val="20000"/>
                </a:spcBef>
              </a:pP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모두 포괄하는 개념으로 사용됨 </a:t>
              </a:r>
              <a:endParaRPr lang="ko-KR" altLang="en-US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395536" y="1628800"/>
              <a:ext cx="144016" cy="43204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0" name="그룹 23"/>
          <p:cNvGrpSpPr/>
          <p:nvPr/>
        </p:nvGrpSpPr>
        <p:grpSpPr>
          <a:xfrm>
            <a:off x="229089" y="4304552"/>
            <a:ext cx="8568952" cy="432048"/>
            <a:chOff x="374196" y="1628800"/>
            <a:chExt cx="8568952" cy="864096"/>
          </a:xfrm>
        </p:grpSpPr>
        <p:sp>
          <p:nvSpPr>
            <p:cNvPr id="23" name="AutoShape 76"/>
            <p:cNvSpPr>
              <a:spLocks noChangeArrowheads="1"/>
            </p:cNvSpPr>
            <p:nvPr/>
          </p:nvSpPr>
          <p:spPr bwMode="auto">
            <a:xfrm>
              <a:off x="374196" y="1628800"/>
              <a:ext cx="8568952" cy="864096"/>
            </a:xfrm>
            <a:prstGeom prst="roundRect">
              <a:avLst>
                <a:gd name="adj" fmla="val 7861"/>
              </a:avLst>
            </a:prstGeom>
            <a:solidFill>
              <a:srgbClr val="FFFFFF"/>
            </a:solidFill>
            <a:ln w="6350">
              <a:solidFill>
                <a:srgbClr val="214D8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indent="177800" latinLnBrk="0">
                <a:spcBef>
                  <a:spcPct val="20000"/>
                </a:spcBef>
              </a:pP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새로운 사회적 경제 조직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(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다중이해관계자 조직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)</a:t>
              </a: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395536" y="1628800"/>
              <a:ext cx="144016" cy="86409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779290" y="4814664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rPr>
              <a:t>1990</a:t>
            </a:r>
            <a:r>
              <a:rPr lang="ko-KR" altLang="en-US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rPr>
              <a:t>년대 이후 나타난 조직으로서 구성원</a:t>
            </a:r>
            <a:r>
              <a:rPr lang="en-US" altLang="ko-KR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rPr>
              <a:t>조합원</a:t>
            </a:r>
            <a:r>
              <a:rPr lang="en-US" altLang="ko-KR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rPr>
              <a:t>에 대한 연대를 추구할 뿐만 아니라 지역사회에 대한 사회적 기여를 목적으로 하는 조직 </a:t>
            </a:r>
            <a:endParaRPr lang="ko-KR" altLang="en-US" dirty="0">
              <a:solidFill>
                <a:prstClr val="black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grpSp>
        <p:nvGrpSpPr>
          <p:cNvPr id="33" name="그룹 40"/>
          <p:cNvGrpSpPr/>
          <p:nvPr/>
        </p:nvGrpSpPr>
        <p:grpSpPr>
          <a:xfrm>
            <a:off x="650061" y="4886672"/>
            <a:ext cx="8158537" cy="1974905"/>
            <a:chOff x="683568" y="2492896"/>
            <a:chExt cx="7175971" cy="1974905"/>
          </a:xfrm>
        </p:grpSpPr>
        <p:sp>
          <p:nvSpPr>
            <p:cNvPr id="34" name="직사각형 33"/>
            <p:cNvSpPr/>
            <p:nvPr/>
          </p:nvSpPr>
          <p:spPr>
            <a:xfrm>
              <a:off x="683568" y="2492896"/>
              <a:ext cx="144016" cy="14401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74763" y="3267472"/>
              <a:ext cx="698477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각국별로 법적 공식조직으로 나타나기 시작함</a:t>
              </a:r>
              <a:endParaRPr lang="en-US" altLang="ko-KR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예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사회적 기업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비영리조직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(NPO),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커뮤니티 비즈니스</a:t>
              </a:r>
              <a:endParaRPr lang="en-US" altLang="ko-KR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   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이탈리아의 사회적 협동조합</a:t>
              </a:r>
              <a:r>
                <a:rPr lang="en-US" altLang="ko-KR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err="1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퀘백의</a:t>
              </a:r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 연대협동조합</a:t>
              </a:r>
              <a:endParaRPr lang="en-US" altLang="ko-KR" dirty="0" smtClean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r>
                <a:rPr lang="ko-KR" altLang="en-US" dirty="0" smtClean="0">
                  <a:solidFill>
                    <a:prstClr val="black"/>
                  </a:solidFill>
                  <a:latin typeface="휴먼모음T" pitchFamily="18" charset="-127"/>
                  <a:ea typeface="휴먼모음T" pitchFamily="18" charset="-127"/>
                </a:rPr>
                <a:t> </a:t>
              </a:r>
              <a:endParaRPr lang="ko-KR" altLang="en-US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</p:grpSp>
      <p:sp>
        <p:nvSpPr>
          <p:cNvPr id="37" name="직사각형 36"/>
          <p:cNvSpPr/>
          <p:nvPr/>
        </p:nvSpPr>
        <p:spPr>
          <a:xfrm>
            <a:off x="637355" y="5661248"/>
            <a:ext cx="144016" cy="14401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61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44624"/>
            <a:ext cx="8712968" cy="681337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ko-KR" sz="3300" b="1" dirty="0" smtClean="0"/>
              <a:t>3. </a:t>
            </a:r>
            <a:r>
              <a:rPr lang="ko-KR" altLang="en-US" sz="3300" b="1" dirty="0" smtClean="0"/>
              <a:t>협동조합과 사회적 경제</a:t>
            </a:r>
            <a:endParaRPr lang="en-US" altLang="ko-KR" sz="3300" b="1" dirty="0"/>
          </a:p>
          <a:p>
            <a:pPr marL="0" indent="0">
              <a:buNone/>
            </a:pPr>
            <a:r>
              <a:rPr lang="ko-KR" altLang="en-US" dirty="0" smtClean="0"/>
              <a:t>○ 협동조합은 사회적 경제의 일부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그러나 갈등적 협력</a:t>
            </a:r>
            <a:endParaRPr lang="en-US" altLang="ko-KR" dirty="0" smtClean="0"/>
          </a:p>
          <a:p>
            <a:pPr>
              <a:buFont typeface="Arial" charset="0"/>
              <a:buChar char="•"/>
            </a:pPr>
            <a:r>
              <a:rPr lang="ko-KR" altLang="en-US" sz="2900" dirty="0" smtClean="0"/>
              <a:t>전통적 협동조합은 자본주의 시장경제에서 포섭됨</a:t>
            </a:r>
            <a:endParaRPr lang="en-US" altLang="ko-KR" sz="2900" dirty="0" smtClean="0"/>
          </a:p>
          <a:p>
            <a:pPr marL="0" indent="0">
              <a:buNone/>
            </a:pPr>
            <a:r>
              <a:rPr lang="en-US" altLang="ko-KR" sz="2900" dirty="0" smtClean="0"/>
              <a:t> - </a:t>
            </a:r>
            <a:r>
              <a:rPr lang="ko-KR" altLang="en-US" sz="2900" dirty="0" smtClean="0"/>
              <a:t>자본주의적 시장경제의 하나의 기업형태</a:t>
            </a:r>
            <a:endParaRPr lang="en-US" altLang="ko-KR" sz="2900" dirty="0" smtClean="0"/>
          </a:p>
          <a:p>
            <a:pPr marL="0" indent="0">
              <a:buNone/>
            </a:pPr>
            <a:r>
              <a:rPr lang="en-US" altLang="ko-KR" sz="2900" dirty="0"/>
              <a:t> </a:t>
            </a:r>
            <a:r>
              <a:rPr lang="en-US" altLang="ko-KR" sz="2900" dirty="0" smtClean="0"/>
              <a:t>- </a:t>
            </a:r>
            <a:r>
              <a:rPr lang="ko-KR" altLang="en-US" sz="2900" dirty="0" smtClean="0"/>
              <a:t>경제적 이익과 규모확대에만 관심</a:t>
            </a:r>
            <a:r>
              <a:rPr lang="en-US" altLang="ko-KR" sz="2900" dirty="0" smtClean="0"/>
              <a:t>. </a:t>
            </a:r>
            <a:r>
              <a:rPr lang="ko-KR" altLang="en-US" sz="2900" dirty="0" smtClean="0"/>
              <a:t>특히 글로벌 기업으로 성장한 협동조합의 경우</a:t>
            </a:r>
            <a:r>
              <a:rPr lang="en-US" altLang="ko-KR" sz="2900" dirty="0" smtClean="0"/>
              <a:t>. </a:t>
            </a:r>
            <a:r>
              <a:rPr lang="ko-KR" altLang="en-US" sz="2900" dirty="0" smtClean="0"/>
              <a:t>우리나라의 농협이나 일부 </a:t>
            </a:r>
            <a:r>
              <a:rPr lang="ko-KR" altLang="en-US" sz="2900" dirty="0" err="1" smtClean="0"/>
              <a:t>생협도</a:t>
            </a:r>
            <a:r>
              <a:rPr lang="ko-KR" altLang="en-US" sz="2900" dirty="0" smtClean="0"/>
              <a:t> 여기에 포함됨</a:t>
            </a:r>
            <a:r>
              <a:rPr lang="en-US" altLang="ko-KR" sz="2900" dirty="0" smtClean="0"/>
              <a:t>.</a:t>
            </a:r>
          </a:p>
          <a:p>
            <a:pPr marL="0" indent="0">
              <a:buNone/>
            </a:pPr>
            <a:endParaRPr lang="en-US" altLang="ko-KR" sz="2900" dirty="0" smtClean="0"/>
          </a:p>
          <a:p>
            <a:pPr>
              <a:buFont typeface="Arial" charset="0"/>
              <a:buChar char="•"/>
            </a:pPr>
            <a:r>
              <a:rPr lang="ko-KR" altLang="en-US" sz="2900" dirty="0" smtClean="0"/>
              <a:t>사회적 경제 진영은 사회적 경제의 사회적 목적을 강조</a:t>
            </a:r>
            <a:endParaRPr lang="en-US" altLang="ko-KR" sz="2900" dirty="0" smtClean="0"/>
          </a:p>
          <a:p>
            <a:pPr>
              <a:buFontTx/>
              <a:buChar char="-"/>
            </a:pPr>
            <a:r>
              <a:rPr lang="ko-KR" altLang="en-US" sz="2900" dirty="0" smtClean="0"/>
              <a:t>사회적 목적</a:t>
            </a:r>
            <a:r>
              <a:rPr lang="en-US" altLang="ko-KR" sz="2900" dirty="0" smtClean="0"/>
              <a:t>(</a:t>
            </a:r>
            <a:r>
              <a:rPr lang="ko-KR" altLang="en-US" sz="2900" dirty="0" smtClean="0"/>
              <a:t>지속 가능한 삶과 사회적 정의</a:t>
            </a:r>
            <a:r>
              <a:rPr lang="en-US" altLang="ko-KR" sz="2900" dirty="0" smtClean="0"/>
              <a:t>)</a:t>
            </a:r>
            <a:r>
              <a:rPr lang="ko-KR" altLang="en-US" sz="2900" dirty="0" smtClean="0"/>
              <a:t>의 실현이 시장가치에 뒤지지 않는다</a:t>
            </a:r>
            <a:endParaRPr lang="en-US" altLang="ko-KR" sz="2900" dirty="0" smtClean="0"/>
          </a:p>
          <a:p>
            <a:pPr>
              <a:buFontTx/>
              <a:buChar char="-"/>
            </a:pPr>
            <a:r>
              <a:rPr lang="ko-KR" altLang="en-US" sz="2900" dirty="0" smtClean="0"/>
              <a:t>사회적 경제는 사회변화와 경제적 전환</a:t>
            </a:r>
            <a:r>
              <a:rPr lang="en-US" altLang="ko-KR" sz="2900" dirty="0" smtClean="0"/>
              <a:t>(</a:t>
            </a:r>
            <a:r>
              <a:rPr lang="ko-KR" altLang="en-US" sz="2900" dirty="0" smtClean="0"/>
              <a:t>경제적 민주화</a:t>
            </a:r>
            <a:r>
              <a:rPr lang="en-US" altLang="ko-KR" sz="2900" dirty="0" smtClean="0"/>
              <a:t>)</a:t>
            </a:r>
            <a:r>
              <a:rPr lang="ko-KR" altLang="en-US" sz="2900" dirty="0" smtClean="0"/>
              <a:t>을 위한 운동</a:t>
            </a:r>
            <a:endParaRPr lang="en-US" altLang="ko-KR" sz="2900" dirty="0" smtClean="0"/>
          </a:p>
          <a:p>
            <a:pPr>
              <a:buFontTx/>
              <a:buChar char="-"/>
            </a:pPr>
            <a:r>
              <a:rPr lang="ko-KR" altLang="en-US" sz="2900" dirty="0" smtClean="0"/>
              <a:t>사회적 경제는 세계화에 의한 사회경제적 도전에 대한 실용적</a:t>
            </a:r>
            <a:r>
              <a:rPr lang="en-US" altLang="ko-KR" sz="2900" dirty="0" smtClean="0"/>
              <a:t>(pragmatic) </a:t>
            </a:r>
            <a:r>
              <a:rPr lang="ko-KR" altLang="en-US" sz="2900" dirty="0" smtClean="0"/>
              <a:t>대응</a:t>
            </a:r>
            <a:endParaRPr lang="en-US" altLang="ko-KR" sz="2900" dirty="0" smtClean="0"/>
          </a:p>
          <a:p>
            <a:pPr>
              <a:buFontTx/>
              <a:buChar char="-"/>
            </a:pPr>
            <a:r>
              <a:rPr lang="ko-KR" altLang="en-US" sz="2900" dirty="0" smtClean="0"/>
              <a:t>사회적 경제는 정부</a:t>
            </a:r>
            <a:r>
              <a:rPr lang="en-US" altLang="ko-KR" sz="2900" dirty="0" smtClean="0"/>
              <a:t>, </a:t>
            </a:r>
            <a:r>
              <a:rPr lang="ko-KR" altLang="en-US" sz="2900" dirty="0" smtClean="0"/>
              <a:t>시장</a:t>
            </a:r>
            <a:r>
              <a:rPr lang="en-US" altLang="ko-KR" sz="2900" dirty="0" smtClean="0"/>
              <a:t>, </a:t>
            </a:r>
            <a:r>
              <a:rPr lang="ko-KR" altLang="en-US" sz="2900" dirty="0" smtClean="0"/>
              <a:t>시민사회의 관계 재정립 추구</a:t>
            </a:r>
            <a:endParaRPr lang="en-US" altLang="ko-KR" sz="2900" dirty="0" smtClean="0"/>
          </a:p>
          <a:p>
            <a:pPr>
              <a:buFontTx/>
              <a:buChar char="-"/>
            </a:pPr>
            <a:endParaRPr lang="en-US" altLang="ko-KR" dirty="0" smtClean="0"/>
          </a:p>
          <a:p>
            <a:pPr>
              <a:buFont typeface="Arial" charset="0"/>
              <a:buChar char="•"/>
            </a:pP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05017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6247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ko-KR" altLang="en-US" dirty="0" smtClean="0"/>
              <a:t>○협동조합진영의 변화</a:t>
            </a:r>
            <a:endParaRPr lang="en-US" altLang="ko-KR" dirty="0" smtClean="0"/>
          </a:p>
          <a:p>
            <a:pPr fontAlgn="base"/>
            <a:r>
              <a:rPr lang="en-US" altLang="ko-KR" sz="3000" dirty="0" smtClean="0"/>
              <a:t> </a:t>
            </a:r>
            <a:r>
              <a:rPr lang="en-US" altLang="ko-KR" sz="3000" dirty="0"/>
              <a:t>1980</a:t>
            </a:r>
            <a:r>
              <a:rPr lang="ko-KR" altLang="en-US" sz="3000" dirty="0"/>
              <a:t>년 </a:t>
            </a:r>
            <a:r>
              <a:rPr lang="en-US" altLang="ko-KR" sz="3000" dirty="0"/>
              <a:t>ICA </a:t>
            </a:r>
            <a:r>
              <a:rPr lang="ko-KR" altLang="en-US" sz="3000" dirty="0"/>
              <a:t>보고서 “서기 </a:t>
            </a:r>
            <a:r>
              <a:rPr lang="en-US" altLang="ko-KR" sz="3000" dirty="0"/>
              <a:t>2000</a:t>
            </a:r>
            <a:r>
              <a:rPr lang="ko-KR" altLang="en-US" sz="3000" dirty="0"/>
              <a:t>년의 협동조합”</a:t>
            </a:r>
            <a:r>
              <a:rPr lang="en-US" altLang="ko-KR" sz="3000" dirty="0"/>
              <a:t>(</a:t>
            </a:r>
            <a:r>
              <a:rPr lang="ko-KR" altLang="en-US" sz="3000" dirty="0" err="1"/>
              <a:t>레이드로</a:t>
            </a:r>
            <a:r>
              <a:rPr lang="ko-KR" altLang="en-US" sz="3000" dirty="0"/>
              <a:t> 보고서</a:t>
            </a:r>
            <a:r>
              <a:rPr lang="en-US" altLang="ko-KR" sz="3000" dirty="0"/>
              <a:t>): </a:t>
            </a:r>
            <a:r>
              <a:rPr lang="ko-KR" altLang="en-US" sz="3000" dirty="0"/>
              <a:t>세계적인 기아극복</a:t>
            </a:r>
            <a:r>
              <a:rPr lang="en-US" altLang="ko-KR" sz="3000" dirty="0"/>
              <a:t>/ </a:t>
            </a:r>
            <a:r>
              <a:rPr lang="ko-KR" altLang="en-US" sz="3000" dirty="0"/>
              <a:t>인간적이고 생산적인 일자리 마련</a:t>
            </a:r>
            <a:r>
              <a:rPr lang="en-US" altLang="ko-KR" sz="3000" dirty="0"/>
              <a:t>/ </a:t>
            </a:r>
            <a:r>
              <a:rPr lang="ko-KR" altLang="en-US" sz="3000" dirty="0" err="1"/>
              <a:t>보전자</a:t>
            </a:r>
            <a:r>
              <a:rPr lang="ko-KR" altLang="en-US" sz="3000" dirty="0"/>
              <a:t> 사회 </a:t>
            </a:r>
            <a:r>
              <a:rPr lang="en-US" altLang="ko-KR" sz="3000" dirty="0"/>
              <a:t>conserver society/ </a:t>
            </a:r>
            <a:r>
              <a:rPr lang="ko-KR" altLang="en-US" sz="3000" dirty="0"/>
              <a:t>협동조합 지역사회 건설</a:t>
            </a:r>
          </a:p>
          <a:p>
            <a:pPr marL="0" indent="0" fontAlgn="base">
              <a:buNone/>
            </a:pPr>
            <a:r>
              <a:rPr lang="en-US" altLang="ko-KR" dirty="0"/>
              <a:t>- </a:t>
            </a:r>
            <a:r>
              <a:rPr lang="en-US" altLang="ko-KR" sz="2800" dirty="0"/>
              <a:t>“ </a:t>
            </a:r>
            <a:r>
              <a:rPr lang="ko-KR" altLang="en-US" sz="2800" dirty="0"/>
              <a:t>도시인들에게 도시는 고독과 소외의 바다</a:t>
            </a:r>
            <a:r>
              <a:rPr lang="en-US" altLang="ko-KR" sz="2800" dirty="0"/>
              <a:t>. </a:t>
            </a:r>
            <a:r>
              <a:rPr lang="ko-KR" altLang="en-US" sz="2800" dirty="0"/>
              <a:t>단지 가까이 살고 있다는 것 외에 그들을 묶어주는 것이 거의 없다</a:t>
            </a:r>
            <a:r>
              <a:rPr lang="en-US" altLang="ko-KR" sz="2800" dirty="0"/>
              <a:t>.... </a:t>
            </a:r>
            <a:r>
              <a:rPr lang="ko-KR" altLang="en-US" sz="2800" dirty="0"/>
              <a:t>협동조합의 위대한 목표는 드넓은 도시 내에 수 많은 지역사회를 세우고 마을을 창조하는 것이어야 한다</a:t>
            </a:r>
            <a:r>
              <a:rPr lang="en-US" altLang="ko-KR" sz="2800" dirty="0"/>
              <a:t>. </a:t>
            </a:r>
            <a:r>
              <a:rPr lang="ko-KR" altLang="en-US" sz="2800" dirty="0"/>
              <a:t>많은 사회경제적 필요와 접목하여 지역사회 창조라는 종합적인 효과를 </a:t>
            </a:r>
            <a:r>
              <a:rPr lang="ko-KR" altLang="en-US" sz="2800" dirty="0" smtClean="0"/>
              <a:t>발휘하게 </a:t>
            </a:r>
            <a:r>
              <a:rPr lang="ko-KR" altLang="en-US" sz="2800" dirty="0"/>
              <a:t>될 협동조합 조직을 만들 수 있을 것이다</a:t>
            </a:r>
            <a:r>
              <a:rPr lang="en-US" altLang="ko-KR" sz="2800" dirty="0"/>
              <a:t>. </a:t>
            </a:r>
            <a:r>
              <a:rPr lang="ko-KR" altLang="en-US" sz="2800" dirty="0"/>
              <a:t>모든 종류의 협동조합은 이웃 사람들이 안으로 눈을 돌려 자신들이 가지고 있는 자원을 발견하게 하고 요구되는 서비스 활동을 시작하도록 하는 효과를 발휘할 것이다</a:t>
            </a:r>
            <a:r>
              <a:rPr lang="en-US" altLang="ko-KR" sz="2800" dirty="0"/>
              <a:t>.”(</a:t>
            </a:r>
            <a:r>
              <a:rPr lang="ko-KR" altLang="en-US" sz="2800" dirty="0" err="1"/>
              <a:t>레이드로</a:t>
            </a:r>
            <a:r>
              <a:rPr lang="ko-KR" altLang="en-US" sz="2800" dirty="0"/>
              <a:t> 보고서 </a:t>
            </a:r>
            <a:r>
              <a:rPr lang="en-US" altLang="ko-KR" sz="2800" dirty="0"/>
              <a:t>5</a:t>
            </a:r>
            <a:r>
              <a:rPr lang="ko-KR" altLang="en-US" sz="2800" dirty="0"/>
              <a:t>장</a:t>
            </a:r>
            <a:r>
              <a:rPr lang="en-US" altLang="ko-KR" sz="2800" dirty="0"/>
              <a:t>)</a:t>
            </a:r>
            <a:endParaRPr lang="ko-KR" altLang="en-US" sz="2800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402716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624736"/>
          </a:xfrm>
        </p:spPr>
        <p:txBody>
          <a:bodyPr>
            <a:normAutofit fontScale="77500" lnSpcReduction="20000"/>
          </a:bodyPr>
          <a:lstStyle/>
          <a:p>
            <a:pPr marL="0" indent="0" algn="just" fontAlgn="base">
              <a:lnSpc>
                <a:spcPct val="160000"/>
              </a:lnSpc>
              <a:spcBef>
                <a:spcPts val="0"/>
              </a:spcBef>
            </a:pP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전통적 협동조합</a:t>
            </a:r>
            <a:r>
              <a:rPr lang="en-US" altLang="ko-KR" kern="0" dirty="0">
                <a:solidFill>
                  <a:srgbClr val="000000"/>
                </a:solidFill>
                <a:latin typeface="+mn-ea"/>
              </a:rPr>
              <a:t>: </a:t>
            </a: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조합원의 경제적</a:t>
            </a:r>
            <a:r>
              <a:rPr lang="en-US" altLang="ko-KR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사회적 지위 향상</a:t>
            </a:r>
            <a:r>
              <a:rPr lang="en-US" altLang="ko-KR" kern="0" dirty="0">
                <a:solidFill>
                  <a:srgbClr val="000000"/>
                </a:solidFill>
                <a:latin typeface="+mn-ea"/>
              </a:rPr>
              <a:t>/ 1995</a:t>
            </a: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년 </a:t>
            </a:r>
            <a:r>
              <a:rPr lang="en-US" altLang="ko-KR" kern="0" dirty="0">
                <a:solidFill>
                  <a:srgbClr val="000000"/>
                </a:solidFill>
                <a:latin typeface="+mn-ea"/>
              </a:rPr>
              <a:t>ICA </a:t>
            </a: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창설 </a:t>
            </a:r>
            <a:r>
              <a:rPr lang="en-US" altLang="ko-KR" kern="0" dirty="0">
                <a:solidFill>
                  <a:srgbClr val="000000"/>
                </a:solidFill>
                <a:latin typeface="+mn-ea"/>
              </a:rPr>
              <a:t>100</a:t>
            </a: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주년 기념대회에서 ‘지역사회 기여’</a:t>
            </a:r>
            <a:r>
              <a:rPr lang="en-US" altLang="ko-KR" kern="0" dirty="0">
                <a:solidFill>
                  <a:srgbClr val="000000"/>
                </a:solidFill>
                <a:latin typeface="+mn-ea"/>
              </a:rPr>
              <a:t>(Concern for Community)</a:t>
            </a: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를 명시적으로 </a:t>
            </a:r>
            <a:r>
              <a:rPr lang="ko-KR" altLang="en-US" kern="0" dirty="0" smtClean="0">
                <a:solidFill>
                  <a:srgbClr val="000000"/>
                </a:solidFill>
                <a:latin typeface="+mn-ea"/>
              </a:rPr>
              <a:t>언급</a:t>
            </a:r>
            <a:endParaRPr lang="en-US" altLang="ko-KR" kern="0" dirty="0" smtClean="0">
              <a:solidFill>
                <a:srgbClr val="000000"/>
              </a:solidFill>
              <a:latin typeface="+mn-ea"/>
            </a:endParaRPr>
          </a:p>
          <a:p>
            <a:pPr marL="0" indent="0" algn="just" fontAlgn="base">
              <a:lnSpc>
                <a:spcPct val="160000"/>
              </a:lnSpc>
              <a:spcBef>
                <a:spcPts val="0"/>
              </a:spcBef>
              <a:buNone/>
            </a:pPr>
            <a:r>
              <a:rPr lang="en-US" altLang="ko-KR" kern="0" dirty="0" smtClean="0">
                <a:solidFill>
                  <a:srgbClr val="000000"/>
                </a:solidFill>
                <a:latin typeface="+mn-ea"/>
              </a:rPr>
              <a:t> </a:t>
            </a:r>
            <a:r>
              <a:rPr lang="ko-KR" altLang="en-US" kern="0" dirty="0" smtClean="0">
                <a:solidFill>
                  <a:srgbClr val="000000"/>
                </a:solidFill>
                <a:latin typeface="+mn-ea"/>
              </a:rPr>
              <a:t>  </a:t>
            </a:r>
            <a:endParaRPr lang="en-US" altLang="ko-KR" kern="0" dirty="0" smtClean="0">
              <a:solidFill>
                <a:srgbClr val="000000"/>
              </a:solidFill>
              <a:latin typeface="+mn-ea"/>
            </a:endParaRPr>
          </a:p>
          <a:p>
            <a:pPr marL="0" indent="0" algn="just" fontAlgn="base">
              <a:lnSpc>
                <a:spcPct val="160000"/>
              </a:lnSpc>
              <a:spcBef>
                <a:spcPts val="0"/>
              </a:spcBef>
            </a:pPr>
            <a:r>
              <a:rPr lang="en-US" altLang="ko-KR" kern="0" dirty="0">
                <a:solidFill>
                  <a:srgbClr val="000000"/>
                </a:solidFill>
                <a:latin typeface="+mn-ea"/>
              </a:rPr>
              <a:t> </a:t>
            </a:r>
            <a:r>
              <a:rPr lang="ko-KR" altLang="en-US" kern="0" dirty="0" smtClean="0">
                <a:solidFill>
                  <a:srgbClr val="000000"/>
                </a:solidFill>
                <a:latin typeface="+mn-ea"/>
              </a:rPr>
              <a:t>협동조합의 </a:t>
            </a: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제</a:t>
            </a:r>
            <a:r>
              <a:rPr lang="en-US" altLang="ko-KR" kern="0" dirty="0">
                <a:solidFill>
                  <a:srgbClr val="000000"/>
                </a:solidFill>
                <a:latin typeface="+mn-ea"/>
              </a:rPr>
              <a:t>7</a:t>
            </a: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원칙</a:t>
            </a:r>
            <a:r>
              <a:rPr lang="en-US" altLang="ko-KR" kern="0" dirty="0">
                <a:solidFill>
                  <a:srgbClr val="000000"/>
                </a:solidFill>
                <a:latin typeface="+mn-ea"/>
              </a:rPr>
              <a:t>: </a:t>
            </a:r>
            <a:r>
              <a:rPr lang="ko-KR" altLang="en-US" kern="0" dirty="0" smtClean="0">
                <a:solidFill>
                  <a:srgbClr val="000000"/>
                </a:solidFill>
                <a:latin typeface="+mn-ea"/>
              </a:rPr>
              <a:t>지역사회에 </a:t>
            </a: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대한 기여</a:t>
            </a:r>
            <a:endParaRPr lang="ko-KR" altLang="en-US" sz="2000" kern="0" dirty="0">
              <a:solidFill>
                <a:srgbClr val="000000"/>
              </a:solidFill>
              <a:latin typeface="+mn-ea"/>
            </a:endParaRPr>
          </a:p>
          <a:p>
            <a:pPr marL="0" indent="0" algn="just" fontAlgn="base">
              <a:lnSpc>
                <a:spcPct val="160000"/>
              </a:lnSpc>
              <a:spcBef>
                <a:spcPts val="0"/>
              </a:spcBef>
              <a:buNone/>
            </a:pPr>
            <a:r>
              <a:rPr lang="en-US" altLang="ko-KR" kern="0" dirty="0" smtClean="0">
                <a:solidFill>
                  <a:srgbClr val="000000"/>
                </a:solidFill>
                <a:latin typeface="+mn-ea"/>
              </a:rPr>
              <a:t> - </a:t>
            </a: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지역사회를 떠난 협동조합은 있을 수 없음</a:t>
            </a:r>
            <a:r>
              <a:rPr lang="en-US" altLang="ko-KR" kern="0" dirty="0">
                <a:solidFill>
                  <a:srgbClr val="000000"/>
                </a:solidFill>
                <a:latin typeface="+mn-ea"/>
              </a:rPr>
              <a:t>: </a:t>
            </a: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협동조합은 지역사회에서 생산 활동에 종사하는 생산자나 생활하는 소비자에 의해 조직되는 것이기 때문에 그 곳에 사는 생산자와 소비자의 공통 욕구인 지역사회의 발전을 외면할 수 없음</a:t>
            </a:r>
            <a:endParaRPr lang="ko-KR" altLang="en-US" sz="2000" kern="0" dirty="0">
              <a:solidFill>
                <a:srgbClr val="000000"/>
              </a:solidFill>
              <a:latin typeface="+mn-ea"/>
            </a:endParaRPr>
          </a:p>
          <a:p>
            <a:pPr marL="0" indent="0" algn="just" fontAlgn="base">
              <a:lnSpc>
                <a:spcPct val="160000"/>
              </a:lnSpc>
              <a:spcBef>
                <a:spcPts val="0"/>
              </a:spcBef>
              <a:buNone/>
            </a:pPr>
            <a:r>
              <a:rPr lang="en-US" altLang="ko-KR" kern="0" dirty="0" smtClean="0">
                <a:solidFill>
                  <a:srgbClr val="000000"/>
                </a:solidFill>
                <a:latin typeface="+mn-ea"/>
              </a:rPr>
              <a:t> - </a:t>
            </a: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지역사회의 경제적</a:t>
            </a:r>
            <a:r>
              <a:rPr lang="en-US" altLang="ko-KR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사회적</a:t>
            </a:r>
            <a:r>
              <a:rPr lang="en-US" altLang="ko-KR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문화적 지속 발전을 </a:t>
            </a:r>
            <a:r>
              <a:rPr lang="ko-KR" altLang="en-US" kern="0" dirty="0" smtClean="0">
                <a:solidFill>
                  <a:srgbClr val="000000"/>
                </a:solidFill>
                <a:latin typeface="+mn-ea"/>
              </a:rPr>
              <a:t>지향</a:t>
            </a:r>
            <a:endParaRPr lang="en-US" altLang="ko-KR" kern="0" dirty="0" smtClean="0">
              <a:solidFill>
                <a:srgbClr val="000000"/>
              </a:solidFill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574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552728"/>
          </a:xfrm>
        </p:spPr>
        <p:txBody>
          <a:bodyPr>
            <a:normAutofit fontScale="77500" lnSpcReduction="20000"/>
          </a:bodyPr>
          <a:lstStyle/>
          <a:p>
            <a:pPr marL="0" indent="0" algn="just" fontAlgn="base">
              <a:lnSpc>
                <a:spcPct val="160000"/>
              </a:lnSpc>
              <a:spcBef>
                <a:spcPts val="0"/>
              </a:spcBef>
            </a:pP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협동조합이 지역사회에 관심을 갖는</a:t>
            </a:r>
            <a:r>
              <a:rPr lang="en-US" altLang="ko-KR" kern="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갖게 된</a:t>
            </a:r>
            <a:r>
              <a:rPr lang="en-US" altLang="ko-KR" kern="0" dirty="0">
                <a:solidFill>
                  <a:srgbClr val="000000"/>
                </a:solidFill>
                <a:latin typeface="+mn-ea"/>
              </a:rPr>
              <a:t>) </a:t>
            </a:r>
            <a:r>
              <a:rPr lang="ko-KR" altLang="en-US" kern="0" dirty="0">
                <a:solidFill>
                  <a:srgbClr val="000000"/>
                </a:solidFill>
                <a:latin typeface="+mn-ea"/>
              </a:rPr>
              <a:t>이유</a:t>
            </a:r>
            <a:endParaRPr lang="ko-KR" altLang="en-US" sz="2000" kern="0" dirty="0">
              <a:solidFill>
                <a:srgbClr val="000000"/>
              </a:solidFill>
              <a:latin typeface="+mn-ea"/>
            </a:endParaRPr>
          </a:p>
          <a:p>
            <a:pPr marL="0" indent="0" algn="just" fontAlgn="base">
              <a:lnSpc>
                <a:spcPct val="160000"/>
              </a:lnSpc>
              <a:spcBef>
                <a:spcPts val="0"/>
              </a:spcBef>
              <a:buNone/>
            </a:pPr>
            <a:r>
              <a:rPr lang="en-US" altLang="ko-KR" kern="0" dirty="0">
                <a:solidFill>
                  <a:srgbClr val="000000"/>
                </a:solidFill>
                <a:latin typeface="+mn-ea"/>
              </a:rPr>
              <a:t>- </a:t>
            </a:r>
            <a:r>
              <a:rPr lang="ko-KR" altLang="en-US" sz="3100" kern="0" dirty="0" err="1">
                <a:solidFill>
                  <a:srgbClr val="000000"/>
                </a:solidFill>
                <a:latin typeface="+mn-ea"/>
              </a:rPr>
              <a:t>신자유주의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 세계화로 인한 지역의 위기</a:t>
            </a:r>
          </a:p>
          <a:p>
            <a:pPr marL="0" indent="0" algn="just" fontAlgn="base">
              <a:lnSpc>
                <a:spcPct val="160000"/>
              </a:lnSpc>
              <a:spcBef>
                <a:spcPts val="0"/>
              </a:spcBef>
              <a:buNone/>
            </a:pP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-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시장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/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무한경쟁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: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양극화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실업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.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공공서비스의 민영화로 삶의 질 악화</a:t>
            </a:r>
          </a:p>
          <a:p>
            <a:pPr marL="0" indent="0" algn="just" fontAlgn="base">
              <a:lnSpc>
                <a:spcPct val="160000"/>
              </a:lnSpc>
              <a:spcBef>
                <a:spcPts val="0"/>
              </a:spcBef>
              <a:buNone/>
            </a:pP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-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국가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: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복지국가의 위기와 작은 정부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재정위기 등으로 역할을 못함</a:t>
            </a:r>
          </a:p>
          <a:p>
            <a:pPr marL="0" indent="0" algn="just" fontAlgn="base">
              <a:lnSpc>
                <a:spcPct val="160000"/>
              </a:lnSpc>
              <a:spcBef>
                <a:spcPts val="0"/>
              </a:spcBef>
              <a:buNone/>
            </a:pP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-&gt;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지역 일자리 창출과 지역의 다양한 요구를 협동조합적 방식으로 해결하고자 함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.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육아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노인 돌봄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교육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보건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의료 서비스를 비롯하여 안전한 먹거리 제공하는 농업과 식품산업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주거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문화 등 경제사회 전 영역에 걸쳐 활동함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.</a:t>
            </a:r>
            <a:endParaRPr lang="ko-KR" altLang="en-US" sz="3100" kern="0" dirty="0">
              <a:solidFill>
                <a:srgbClr val="000000"/>
              </a:solidFill>
              <a:latin typeface="+mn-ea"/>
            </a:endParaRPr>
          </a:p>
          <a:p>
            <a:pPr marL="0" indent="0" algn="just" fontAlgn="base">
              <a:lnSpc>
                <a:spcPct val="160000"/>
              </a:lnSpc>
              <a:spcBef>
                <a:spcPts val="0"/>
              </a:spcBef>
              <a:buNone/>
            </a:pP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=&gt;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자본주의를 넘어 대안적 사회의 가능성 모색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. / 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사회적 경제의 의의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3100" kern="0" dirty="0">
                <a:solidFill>
                  <a:srgbClr val="000000"/>
                </a:solidFill>
                <a:latin typeface="+mn-ea"/>
              </a:rPr>
              <a:t>시민사회</a:t>
            </a:r>
            <a:r>
              <a:rPr lang="en-US" altLang="ko-KR" sz="3100" kern="0" dirty="0">
                <a:solidFill>
                  <a:srgbClr val="000000"/>
                </a:solidFill>
                <a:latin typeface="+mn-ea"/>
              </a:rPr>
              <a:t>)</a:t>
            </a:r>
            <a:endParaRPr lang="ko-KR" altLang="en-US" sz="3100" kern="0" dirty="0">
              <a:solidFill>
                <a:srgbClr val="000000"/>
              </a:solidFill>
              <a:latin typeface="+mn-ea"/>
            </a:endParaRPr>
          </a:p>
          <a:p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16564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188640"/>
            <a:ext cx="5745832" cy="504056"/>
          </a:xfrm>
        </p:spPr>
        <p:txBody>
          <a:bodyPr>
            <a:noAutofit/>
          </a:bodyPr>
          <a:lstStyle/>
          <a:p>
            <a:r>
              <a:rPr lang="en-US" altLang="ko-KR" sz="2800" dirty="0" smtClean="0"/>
              <a:t>4. </a:t>
            </a:r>
            <a:r>
              <a:rPr lang="ko-KR" altLang="en-US" sz="2800" dirty="0" smtClean="0"/>
              <a:t>협동사회경제의 유형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농촌지역</a:t>
            </a:r>
            <a:r>
              <a:rPr lang="en-US" altLang="ko-KR" sz="2800" dirty="0" smtClean="0"/>
              <a:t>)</a:t>
            </a:r>
            <a:endParaRPr lang="ko-KR" altLang="en-US" sz="2800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20001405"/>
              </p:ext>
            </p:extLst>
          </p:nvPr>
        </p:nvGraphicFramePr>
        <p:xfrm>
          <a:off x="107504" y="908720"/>
          <a:ext cx="9036496" cy="5904656"/>
        </p:xfrm>
        <a:graphic>
          <a:graphicData uri="http://schemas.openxmlformats.org/drawingml/2006/table">
            <a:tbl>
              <a:tblPr/>
              <a:tblGrid>
                <a:gridCol w="3356448"/>
                <a:gridCol w="5680048"/>
              </a:tblGrid>
              <a:tr h="21557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5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유 형</a:t>
                      </a:r>
                      <a:endParaRPr lang="ko-KR" altLang="en-US" sz="8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537" marR="48537" marT="13419" marB="1341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5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사 업</a:t>
                      </a:r>
                      <a:endParaRPr lang="ko-KR" altLang="en-US" sz="800" kern="0" spc="-5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537" marR="48537" marT="13419" marB="1341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14664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지역경제 활성화를 위한 협동사회경제</a:t>
                      </a:r>
                      <a:endParaRPr lang="ko-KR" altLang="en-US" sz="2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537" marR="48537" marT="13419" marB="1341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  <a:ea typeface="돋움"/>
                        </a:rPr>
                        <a:t>▪ 농산물 생산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  <a:ea typeface="돋움"/>
                        </a:rPr>
                        <a:t>가공 및 유통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돋움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</a:t>
                      </a:r>
                      <a:r>
                        <a:rPr lang="ko-KR" altLang="en-US" sz="1000" kern="0" spc="-50" dirty="0" err="1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로컬푸드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공공급식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공동체지원농업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소비자협동조합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지역산업 육성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(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향토산업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, 6</a:t>
                      </a:r>
                      <a:r>
                        <a:rPr lang="ko-KR" altLang="en-US" sz="1000" kern="0" spc="-50" dirty="0" err="1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차산업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 등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)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재래시장 활성화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</a:t>
                      </a:r>
                      <a:r>
                        <a:rPr lang="ko-KR" altLang="en-US" sz="1000" kern="0" spc="-50" dirty="0" err="1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마을만들기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 등 지역개발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</a:t>
                      </a:r>
                      <a:r>
                        <a:rPr lang="ko-KR" altLang="en-US" sz="1000" kern="0" spc="-50" dirty="0" err="1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귀농귀촌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 및 </a:t>
                      </a:r>
                      <a:r>
                        <a:rPr lang="ko-KR" altLang="en-US" sz="1000" kern="0" spc="-50" dirty="0" err="1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도농교류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 활성화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537" marR="48537" marT="13419" marB="1341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4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공공 서비스 및</a:t>
                      </a:r>
                      <a:endParaRPr lang="ko-KR" altLang="en-US" sz="2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복지 협동사회경제</a:t>
                      </a:r>
                      <a:endParaRPr lang="ko-KR" altLang="en-US" sz="2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537" marR="48537" marT="13419" marB="1341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  <a:ea typeface="돋움"/>
                        </a:rPr>
                        <a:t>▪ </a:t>
                      </a:r>
                      <a:r>
                        <a:rPr lang="ko-KR" altLang="en-US" sz="1000" kern="0" spc="-50" dirty="0" err="1">
                          <a:solidFill>
                            <a:srgbClr val="000000"/>
                          </a:solidFill>
                          <a:effectLst/>
                          <a:latin typeface="돋움"/>
                          <a:ea typeface="돋움"/>
                        </a:rPr>
                        <a:t>노인돌봄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(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  <a:ea typeface="돋움"/>
                        </a:rPr>
                        <a:t>재가서비스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  <a:ea typeface="돋움"/>
                        </a:rPr>
                        <a:t>경로당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  <a:ea typeface="돋움"/>
                        </a:rPr>
                        <a:t>노인일자리 등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)</a:t>
                      </a: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청소년 및 아동 돌봄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(</a:t>
                      </a:r>
                      <a:r>
                        <a:rPr lang="ko-KR" altLang="en-US" sz="1000" kern="0" spc="-50" dirty="0" err="1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방화후학교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아동센터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청 소년 문화센터 등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)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취약계층지원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(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가사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간병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결식가정 급식지원 등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)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여성문화센터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다문화여성센터 등 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사회교육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</a:t>
                      </a:r>
                      <a:r>
                        <a:rPr lang="ko-KR" altLang="en-US" sz="1000" kern="0" spc="-50" dirty="0" err="1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의료생협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537" marR="48537" marT="13419" marB="1341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2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일자리 창출 협동사회경제</a:t>
                      </a:r>
                      <a:endParaRPr lang="ko-KR" altLang="en-US" sz="2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537" marR="48537" marT="13419" marB="1341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  <a:ea typeface="돋움"/>
                        </a:rPr>
                        <a:t>▪ 공동체기업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  <a:ea typeface="돋움"/>
                        </a:rPr>
                        <a:t>마을기업 등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돋움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자활사업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기타 일자리 창출을 위한 사회적 기업 등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537" marR="48537" marT="13419" marB="1341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97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지역 환경 및 문화 보전</a:t>
                      </a:r>
                      <a:endParaRPr lang="ko-KR" altLang="en-US" sz="2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협동사회 경제</a:t>
                      </a:r>
                      <a:endParaRPr lang="ko-KR" altLang="en-US" sz="2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537" marR="48537" marT="13419" marB="1341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  <a:ea typeface="돋움"/>
                        </a:rPr>
                        <a:t>▪ 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  <a:ea typeface="돋움"/>
                        </a:rPr>
                        <a:t>폐기물 및 재활용자원 관련 사업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돋움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환경 및 경관보전 관련 사업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에너지 자립 및 순환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지역 도서관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각종 문화센터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생태건축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농촌관광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문화공연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문화교육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▪ 생활체육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537" marR="48537" marT="13419" marB="1341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99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기타 협동사회경제</a:t>
                      </a:r>
                      <a:endParaRPr lang="ko-KR" altLang="en-US" sz="20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537" marR="48537" marT="13419" marB="1341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  <a:ea typeface="돋움"/>
                        </a:rPr>
                        <a:t>▪ 협동조합경제의 조사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  <a:ea typeface="돋움"/>
                        </a:rPr>
                        <a:t>․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  <a:ea typeface="돋움"/>
                        </a:rPr>
                        <a:t>연구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돋움"/>
                          <a:ea typeface="돋움"/>
                        </a:rPr>
                        <a:t>교육 및 컨설팅 지원 사업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돋움"/>
                      </a:endParaRPr>
                    </a:p>
                  </a:txBody>
                  <a:tcPr marL="48537" marR="48537" marT="13419" marB="1341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90825" y="15636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893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>
          <a:xfrm>
            <a:off x="899592" y="1340768"/>
            <a:ext cx="7344816" cy="3960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ko-KR" altLang="en-US" sz="8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맺음말</a:t>
            </a:r>
            <a:endParaRPr lang="ko-KR" altLang="en-US" sz="4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66936" y="4624536"/>
            <a:ext cx="7293496" cy="161277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바보야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문제는 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정치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경제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민주주의야 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!</a:t>
            </a:r>
          </a:p>
          <a:p>
            <a:pPr>
              <a:buNone/>
            </a:pPr>
            <a:endParaRPr lang="en-US" altLang="ko-KR" sz="9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Font typeface="Wingdings" pitchFamily="2" charset="2"/>
              <a:buChar char="v"/>
            </a:pP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사회적 경제는 세계화에 대한 지역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시민사회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의  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실용적 대응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(pragmatic response)</a:t>
            </a:r>
            <a:endParaRPr lang="ko-KR" altLang="en-US" sz="2400" dirty="0"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" name="그룹 4"/>
          <p:cNvGrpSpPr/>
          <p:nvPr/>
        </p:nvGrpSpPr>
        <p:grpSpPr>
          <a:xfrm>
            <a:off x="971500" y="1412776"/>
            <a:ext cx="6408812" cy="600049"/>
            <a:chOff x="611460" y="914682"/>
            <a:chExt cx="6408812" cy="600049"/>
          </a:xfrm>
        </p:grpSpPr>
        <p:sp>
          <p:nvSpPr>
            <p:cNvPr id="6" name="AutoShape 11"/>
            <p:cNvSpPr>
              <a:spLocks noChangeArrowheads="1"/>
            </p:cNvSpPr>
            <p:nvPr/>
          </p:nvSpPr>
          <p:spPr bwMode="auto">
            <a:xfrm>
              <a:off x="611460" y="914682"/>
              <a:ext cx="6408812" cy="576064"/>
            </a:xfrm>
            <a:prstGeom prst="roundRect">
              <a:avLst>
                <a:gd name="adj" fmla="val 6204"/>
              </a:avLst>
            </a:prstGeom>
            <a:gradFill rotWithShape="1">
              <a:gsLst>
                <a:gs pos="0">
                  <a:srgbClr val="FEF9EE"/>
                </a:gs>
                <a:gs pos="100000">
                  <a:srgbClr val="E7DCBD"/>
                </a:gs>
              </a:gsLst>
              <a:lin ang="2700000" scaled="1"/>
            </a:gradFill>
            <a:ln w="12700" algn="ctr">
              <a:solidFill>
                <a:srgbClr val="454422"/>
              </a:solidFill>
              <a:round/>
              <a:headEnd/>
              <a:tailEnd/>
            </a:ln>
            <a:effectLst>
              <a:prstShdw prst="shdw17" dist="35921" dir="2700000">
                <a:srgbClr val="3D3C00">
                  <a:alpha val="49001"/>
                </a:srgbClr>
              </a:prstShdw>
            </a:effectLst>
          </p:spPr>
          <p:txBody>
            <a:bodyPr wrap="none" lIns="90000" tIns="154800" bIns="82800" anchor="ctr"/>
            <a:lstStyle/>
            <a:p>
              <a:endParaRPr lang="ko-KR" altLang="en-US"/>
            </a:p>
          </p:txBody>
        </p:sp>
        <p:sp>
          <p:nvSpPr>
            <p:cNvPr id="7" name="Rectangle 12"/>
            <p:cNvSpPr>
              <a:spLocks noChangeArrowheads="1"/>
            </p:cNvSpPr>
            <p:nvPr/>
          </p:nvSpPr>
          <p:spPr bwMode="auto">
            <a:xfrm>
              <a:off x="1194643" y="997666"/>
              <a:ext cx="5825629" cy="517065"/>
            </a:xfrm>
            <a:prstGeom prst="rect">
              <a:avLst/>
            </a:prstGeom>
            <a:noFill/>
            <a:ln w="22225" algn="ctr">
              <a:noFill/>
              <a:miter lim="800000"/>
              <a:headEnd type="none" w="sm" len="sm"/>
              <a:tailEnd type="none" w="sm" len="sm"/>
            </a:ln>
          </p:spPr>
          <p:txBody>
            <a:bodyPr wrap="square" lIns="0" tIns="0" rIns="0" bIns="0">
              <a:spAutoFit/>
            </a:bodyPr>
            <a:lstStyle/>
            <a:p>
              <a:pPr marL="209550" indent="-209550" latinLnBrk="0">
                <a:lnSpc>
                  <a:spcPct val="120000"/>
                </a:lnSpc>
                <a:buClr>
                  <a:srgbClr val="000000"/>
                </a:buClr>
                <a:buSzPct val="120000"/>
                <a:buFont typeface="Wingdings" pitchFamily="2" charset="2"/>
                <a:buNone/>
              </a:pPr>
              <a:r>
                <a:rPr lang="ko-KR" altLang="en-US" sz="2800" dirty="0" smtClean="0">
                  <a:latin typeface="HY견고딕" pitchFamily="18" charset="-127"/>
                  <a:ea typeface="HY견고딕" pitchFamily="18" charset="-127"/>
                </a:rPr>
                <a:t>그래도 지역이 희망이다 </a:t>
              </a:r>
              <a:r>
                <a:rPr lang="en-US" altLang="ko-KR" sz="2800" dirty="0" smtClean="0">
                  <a:latin typeface="HY견고딕" pitchFamily="18" charset="-127"/>
                  <a:ea typeface="HY견고딕" pitchFamily="18" charset="-127"/>
                </a:rPr>
                <a:t>!</a:t>
              </a:r>
              <a:endParaRPr kumimoji="0" lang="ko-KR" altLang="en-US" sz="2800" dirty="0"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8" name="Picture 13" descr="4-5"/>
            <p:cNvPicPr>
              <a:picLocks noChangeAspect="1" noChangeArrowheads="1"/>
            </p:cNvPicPr>
            <p:nvPr/>
          </p:nvPicPr>
          <p:blipFill>
            <a:blip r:embed="rId2" cstate="print">
              <a:lum bright="-18000" contrast="24000"/>
            </a:blip>
            <a:srcRect/>
            <a:stretch>
              <a:fillRect/>
            </a:stretch>
          </p:blipFill>
          <p:spPr bwMode="auto">
            <a:xfrm>
              <a:off x="759685" y="1058698"/>
              <a:ext cx="355931" cy="33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그룹 8"/>
          <p:cNvGrpSpPr/>
          <p:nvPr/>
        </p:nvGrpSpPr>
        <p:grpSpPr>
          <a:xfrm>
            <a:off x="971600" y="3789040"/>
            <a:ext cx="6408812" cy="600049"/>
            <a:chOff x="611460" y="914682"/>
            <a:chExt cx="6408812" cy="600049"/>
          </a:xfrm>
        </p:grpSpPr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>
              <a:off x="611460" y="914682"/>
              <a:ext cx="6408812" cy="576064"/>
            </a:xfrm>
            <a:prstGeom prst="roundRect">
              <a:avLst>
                <a:gd name="adj" fmla="val 6204"/>
              </a:avLst>
            </a:prstGeom>
            <a:gradFill rotWithShape="1">
              <a:gsLst>
                <a:gs pos="0">
                  <a:srgbClr val="FEF9EE"/>
                </a:gs>
                <a:gs pos="100000">
                  <a:srgbClr val="E7DCBD"/>
                </a:gs>
              </a:gsLst>
              <a:lin ang="2700000" scaled="1"/>
            </a:gradFill>
            <a:ln w="12700" algn="ctr">
              <a:solidFill>
                <a:srgbClr val="454422"/>
              </a:solidFill>
              <a:round/>
              <a:headEnd/>
              <a:tailEnd/>
            </a:ln>
            <a:effectLst>
              <a:prstShdw prst="shdw17" dist="35921" dir="2700000">
                <a:srgbClr val="3D3C00">
                  <a:alpha val="49001"/>
                </a:srgbClr>
              </a:prstShdw>
            </a:effectLst>
          </p:spPr>
          <p:txBody>
            <a:bodyPr wrap="none" lIns="90000" tIns="154800" bIns="82800" anchor="ctr"/>
            <a:lstStyle/>
            <a:p>
              <a:endParaRPr lang="ko-KR" altLang="en-US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1194643" y="997666"/>
              <a:ext cx="5825629" cy="517065"/>
            </a:xfrm>
            <a:prstGeom prst="rect">
              <a:avLst/>
            </a:prstGeom>
            <a:noFill/>
            <a:ln w="22225" algn="ctr">
              <a:noFill/>
              <a:miter lim="800000"/>
              <a:headEnd type="none" w="sm" len="sm"/>
              <a:tailEnd type="none" w="sm" len="sm"/>
            </a:ln>
          </p:spPr>
          <p:txBody>
            <a:bodyPr wrap="square" lIns="0" tIns="0" rIns="0" bIns="0">
              <a:spAutoFit/>
            </a:bodyPr>
            <a:lstStyle/>
            <a:p>
              <a:pPr marL="209550" indent="-209550" latinLnBrk="0">
                <a:lnSpc>
                  <a:spcPct val="120000"/>
                </a:lnSpc>
                <a:buClr>
                  <a:srgbClr val="000000"/>
                </a:buClr>
                <a:buSzPct val="120000"/>
                <a:buFont typeface="Wingdings" pitchFamily="2" charset="2"/>
                <a:buNone/>
              </a:pPr>
              <a:r>
                <a:rPr lang="ko-KR" altLang="en-US" sz="2800" dirty="0" err="1" smtClean="0">
                  <a:latin typeface="HY견고딕" pitchFamily="18" charset="-127"/>
                  <a:ea typeface="HY견고딕" pitchFamily="18" charset="-127"/>
                </a:rPr>
                <a:t>신자유주의</a:t>
              </a:r>
              <a:r>
                <a:rPr lang="ko-KR" altLang="en-US" sz="2800" dirty="0" smtClean="0">
                  <a:latin typeface="HY견고딕" pitchFamily="18" charset="-127"/>
                  <a:ea typeface="HY견고딕" pitchFamily="18" charset="-127"/>
                </a:rPr>
                <a:t> 극복방안은 </a:t>
              </a:r>
              <a:r>
                <a:rPr lang="en-US" altLang="ko-KR" sz="2800" dirty="0" smtClean="0">
                  <a:latin typeface="HY견고딕" pitchFamily="18" charset="-127"/>
                  <a:ea typeface="HY견고딕" pitchFamily="18" charset="-127"/>
                </a:rPr>
                <a:t>?</a:t>
              </a:r>
              <a:endParaRPr kumimoji="0" lang="ko-KR" altLang="en-US" sz="2800" dirty="0"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12" name="Picture 13" descr="4-5"/>
            <p:cNvPicPr>
              <a:picLocks noChangeAspect="1" noChangeArrowheads="1"/>
            </p:cNvPicPr>
            <p:nvPr/>
          </p:nvPicPr>
          <p:blipFill>
            <a:blip r:embed="rId2" cstate="print">
              <a:lum bright="-18000" contrast="24000"/>
            </a:blip>
            <a:srcRect/>
            <a:stretch>
              <a:fillRect/>
            </a:stretch>
          </p:blipFill>
          <p:spPr bwMode="auto">
            <a:xfrm>
              <a:off x="759685" y="1058698"/>
              <a:ext cx="355931" cy="33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내용 개체 틀 2"/>
          <p:cNvSpPr txBox="1">
            <a:spLocks/>
          </p:cNvSpPr>
          <p:nvPr/>
        </p:nvSpPr>
        <p:spPr>
          <a:xfrm>
            <a:off x="1166936" y="2176264"/>
            <a:ext cx="7437512" cy="1180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 글로벌에서 지역으로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!</a:t>
            </a: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 협동사회경제</a:t>
            </a:r>
            <a:r>
              <a:rPr kumimoji="0" lang="ko-KR" alt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 활성화</a:t>
            </a:r>
            <a:r>
              <a:rPr kumimoji="0" lang="en-US" altLang="ko-K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, </a:t>
            </a:r>
            <a:r>
              <a:rPr kumimoji="0" lang="ko-KR" alt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연대와 협동</a:t>
            </a:r>
            <a:r>
              <a:rPr kumimoji="0" lang="en-US" altLang="ko-K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, </a:t>
            </a:r>
            <a:r>
              <a:rPr kumimoji="0" lang="ko-KR" alt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공동체성</a:t>
            </a:r>
            <a:r>
              <a:rPr kumimoji="0" lang="ko-KR" alt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 복원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10801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ko-KR" altLang="en-US" sz="4800" dirty="0" smtClean="0">
                <a:latin typeface="HY헤드라인M" pitchFamily="18" charset="-127"/>
                <a:ea typeface="HY헤드라인M" pitchFamily="18" charset="-127"/>
              </a:rPr>
              <a:t>맺음말</a:t>
            </a:r>
            <a:endParaRPr lang="en-US" altLang="ko-KR" sz="4800" dirty="0" smtClean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1" name="그림 10" descr="무제-1 복사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2033464"/>
            <a:ext cx="3501930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1152128"/>
          </a:xfrm>
        </p:spPr>
        <p:txBody>
          <a:bodyPr/>
          <a:lstStyle/>
          <a:p>
            <a:r>
              <a:rPr lang="ko-KR" altLang="en-US" dirty="0" err="1" smtClean="0"/>
              <a:t>고장난</a:t>
            </a:r>
            <a:r>
              <a:rPr lang="ko-KR" altLang="en-US" dirty="0" smtClean="0"/>
              <a:t> 자본주의</a:t>
            </a:r>
            <a:endParaRPr lang="ko-KR" altLang="en-US" dirty="0"/>
          </a:p>
        </p:txBody>
      </p:sp>
      <p:pic>
        <p:nvPicPr>
          <p:cNvPr id="1026" name="Picture 2" descr="C:\Documents and Settings\연구원장\My Documents\My Pictures\image__2012_184530_133247700059313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0" y="2996952"/>
            <a:ext cx="5238750" cy="3467100"/>
          </a:xfrm>
          <a:prstGeom prst="rect">
            <a:avLst/>
          </a:prstGeom>
          <a:noFill/>
        </p:spPr>
      </p:pic>
      <p:pic>
        <p:nvPicPr>
          <p:cNvPr id="2050" name="Picture 2" descr="C:\Documents and Settings\연구원장\My Documents\My Pictures\image_readtop_2012_184514_133247634759310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5328592" cy="2737148"/>
          </a:xfrm>
          <a:prstGeom prst="rect">
            <a:avLst/>
          </a:prstGeom>
          <a:noFill/>
        </p:spPr>
      </p:pic>
      <p:pic>
        <p:nvPicPr>
          <p:cNvPr id="27650" name="Picture 2" descr="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73016"/>
            <a:ext cx="3362325" cy="25241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96136" y="1196752"/>
            <a:ext cx="38175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2012.1 </a:t>
            </a:r>
            <a:r>
              <a:rPr lang="ko-KR" altLang="en-US" dirty="0" smtClean="0"/>
              <a:t>세계경제포럼</a:t>
            </a:r>
            <a:r>
              <a:rPr lang="en-US" altLang="ko-KR" dirty="0" smtClean="0"/>
              <a:t>(</a:t>
            </a:r>
            <a:r>
              <a:rPr lang="ko-KR" altLang="en-US" dirty="0" smtClean="0"/>
              <a:t>다보스</a:t>
            </a:r>
            <a:r>
              <a:rPr lang="en-US" altLang="ko-KR" dirty="0" smtClean="0"/>
              <a:t>)</a:t>
            </a:r>
          </a:p>
          <a:p>
            <a:endParaRPr lang="en-US" altLang="ko-KR" dirty="0" smtClean="0"/>
          </a:p>
          <a:p>
            <a:r>
              <a:rPr lang="ko-KR" altLang="en-US" sz="2400" dirty="0" smtClean="0"/>
              <a:t>고장 난 자본주의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2636913"/>
            <a:ext cx="8229600" cy="3672407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ko-KR" altLang="en-US" sz="2800" dirty="0" err="1" smtClean="0">
                <a:latin typeface="HY헤드라인M" pitchFamily="18" charset="-127"/>
                <a:ea typeface="HY헤드라인M" pitchFamily="18" charset="-127"/>
              </a:rPr>
              <a:t>콜린</a:t>
            </a:r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800" dirty="0" err="1" smtClean="0">
                <a:latin typeface="HY헤드라인M" pitchFamily="18" charset="-127"/>
                <a:ea typeface="HY헤드라인M" pitchFamily="18" charset="-127"/>
              </a:rPr>
              <a:t>크라우치</a:t>
            </a:r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『</a:t>
            </a:r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왜 </a:t>
            </a:r>
            <a:r>
              <a:rPr lang="ko-KR" altLang="en-US" sz="2800" dirty="0" err="1" smtClean="0">
                <a:latin typeface="HY헤드라인M" pitchFamily="18" charset="-127"/>
                <a:ea typeface="HY헤드라인M" pitchFamily="18" charset="-127"/>
              </a:rPr>
              <a:t>신자유주의는</a:t>
            </a:r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 죽지 않는가</a:t>
            </a:r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』</a:t>
            </a:r>
          </a:p>
          <a:p>
            <a:pPr>
              <a:spcBef>
                <a:spcPts val="1200"/>
              </a:spcBef>
              <a:buNone/>
            </a:pPr>
            <a:r>
              <a:rPr lang="en-US" altLang="ko-KR" sz="2200" dirty="0" smtClean="0">
                <a:latin typeface="HY동녘B" pitchFamily="18" charset="-127"/>
                <a:ea typeface="HY동녘B" pitchFamily="18" charset="-127"/>
              </a:rPr>
              <a:t>   -“</a:t>
            </a:r>
            <a:r>
              <a:rPr lang="ko-KR" altLang="en-US" sz="2200" dirty="0" smtClean="0">
                <a:latin typeface="HY동녘B" pitchFamily="18" charset="-127"/>
                <a:ea typeface="HY동녘B" pitchFamily="18" charset="-127"/>
              </a:rPr>
              <a:t>글로벌 기업이 우리의 민주주의를 </a:t>
            </a:r>
            <a:r>
              <a:rPr lang="ko-KR" altLang="en-US" sz="2200" dirty="0" err="1" smtClean="0">
                <a:latin typeface="HY동녘B" pitchFamily="18" charset="-127"/>
                <a:ea typeface="HY동녘B" pitchFamily="18" charset="-127"/>
              </a:rPr>
              <a:t>빈껍데기로</a:t>
            </a:r>
            <a:r>
              <a:rPr lang="ko-KR" altLang="en-US" sz="2200" dirty="0" smtClean="0">
                <a:latin typeface="HY동녘B" pitchFamily="18" charset="-127"/>
                <a:ea typeface="HY동녘B" pitchFamily="18" charset="-127"/>
              </a:rPr>
              <a:t> 전락시켰다</a:t>
            </a:r>
            <a:r>
              <a:rPr lang="en-US" altLang="ko-KR" sz="2000" dirty="0" smtClean="0">
                <a:latin typeface="HY동녘B" pitchFamily="18" charset="-127"/>
                <a:ea typeface="HY동녘B" pitchFamily="18" charset="-127"/>
              </a:rPr>
              <a:t>”</a:t>
            </a:r>
          </a:p>
          <a:p>
            <a:pPr>
              <a:buNone/>
            </a:pPr>
            <a:endParaRPr lang="en-US" altLang="ko-KR" sz="2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Font typeface="Wingdings" pitchFamily="2" charset="2"/>
              <a:buChar char="Ø"/>
            </a:pPr>
            <a:r>
              <a:rPr lang="ko-KR" altLang="en-US" sz="2800" dirty="0" err="1" smtClean="0">
                <a:latin typeface="HY헤드라인M" pitchFamily="18" charset="-127"/>
                <a:ea typeface="HY헤드라인M" pitchFamily="18" charset="-127"/>
              </a:rPr>
              <a:t>신자유주의의</a:t>
            </a:r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 프레임 혹은 이데올로기에 포획됨</a:t>
            </a:r>
            <a:endParaRPr lang="en-US" altLang="ko-KR" sz="2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endParaRPr lang="en-US" altLang="ko-KR" sz="2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Font typeface="Wingdings" pitchFamily="2" charset="2"/>
              <a:buChar char="Ø"/>
            </a:pPr>
            <a:r>
              <a:rPr lang="ko-KR" altLang="en-US" sz="2800" dirty="0" err="1" smtClean="0">
                <a:latin typeface="HY헤드라인M" pitchFamily="18" charset="-127"/>
                <a:ea typeface="HY헤드라인M" pitchFamily="18" charset="-127"/>
              </a:rPr>
              <a:t>신자유주의는</a:t>
            </a:r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‘</a:t>
            </a:r>
            <a:r>
              <a:rPr lang="ko-KR" altLang="en-US" sz="2800" b="1" dirty="0" smtClean="0">
                <a:solidFill>
                  <a:srgbClr val="0000CC"/>
                </a:solidFill>
                <a:latin typeface="HY헤드라인M" pitchFamily="18" charset="-127"/>
                <a:ea typeface="HY헤드라인M" pitchFamily="18" charset="-127"/>
              </a:rPr>
              <a:t>잉여</a:t>
            </a:r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’</a:t>
            </a:r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를 생산하는 시스템</a:t>
            </a:r>
            <a:endParaRPr lang="en-US" altLang="ko-KR" sz="2800" dirty="0" smtClean="0"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611460" y="1470499"/>
            <a:ext cx="7560940" cy="576064"/>
            <a:chOff x="611460" y="914682"/>
            <a:chExt cx="7560940" cy="576064"/>
          </a:xfrm>
        </p:grpSpPr>
        <p:sp>
          <p:nvSpPr>
            <p:cNvPr id="5" name="AutoShape 11"/>
            <p:cNvSpPr>
              <a:spLocks noChangeArrowheads="1"/>
            </p:cNvSpPr>
            <p:nvPr/>
          </p:nvSpPr>
          <p:spPr bwMode="auto">
            <a:xfrm>
              <a:off x="611460" y="914682"/>
              <a:ext cx="7560940" cy="576064"/>
            </a:xfrm>
            <a:prstGeom prst="roundRect">
              <a:avLst>
                <a:gd name="adj" fmla="val 6204"/>
              </a:avLst>
            </a:prstGeom>
            <a:gradFill rotWithShape="1">
              <a:gsLst>
                <a:gs pos="0">
                  <a:srgbClr val="FEF9EE"/>
                </a:gs>
                <a:gs pos="100000">
                  <a:srgbClr val="E7DCBD"/>
                </a:gs>
              </a:gsLst>
              <a:lin ang="2700000" scaled="1"/>
            </a:gradFill>
            <a:ln w="12700" algn="ctr">
              <a:solidFill>
                <a:srgbClr val="454422"/>
              </a:solidFill>
              <a:round/>
              <a:headEnd/>
              <a:tailEnd/>
            </a:ln>
            <a:effectLst>
              <a:prstShdw prst="shdw17" dist="35921" dir="2700000">
                <a:srgbClr val="3D3C00">
                  <a:alpha val="49001"/>
                </a:srgbClr>
              </a:prstShdw>
            </a:effectLst>
          </p:spPr>
          <p:txBody>
            <a:bodyPr wrap="none" lIns="90000" tIns="154800" bIns="82800" anchor="ctr"/>
            <a:lstStyle/>
            <a:p>
              <a:endParaRPr lang="ko-KR" altLang="en-US"/>
            </a:p>
          </p:txBody>
        </p:sp>
        <p:sp>
          <p:nvSpPr>
            <p:cNvPr id="6" name="Rectangle 12"/>
            <p:cNvSpPr>
              <a:spLocks noChangeArrowheads="1"/>
            </p:cNvSpPr>
            <p:nvPr/>
          </p:nvSpPr>
          <p:spPr bwMode="auto">
            <a:xfrm>
              <a:off x="1194643" y="914682"/>
              <a:ext cx="6905749" cy="517252"/>
            </a:xfrm>
            <a:prstGeom prst="rect">
              <a:avLst/>
            </a:prstGeom>
            <a:noFill/>
            <a:ln w="22225" algn="ctr">
              <a:noFill/>
              <a:miter lim="800000"/>
              <a:headEnd type="none" w="sm" len="sm"/>
              <a:tailEnd type="none" w="sm" len="sm"/>
            </a:ln>
          </p:spPr>
          <p:txBody>
            <a:bodyPr wrap="square" lIns="0" tIns="36000" rIns="0" bIns="0">
              <a:spAutoFit/>
            </a:bodyPr>
            <a:lstStyle/>
            <a:p>
              <a:pPr marL="209550" indent="-209550" latinLnBrk="0">
                <a:lnSpc>
                  <a:spcPct val="120000"/>
                </a:lnSpc>
                <a:buClr>
                  <a:srgbClr val="000000"/>
                </a:buClr>
                <a:buSzPct val="120000"/>
                <a:buFont typeface="Wingdings" pitchFamily="2" charset="2"/>
                <a:buNone/>
              </a:pPr>
              <a:r>
                <a:rPr lang="ko-KR" altLang="en-US" sz="3000" b="1" dirty="0" err="1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신자유주의</a:t>
              </a:r>
              <a:r>
                <a:rPr lang="en-US" altLang="ko-KR" sz="3000" dirty="0" smtClean="0">
                  <a:latin typeface="HY견고딕" pitchFamily="18" charset="-127"/>
                  <a:ea typeface="HY견고딕" pitchFamily="18" charset="-127"/>
                </a:rPr>
                <a:t>,</a:t>
              </a:r>
              <a:r>
                <a:rPr lang="ko-KR" altLang="en-US" sz="3000" dirty="0" smtClean="0">
                  <a:latin typeface="HY견고딕" pitchFamily="18" charset="-127"/>
                  <a:ea typeface="HY견고딕" pitchFamily="18" charset="-127"/>
                </a:rPr>
                <a:t> 그 불가사의 </a:t>
              </a:r>
              <a:r>
                <a:rPr lang="en-US" altLang="ko-KR" sz="3000" dirty="0" smtClean="0">
                  <a:latin typeface="HY견고딕" pitchFamily="18" charset="-127"/>
                  <a:ea typeface="HY견고딕" pitchFamily="18" charset="-127"/>
                </a:rPr>
                <a:t>!!!</a:t>
              </a:r>
              <a:endParaRPr kumimoji="0" lang="ko-KR" altLang="en-US" sz="3000" dirty="0"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7" name="Picture 13" descr="4-5"/>
            <p:cNvPicPr>
              <a:picLocks noChangeAspect="1" noChangeArrowheads="1"/>
            </p:cNvPicPr>
            <p:nvPr/>
          </p:nvPicPr>
          <p:blipFill>
            <a:blip r:embed="rId2" cstate="print">
              <a:lum bright="-18000" contrast="24000"/>
            </a:blip>
            <a:srcRect/>
            <a:stretch>
              <a:fillRect/>
            </a:stretch>
          </p:blipFill>
          <p:spPr bwMode="auto">
            <a:xfrm>
              <a:off x="759685" y="1058698"/>
              <a:ext cx="355931" cy="33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"/>
          <p:cNvGrpSpPr/>
          <p:nvPr/>
        </p:nvGrpSpPr>
        <p:grpSpPr>
          <a:xfrm>
            <a:off x="179512" y="980728"/>
            <a:ext cx="8568952" cy="432048"/>
            <a:chOff x="395536" y="1628800"/>
            <a:chExt cx="8343900" cy="432048"/>
          </a:xfrm>
        </p:grpSpPr>
        <p:sp>
          <p:nvSpPr>
            <p:cNvPr id="21" name="AutoShape 76"/>
            <p:cNvSpPr>
              <a:spLocks noChangeArrowheads="1"/>
            </p:cNvSpPr>
            <p:nvPr/>
          </p:nvSpPr>
          <p:spPr bwMode="auto">
            <a:xfrm>
              <a:off x="395536" y="1628800"/>
              <a:ext cx="8343900" cy="432047"/>
            </a:xfrm>
            <a:prstGeom prst="roundRect">
              <a:avLst>
                <a:gd name="adj" fmla="val 7861"/>
              </a:avLst>
            </a:prstGeom>
            <a:solidFill>
              <a:srgbClr val="FFFFFF"/>
            </a:solidFill>
            <a:ln w="6350">
              <a:solidFill>
                <a:srgbClr val="214D8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indent="177800" latinLnBrk="0">
                <a:spcBef>
                  <a:spcPct val="20000"/>
                </a:spcBef>
              </a:pP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더 이상 경제성장</a:t>
              </a:r>
              <a:r>
                <a:rPr lang="en-US" altLang="ko-KR" dirty="0" smtClean="0"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수출증대만으로는 우리의 삶이 나아지지 않음</a:t>
              </a:r>
              <a:endParaRPr lang="ko-KR" altLang="en-US" dirty="0"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395536" y="1628800"/>
              <a:ext cx="144016" cy="43204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" name="그룹 23"/>
          <p:cNvGrpSpPr/>
          <p:nvPr/>
        </p:nvGrpSpPr>
        <p:grpSpPr>
          <a:xfrm>
            <a:off x="179512" y="1412776"/>
            <a:ext cx="8678198" cy="796078"/>
            <a:chOff x="395536" y="1628800"/>
            <a:chExt cx="8568952" cy="864096"/>
          </a:xfrm>
        </p:grpSpPr>
        <p:sp>
          <p:nvSpPr>
            <p:cNvPr id="25" name="AutoShape 76"/>
            <p:cNvSpPr>
              <a:spLocks noChangeArrowheads="1"/>
            </p:cNvSpPr>
            <p:nvPr/>
          </p:nvSpPr>
          <p:spPr bwMode="auto">
            <a:xfrm>
              <a:off x="395536" y="1628800"/>
              <a:ext cx="8568952" cy="864096"/>
            </a:xfrm>
            <a:prstGeom prst="roundRect">
              <a:avLst>
                <a:gd name="adj" fmla="val 7861"/>
              </a:avLst>
            </a:prstGeom>
            <a:solidFill>
              <a:srgbClr val="FFFFFF"/>
            </a:solidFill>
            <a:ln w="6350">
              <a:solidFill>
                <a:srgbClr val="214D8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indent="177800" latinLnBrk="0">
                <a:spcBef>
                  <a:spcPct val="20000"/>
                </a:spcBef>
              </a:pPr>
              <a:r>
                <a:rPr lang="en-US" altLang="ko-KR" dirty="0" smtClean="0">
                  <a:latin typeface="휴먼모음T" pitchFamily="18" charset="-127"/>
                  <a:ea typeface="휴먼모음T" pitchFamily="18" charset="-127"/>
                </a:rPr>
                <a:t>2001-2010</a:t>
              </a: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년 국내총생산 </a:t>
              </a:r>
              <a:r>
                <a:rPr lang="en-US" altLang="ko-KR" dirty="0" smtClean="0">
                  <a:latin typeface="휴먼모음T" pitchFamily="18" charset="-127"/>
                  <a:ea typeface="휴먼모음T" pitchFamily="18" charset="-127"/>
                </a:rPr>
                <a:t>2</a:t>
              </a: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배</a:t>
              </a:r>
              <a:r>
                <a:rPr lang="en-US" altLang="ko-KR" dirty="0" smtClean="0"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수출 </a:t>
              </a:r>
              <a:r>
                <a:rPr lang="en-US" altLang="ko-KR" dirty="0" smtClean="0">
                  <a:latin typeface="휴먼모음T" pitchFamily="18" charset="-127"/>
                  <a:ea typeface="휴먼모음T" pitchFamily="18" charset="-127"/>
                </a:rPr>
                <a:t>3</a:t>
              </a: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배</a:t>
              </a:r>
              <a:r>
                <a:rPr lang="en-US" altLang="ko-KR" dirty="0" smtClean="0"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일인당 국민소득은 </a:t>
              </a:r>
              <a:r>
                <a:rPr lang="en-US" altLang="ko-KR" dirty="0" smtClean="0">
                  <a:latin typeface="휴먼모음T" pitchFamily="18" charset="-127"/>
                  <a:ea typeface="휴먼모음T" pitchFamily="18" charset="-127"/>
                </a:rPr>
                <a:t>2</a:t>
              </a: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배 증가</a:t>
              </a:r>
              <a:endParaRPr lang="en-US" altLang="ko-KR" dirty="0" smtClean="0">
                <a:latin typeface="휴먼모음T" pitchFamily="18" charset="-127"/>
                <a:ea typeface="휴먼모음T" pitchFamily="18" charset="-127"/>
              </a:endParaRPr>
            </a:p>
            <a:p>
              <a:pPr indent="177800" latinLnBrk="0">
                <a:spcBef>
                  <a:spcPct val="20000"/>
                </a:spcBef>
              </a:pPr>
              <a:r>
                <a:rPr lang="ko-KR" altLang="en-US" dirty="0" smtClean="0">
                  <a:latin typeface="휴먼모음T" pitchFamily="18" charset="-127"/>
                  <a:ea typeface="휴먼모음T" pitchFamily="18" charset="-127"/>
                </a:rPr>
                <a:t>그러나 백성들의 삶은 더 나빠짐</a:t>
              </a:r>
              <a:endParaRPr lang="en-US" altLang="ko-KR" dirty="0" smtClean="0"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395536" y="1628800"/>
              <a:ext cx="144016" cy="86409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35496" y="5435933"/>
            <a:ext cx="8640960" cy="441339"/>
            <a:chOff x="288758" y="5250860"/>
            <a:chExt cx="8640960" cy="180261"/>
          </a:xfrm>
        </p:grpSpPr>
        <p:sp>
          <p:nvSpPr>
            <p:cNvPr id="34" name="AutoShape 76"/>
            <p:cNvSpPr>
              <a:spLocks noChangeArrowheads="1"/>
            </p:cNvSpPr>
            <p:nvPr/>
          </p:nvSpPr>
          <p:spPr bwMode="auto">
            <a:xfrm>
              <a:off x="360766" y="5250860"/>
              <a:ext cx="8568952" cy="176466"/>
            </a:xfrm>
            <a:prstGeom prst="roundRect">
              <a:avLst>
                <a:gd name="adj" fmla="val 7861"/>
              </a:avLst>
            </a:prstGeom>
            <a:solidFill>
              <a:srgbClr val="FFFFFF"/>
            </a:solidFill>
            <a:ln w="6350">
              <a:solidFill>
                <a:srgbClr val="214D8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indent="177800" latinLnBrk="0">
                <a:spcBef>
                  <a:spcPct val="20000"/>
                </a:spcBef>
              </a:pPr>
              <a:endParaRPr lang="ko-KR" altLang="en-US" dirty="0"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88758" y="5280271"/>
              <a:ext cx="8458788" cy="150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HY헤드라인M" pitchFamily="18" charset="-127"/>
                  <a:ea typeface="HY헤드라인M" pitchFamily="18" charset="-127"/>
                </a:rPr>
                <a:t> </a:t>
              </a:r>
              <a:endParaRPr lang="ko-KR" altLang="en-US" dirty="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39" name="직사각형 38"/>
          <p:cNvSpPr/>
          <p:nvPr/>
        </p:nvSpPr>
        <p:spPr>
          <a:xfrm>
            <a:off x="179512" y="2276872"/>
            <a:ext cx="8640610" cy="2917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7800" latinLnBrk="0">
              <a:spcBef>
                <a:spcPct val="20000"/>
              </a:spcBef>
            </a:pP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○ 1980-2011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년 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: 30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대 재벌의 자산은 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70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배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. 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매출은 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48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배 증가</a:t>
            </a:r>
            <a:endParaRPr lang="en-US" altLang="ko-KR" b="1" dirty="0" smtClean="0">
              <a:latin typeface="휴먼모음T" pitchFamily="18" charset="-127"/>
              <a:ea typeface="휴먼모음T" pitchFamily="18" charset="-127"/>
            </a:endParaRPr>
          </a:p>
          <a:p>
            <a:pPr indent="177800" latinLnBrk="0">
              <a:spcBef>
                <a:spcPct val="20000"/>
              </a:spcBef>
              <a:buFontTx/>
              <a:buChar char="-"/>
            </a:pP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5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대 그룹의 매출액 비중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국내총생산 대비 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201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년 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49.5%, 2010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년 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53.7%(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친족 그룹까지 합치면 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70.4%)</a:t>
            </a:r>
          </a:p>
          <a:p>
            <a:pPr indent="177800" latinLnBrk="0">
              <a:spcBef>
                <a:spcPct val="20000"/>
              </a:spcBef>
              <a:buFontTx/>
              <a:buChar char="-"/>
            </a:pP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2012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년 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5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대 그룹 계열사가 차지하는 영업이익의 비중이 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55.2%(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삼성전자 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29.8%, </a:t>
            </a:r>
            <a:r>
              <a:rPr lang="ko-KR" altLang="en-US" b="1" dirty="0" err="1" smtClean="0">
                <a:latin typeface="휴먼모음T" pitchFamily="18" charset="-127"/>
                <a:ea typeface="휴먼모음T" pitchFamily="18" charset="-127"/>
              </a:rPr>
              <a:t>현대차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14.5%)</a:t>
            </a:r>
          </a:p>
          <a:p>
            <a:pPr indent="177800" latinLnBrk="0">
              <a:spcBef>
                <a:spcPct val="20000"/>
              </a:spcBef>
            </a:pP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○ 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국민의 삶은 오히려 악화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중산층의 몰락과 빈곤층의 증가</a:t>
            </a:r>
            <a:endParaRPr lang="en-US" altLang="ko-KR" b="1" dirty="0" smtClean="0">
              <a:latin typeface="휴먼모음T" pitchFamily="18" charset="-127"/>
              <a:ea typeface="휴먼모음T" pitchFamily="18" charset="-127"/>
            </a:endParaRPr>
          </a:p>
          <a:p>
            <a:pPr indent="177800" latinLnBrk="0">
              <a:spcBef>
                <a:spcPct val="20000"/>
              </a:spcBef>
              <a:buFontTx/>
              <a:buChar char="-"/>
            </a:pP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가계 </a:t>
            </a:r>
            <a:r>
              <a:rPr lang="ko-KR" altLang="en-US" b="1" dirty="0" err="1" smtClean="0">
                <a:latin typeface="휴먼모음T" pitchFamily="18" charset="-127"/>
                <a:ea typeface="휴먼모음T" pitchFamily="18" charset="-127"/>
              </a:rPr>
              <a:t>저축율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: 1990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년대 초 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20%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에서 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2012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년 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4.7%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로 하락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. 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가계부채 급증</a:t>
            </a:r>
            <a:endParaRPr lang="en-US" altLang="ko-KR" b="1" dirty="0" smtClean="0">
              <a:latin typeface="휴먼모음T" pitchFamily="18" charset="-127"/>
              <a:ea typeface="휴먼모음T" pitchFamily="18" charset="-127"/>
            </a:endParaRPr>
          </a:p>
          <a:p>
            <a:pPr indent="177800" latinLnBrk="0">
              <a:spcBef>
                <a:spcPct val="20000"/>
              </a:spcBef>
              <a:buFontTx/>
              <a:buChar char="-"/>
            </a:pP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중산층비율 하락과 빈곤층 상승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(1990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년의 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7.5%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에서 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2010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년 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12.5%)</a:t>
            </a:r>
          </a:p>
          <a:p>
            <a:pPr indent="177800" latinLnBrk="0">
              <a:spcBef>
                <a:spcPct val="20000"/>
              </a:spcBef>
              <a:buFontTx/>
              <a:buChar char="-"/>
            </a:pP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농가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실질소득 감소</a:t>
            </a:r>
            <a:r>
              <a:rPr lang="en-US" altLang="ko-KR" b="1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b="1" dirty="0" smtClean="0">
                <a:latin typeface="휴먼모음T" pitchFamily="18" charset="-127"/>
                <a:ea typeface="휴먼모음T" pitchFamily="18" charset="-127"/>
              </a:rPr>
              <a:t>농촌 내 양극화 심화</a:t>
            </a:r>
            <a:endParaRPr lang="ko-KR" altLang="en-US" b="1" dirty="0">
              <a:latin typeface="휴먼모음T" pitchFamily="18" charset="-127"/>
              <a:ea typeface="휴먼모음T" pitchFamily="18" charset="-127"/>
            </a:endParaRPr>
          </a:p>
        </p:txBody>
      </p:sp>
      <p:grpSp>
        <p:nvGrpSpPr>
          <p:cNvPr id="14" name="그룹 3"/>
          <p:cNvGrpSpPr/>
          <p:nvPr/>
        </p:nvGrpSpPr>
        <p:grpSpPr>
          <a:xfrm>
            <a:off x="755576" y="260648"/>
            <a:ext cx="7560839" cy="1598461"/>
            <a:chOff x="611460" y="914682"/>
            <a:chExt cx="7488832" cy="590349"/>
          </a:xfrm>
        </p:grpSpPr>
        <p:sp>
          <p:nvSpPr>
            <p:cNvPr id="15" name="AutoShape 11"/>
            <p:cNvSpPr>
              <a:spLocks noChangeArrowheads="1"/>
            </p:cNvSpPr>
            <p:nvPr/>
          </p:nvSpPr>
          <p:spPr bwMode="auto">
            <a:xfrm>
              <a:off x="611460" y="914682"/>
              <a:ext cx="7488832" cy="212754"/>
            </a:xfrm>
            <a:prstGeom prst="roundRect">
              <a:avLst>
                <a:gd name="adj" fmla="val 6204"/>
              </a:avLst>
            </a:prstGeom>
            <a:gradFill rotWithShape="1">
              <a:gsLst>
                <a:gs pos="0">
                  <a:srgbClr val="FEF9EE"/>
                </a:gs>
                <a:gs pos="100000">
                  <a:srgbClr val="E7DCBD"/>
                </a:gs>
              </a:gsLst>
              <a:lin ang="2700000" scaled="1"/>
            </a:gradFill>
            <a:ln w="12700" algn="ctr">
              <a:solidFill>
                <a:srgbClr val="454422"/>
              </a:solidFill>
              <a:round/>
              <a:headEnd/>
              <a:tailEnd/>
            </a:ln>
            <a:effectLst>
              <a:prstShdw prst="shdw17" dist="35921" dir="2700000">
                <a:srgbClr val="3D3C00">
                  <a:alpha val="49001"/>
                </a:srgbClr>
              </a:prstShdw>
            </a:effectLst>
          </p:spPr>
          <p:txBody>
            <a:bodyPr wrap="none" lIns="90000" tIns="154800" bIns="82800" anchor="ctr"/>
            <a:lstStyle/>
            <a:p>
              <a:endParaRPr lang="ko-KR" altLang="en-US"/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1039393" y="914682"/>
              <a:ext cx="6905749" cy="590349"/>
            </a:xfrm>
            <a:prstGeom prst="rect">
              <a:avLst/>
            </a:prstGeom>
            <a:noFill/>
            <a:ln w="22225" algn="ctr">
              <a:noFill/>
              <a:miter lim="800000"/>
              <a:headEnd type="none" w="sm" len="sm"/>
              <a:tailEnd type="none" w="sm" len="sm"/>
            </a:ln>
          </p:spPr>
          <p:txBody>
            <a:bodyPr wrap="square" lIns="0" tIns="36000" rIns="0" bIns="0">
              <a:spAutoFit/>
            </a:bodyPr>
            <a:lstStyle/>
            <a:p>
              <a:pPr marL="209550" indent="-209550" latinLnBrk="0">
                <a:lnSpc>
                  <a:spcPct val="120000"/>
                </a:lnSpc>
                <a:buClr>
                  <a:srgbClr val="000000"/>
                </a:buClr>
                <a:buSzPct val="120000"/>
                <a:buFont typeface="Wingdings" pitchFamily="2" charset="2"/>
                <a:buNone/>
              </a:pPr>
              <a:r>
                <a:rPr lang="ko-KR" altLang="en-US" sz="3000" dirty="0" smtClean="0">
                  <a:latin typeface="HY견고딕" pitchFamily="18" charset="-127"/>
                  <a:ea typeface="HY견고딕" pitchFamily="18" charset="-127"/>
                </a:rPr>
                <a:t>한국사회</a:t>
              </a:r>
              <a:r>
                <a:rPr lang="en-US" altLang="ko-KR" sz="3000" dirty="0" smtClean="0"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3000" dirty="0" err="1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신자유주의</a:t>
              </a:r>
              <a:r>
                <a:rPr lang="ko-KR" altLang="en-US" sz="3000" dirty="0" err="1" smtClean="0">
                  <a:latin typeface="HY견고딕" pitchFamily="18" charset="-127"/>
                  <a:ea typeface="HY견고딕" pitchFamily="18" charset="-127"/>
                </a:rPr>
                <a:t>의</a:t>
              </a:r>
              <a:r>
                <a:rPr lang="ko-KR" altLang="en-US" sz="3000" dirty="0" smtClean="0">
                  <a:latin typeface="HY견고딕" pitchFamily="18" charset="-127"/>
                  <a:ea typeface="HY견고딕" pitchFamily="18" charset="-127"/>
                </a:rPr>
                <a:t> 덫에 빠졌는가</a:t>
              </a:r>
              <a:r>
                <a:rPr lang="en-US" altLang="ko-KR" sz="3000" dirty="0" smtClean="0">
                  <a:latin typeface="HY견고딕" pitchFamily="18" charset="-127"/>
                  <a:ea typeface="HY견고딕" pitchFamily="18" charset="-127"/>
                </a:rPr>
                <a:t>?</a:t>
              </a:r>
              <a:endParaRPr kumimoji="0" lang="ko-KR" altLang="en-US" sz="3000" dirty="0"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17" name="Picture 13" descr="4-5"/>
            <p:cNvPicPr>
              <a:picLocks noChangeAspect="1" noChangeArrowheads="1"/>
            </p:cNvPicPr>
            <p:nvPr/>
          </p:nvPicPr>
          <p:blipFill>
            <a:blip r:embed="rId2" cstate="print">
              <a:lum bright="-18000" contrast="24000"/>
            </a:blip>
            <a:srcRect/>
            <a:stretch>
              <a:fillRect/>
            </a:stretch>
          </p:blipFill>
          <p:spPr bwMode="auto">
            <a:xfrm>
              <a:off x="682782" y="941276"/>
              <a:ext cx="355931" cy="159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직사각형 17"/>
          <p:cNvSpPr/>
          <p:nvPr/>
        </p:nvSpPr>
        <p:spPr>
          <a:xfrm>
            <a:off x="179512" y="5301208"/>
            <a:ext cx="50405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ko-KR" sz="1200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재벌의 정치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경제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사회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문화적 지배력 강화</a:t>
            </a:r>
            <a:endParaRPr lang="en-US" altLang="ko-KR" dirty="0" smtClean="0">
              <a:latin typeface="HY헤드라인M" pitchFamily="18" charset="-127"/>
              <a:ea typeface="HY헤드라인M" pitchFamily="18" charset="-127"/>
            </a:endParaRPr>
          </a:p>
          <a:p>
            <a:endParaRPr lang="en-US" altLang="ko-KR" dirty="0" smtClean="0">
              <a:latin typeface="HY헤드라인M" pitchFamily="18" charset="-127"/>
              <a:ea typeface="HY헤드라인M" pitchFamily="18" charset="-127"/>
            </a:endParaRPr>
          </a:p>
          <a:p>
            <a:endParaRPr lang="en-US" altLang="ko-KR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MB 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정부와 박근혜 정부는 </a:t>
            </a:r>
            <a:r>
              <a:rPr lang="ko-KR" altLang="en-US" dirty="0" err="1" smtClean="0">
                <a:latin typeface="HY헤드라인M" pitchFamily="18" charset="-127"/>
                <a:ea typeface="HY헤드라인M" pitchFamily="18" charset="-127"/>
              </a:rPr>
              <a:t>친재벌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 정부</a:t>
            </a:r>
            <a:endParaRPr lang="en-US" altLang="ko-KR" dirty="0" smtClean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9512" y="6128876"/>
            <a:ext cx="8458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71600" y="2348880"/>
            <a:ext cx="7632848" cy="381642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ko-KR" altLang="en-US" sz="2400" dirty="0" err="1" smtClean="0">
                <a:latin typeface="HY헤드라인M" pitchFamily="18" charset="-127"/>
                <a:ea typeface="HY헤드라인M" pitchFamily="18" charset="-127"/>
              </a:rPr>
              <a:t>신자유주의의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덫을 벗어날 마땅한 방법이 없다는 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점에서 </a:t>
            </a:r>
            <a:r>
              <a:rPr lang="ko-KR" altLang="en-US" sz="24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절망적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임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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우리의 운명을 </a:t>
            </a:r>
            <a:r>
              <a:rPr lang="ko-KR" altLang="en-US" sz="1800" dirty="0" err="1" smtClean="0">
                <a:latin typeface="HY헤드라인M" pitchFamily="18" charset="-127"/>
                <a:ea typeface="HY헤드라인M" pitchFamily="18" charset="-127"/>
              </a:rPr>
              <a:t>초국적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자본의 탐욕에 맡기고 벼랑에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떨어질 날을 </a:t>
            </a:r>
            <a:endParaRPr lang="en-US" altLang="ko-KR" sz="1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기다릴 것인가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?</a:t>
            </a:r>
          </a:p>
          <a:p>
            <a:pPr>
              <a:buNone/>
            </a:pP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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우리의 시야를 </a:t>
            </a:r>
            <a:r>
              <a:rPr lang="ko-KR" altLang="en-US" sz="1800" dirty="0" smtClean="0">
                <a:solidFill>
                  <a:srgbClr val="0000CC"/>
                </a:solidFill>
                <a:latin typeface="HY헤드라인M" pitchFamily="18" charset="-127"/>
                <a:ea typeface="HY헤드라인M" pitchFamily="18" charset="-127"/>
              </a:rPr>
              <a:t>글로벌에서 지역으로 전환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해야 함</a:t>
            </a:r>
            <a:endParaRPr lang="en-US" altLang="ko-KR" sz="1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endParaRPr lang="en-US" altLang="ko-KR" sz="16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Font typeface="Wingdings" pitchFamily="2" charset="2"/>
              <a:buChar char="ü"/>
            </a:pPr>
            <a:r>
              <a:rPr lang="ko-KR" altLang="en-US" sz="2400" dirty="0" err="1" smtClean="0">
                <a:latin typeface="HY헤드라인M" pitchFamily="18" charset="-127"/>
                <a:ea typeface="HY헤드라인M" pitchFamily="18" charset="-127"/>
              </a:rPr>
              <a:t>초국적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자본이 주도하는 </a:t>
            </a:r>
            <a:r>
              <a:rPr lang="ko-KR" altLang="en-US" sz="2400" dirty="0" err="1" smtClean="0">
                <a:latin typeface="HY헤드라인M" pitchFamily="18" charset="-127"/>
                <a:ea typeface="HY헤드라인M" pitchFamily="18" charset="-127"/>
              </a:rPr>
              <a:t>신자유주의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세계화에 맞서 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시민의 힘에 의한 지역화의 움직임이 확산되고 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있다는 점에서 </a:t>
            </a:r>
            <a:r>
              <a:rPr lang="ko-KR" altLang="en-US" sz="2400" dirty="0" smtClean="0">
                <a:solidFill>
                  <a:srgbClr val="0000CC"/>
                </a:solidFill>
                <a:latin typeface="HY헤드라인M" pitchFamily="18" charset="-127"/>
                <a:ea typeface="HY헤드라인M" pitchFamily="18" charset="-127"/>
              </a:rPr>
              <a:t>희망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도 있음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</a:p>
          <a:p>
            <a:pPr>
              <a:buNone/>
            </a:pP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   </a:t>
            </a:r>
            <a:r>
              <a:rPr lang="ko-KR" altLang="en-US" sz="1800" dirty="0" smtClean="0">
                <a:solidFill>
                  <a:srgbClr val="0000CC"/>
                </a:solidFill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희망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에 대한 믿음과 확산노력이 필요함</a:t>
            </a:r>
            <a:endParaRPr lang="ko-KR" altLang="en-US" sz="1800" dirty="0"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755576" y="1340768"/>
            <a:ext cx="7488932" cy="590349"/>
            <a:chOff x="611460" y="914682"/>
            <a:chExt cx="7488932" cy="590349"/>
          </a:xfrm>
        </p:grpSpPr>
        <p:sp>
          <p:nvSpPr>
            <p:cNvPr id="5" name="AutoShape 11"/>
            <p:cNvSpPr>
              <a:spLocks noChangeArrowheads="1"/>
            </p:cNvSpPr>
            <p:nvPr/>
          </p:nvSpPr>
          <p:spPr bwMode="auto">
            <a:xfrm>
              <a:off x="611460" y="914682"/>
              <a:ext cx="7488832" cy="576064"/>
            </a:xfrm>
            <a:prstGeom prst="roundRect">
              <a:avLst>
                <a:gd name="adj" fmla="val 6204"/>
              </a:avLst>
            </a:prstGeom>
            <a:gradFill rotWithShape="1">
              <a:gsLst>
                <a:gs pos="0">
                  <a:srgbClr val="FEF9EE"/>
                </a:gs>
                <a:gs pos="100000">
                  <a:srgbClr val="E7DCBD"/>
                </a:gs>
              </a:gsLst>
              <a:lin ang="2700000" scaled="1"/>
            </a:gradFill>
            <a:ln w="12700" algn="ctr">
              <a:solidFill>
                <a:srgbClr val="454422"/>
              </a:solidFill>
              <a:round/>
              <a:headEnd/>
              <a:tailEnd/>
            </a:ln>
            <a:effectLst>
              <a:prstShdw prst="shdw17" dist="35921" dir="2700000">
                <a:srgbClr val="3D3C00">
                  <a:alpha val="49001"/>
                </a:srgbClr>
              </a:prstShdw>
            </a:effectLst>
          </p:spPr>
          <p:txBody>
            <a:bodyPr wrap="none" lIns="90000" tIns="154800" bIns="82800" anchor="ctr"/>
            <a:lstStyle/>
            <a:p>
              <a:endParaRPr lang="ko-KR" altLang="en-US"/>
            </a:p>
          </p:txBody>
        </p:sp>
        <p:sp>
          <p:nvSpPr>
            <p:cNvPr id="6" name="Rectangle 12"/>
            <p:cNvSpPr>
              <a:spLocks noChangeArrowheads="1"/>
            </p:cNvSpPr>
            <p:nvPr/>
          </p:nvSpPr>
          <p:spPr bwMode="auto">
            <a:xfrm>
              <a:off x="1194643" y="914682"/>
              <a:ext cx="6905749" cy="590349"/>
            </a:xfrm>
            <a:prstGeom prst="rect">
              <a:avLst/>
            </a:prstGeom>
            <a:noFill/>
            <a:ln w="22225" algn="ctr">
              <a:noFill/>
              <a:miter lim="800000"/>
              <a:headEnd type="none" w="sm" len="sm"/>
              <a:tailEnd type="none" w="sm" len="sm"/>
            </a:ln>
          </p:spPr>
          <p:txBody>
            <a:bodyPr wrap="square" lIns="0" tIns="36000" rIns="0" bIns="0">
              <a:spAutoFit/>
            </a:bodyPr>
            <a:lstStyle/>
            <a:p>
              <a:pPr marL="209550" indent="-209550" latinLnBrk="0">
                <a:lnSpc>
                  <a:spcPct val="120000"/>
                </a:lnSpc>
                <a:buClr>
                  <a:srgbClr val="000000"/>
                </a:buClr>
                <a:buSzPct val="120000"/>
                <a:buFont typeface="Wingdings" pitchFamily="2" charset="2"/>
                <a:buNone/>
              </a:pPr>
              <a:r>
                <a:rPr lang="ko-KR" altLang="en-US" sz="3000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절망</a:t>
              </a:r>
              <a:r>
                <a:rPr lang="ko-KR" altLang="en-US" sz="3000" dirty="0" smtClean="0">
                  <a:latin typeface="HY견고딕" pitchFamily="18" charset="-127"/>
                  <a:ea typeface="HY견고딕" pitchFamily="18" charset="-127"/>
                </a:rPr>
                <a:t>과 </a:t>
              </a:r>
              <a:r>
                <a:rPr lang="ko-KR" altLang="en-US" sz="3000" dirty="0" err="1" smtClean="0">
                  <a:solidFill>
                    <a:srgbClr val="0000CC"/>
                  </a:solidFill>
                  <a:latin typeface="HY견고딕" pitchFamily="18" charset="-127"/>
                  <a:ea typeface="HY견고딕" pitchFamily="18" charset="-127"/>
                </a:rPr>
                <a:t>희망</a:t>
              </a:r>
              <a:r>
                <a:rPr lang="ko-KR" altLang="en-US" sz="3000" dirty="0" err="1" smtClean="0">
                  <a:latin typeface="HY견고딕" pitchFamily="18" charset="-127"/>
                  <a:ea typeface="HY견고딕" pitchFamily="18" charset="-127"/>
                </a:rPr>
                <a:t>사이</a:t>
              </a:r>
              <a:r>
                <a:rPr lang="ko-KR" altLang="en-US" sz="3000" dirty="0" smtClean="0"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3000" dirty="0" smtClean="0">
                  <a:latin typeface="HY견고딕" pitchFamily="18" charset="-127"/>
                  <a:ea typeface="HY견고딕" pitchFamily="18" charset="-127"/>
                  <a:sym typeface="Wingdings" pitchFamily="2" charset="2"/>
                </a:rPr>
                <a:t> </a:t>
              </a:r>
              <a:r>
                <a:rPr lang="ko-KR" altLang="en-US" sz="3000" dirty="0" smtClean="0">
                  <a:latin typeface="HY견고딕" pitchFamily="18" charset="-127"/>
                  <a:ea typeface="HY견고딕" pitchFamily="18" charset="-127"/>
                  <a:sym typeface="Wingdings" pitchFamily="2" charset="2"/>
                </a:rPr>
                <a:t>우리의 선택은 </a:t>
              </a:r>
              <a:r>
                <a:rPr lang="en-US" altLang="ko-KR" sz="3000" dirty="0" smtClean="0">
                  <a:latin typeface="HY견고딕" pitchFamily="18" charset="-127"/>
                  <a:ea typeface="HY견고딕" pitchFamily="18" charset="-127"/>
                  <a:sym typeface="Wingdings" pitchFamily="2" charset="2"/>
                </a:rPr>
                <a:t>?</a:t>
              </a:r>
              <a:endParaRPr kumimoji="0" lang="ko-KR" altLang="en-US" sz="3000" dirty="0"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7" name="Picture 13" descr="4-5"/>
            <p:cNvPicPr>
              <a:picLocks noChangeAspect="1" noChangeArrowheads="1"/>
            </p:cNvPicPr>
            <p:nvPr/>
          </p:nvPicPr>
          <p:blipFill>
            <a:blip r:embed="rId2" cstate="print">
              <a:lum bright="-18000" contrast="24000"/>
            </a:blip>
            <a:srcRect/>
            <a:stretch>
              <a:fillRect/>
            </a:stretch>
          </p:blipFill>
          <p:spPr bwMode="auto">
            <a:xfrm>
              <a:off x="759685" y="1058698"/>
              <a:ext cx="355931" cy="33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1036712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ko-KR" altLang="en-US" sz="4800" dirty="0" err="1" smtClean="0">
                <a:latin typeface="HY헤드라인M" pitchFamily="18" charset="-127"/>
                <a:ea typeface="HY헤드라인M" pitchFamily="18" charset="-127"/>
              </a:rPr>
              <a:t>신자유주의</a:t>
            </a:r>
            <a:r>
              <a:rPr lang="ko-KR" altLang="en-US" sz="4800" dirty="0" smtClean="0">
                <a:latin typeface="HY헤드라인M" pitchFamily="18" charset="-127"/>
                <a:ea typeface="HY헤드라인M" pitchFamily="18" charset="-127"/>
              </a:rPr>
              <a:t> 세계화와 지역의 위기</a:t>
            </a:r>
            <a:endParaRPr lang="en-US" altLang="ko-KR" sz="4800" dirty="0" smtClean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980728"/>
            <a:ext cx="8352928" cy="583264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u"/>
            </a:pP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신자유주의는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국가의 시장개입 배제 혹은 최소화 즉 경제자유화와 개방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규제완화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민영화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재정지출의 삭감과 감세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노동시장의 유연화 등을 주장</a:t>
            </a:r>
            <a:endParaRPr lang="en-US" altLang="ko-KR" sz="20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u"/>
            </a:pP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그러나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신자유주의의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본질은 시장주의가 아니라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초국적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자본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초국적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기업과 금융자본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초국적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자본에 의한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초국적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자본을 위한 이데올로기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>
              <a:lnSpc>
                <a:spcPct val="150000"/>
              </a:lnSpc>
              <a:buFont typeface="Wingdings" pitchFamily="2" charset="2"/>
              <a:buChar char="u"/>
            </a:pP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50, 60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년대의 자본주의 황금기가 노동자 계급과 자본가계급의 일정한 힘의 균형을 바탕으로 성립하였다면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신자유주의는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자본가계급의 일방적 우위에 기초하여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초국적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자본의 이익에 복무하는 이데올로기</a:t>
            </a:r>
            <a:endParaRPr lang="en-US" altLang="ko-KR" sz="20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u"/>
            </a:pP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세계화란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초국적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자본의 경제활동 무대를 세계로 확장하기는 위한 이데올로기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동시에 달러와 영어를 앞세운 미국화 즉 미국식 문화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제도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의 세계화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323528" y="260648"/>
            <a:ext cx="8496944" cy="648072"/>
          </a:xfrm>
          <a:prstGeom prst="roundRect">
            <a:avLst/>
          </a:prstGeom>
          <a:solidFill>
            <a:srgbClr val="203EA0"/>
          </a:solidFill>
          <a:ln w="12700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3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pitchFamily="18" charset="-127"/>
                <a:ea typeface="-윤고딕330" pitchFamily="18" charset="-127"/>
              </a:rPr>
              <a:t>신자유주의의</a:t>
            </a:r>
            <a:r>
              <a:rPr lang="ko-KR" altLang="en-US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pitchFamily="18" charset="-127"/>
                <a:ea typeface="-윤고딕330" pitchFamily="18" charset="-127"/>
              </a:rPr>
              <a:t> 본질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CKUPNAME" val="KMA1D1FEAF:R001:C001"/>
  <p:tag name="LEFT" val="41"/>
  <p:tag name="PRIORNAME" val="KMA1D1FEAF"/>
  <p:tag name="AUTHOR" val="KMA"/>
  <p:tag name="NUMBEROFROWS" val=" 1"/>
  <p:tag name="NUMBEROFCOLUMNS" val=" 1"/>
  <p:tag name="TABLEVERSION" val="3.00"/>
  <p:tag name="TABLEINFO" val="RW:R001;LK=False|RW:R001;ST=1|RW:R001;RH=1|CL:C001;LK=False|CL:C001;ST=1|CL:C001;CW=1"/>
  <p:tag name="BAINBULLET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CKUPNAME" val="KMA1D1FEAF:R001:C001"/>
  <p:tag name="LEFT" val="41"/>
  <p:tag name="PRIORNAME" val="KMA1D1FEAF"/>
  <p:tag name="AUTHOR" val="KMA"/>
  <p:tag name="NUMBEROFROWS" val=" 1"/>
  <p:tag name="NUMBEROFCOLUMNS" val=" 1"/>
  <p:tag name="TABLEVERSION" val="3.00"/>
  <p:tag name="TABLEINFO" val="RW:R001;LK=False|RW:R001;ST=1|RW:R001;RH=1|CL:C001;LK=False|CL:C001;ST=1|CL:C001;CW=1"/>
  <p:tag name="BAINBULLET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INBULLET" val="True"/>
  <p:tag name="TABLEINFO" val="RW:R001;LK=False|RW:R001;ST=1|RW:R001;RH=1|CL:C001;LK=False|CL:C001;ST=1|CL:C001;CW=1"/>
  <p:tag name="TABLEVERSION" val="3.00"/>
  <p:tag name="NUMBEROFCOLUMNS" val=" 1"/>
  <p:tag name="NUMBEROFROWS" val=" 1"/>
  <p:tag name="AUTHOR" val="KMA"/>
  <p:tag name="PRIORNAME" val="KMA1D1FEAF"/>
  <p:tag name="LEFT" val="41"/>
  <p:tag name="BACKUPNAME" val="KMA1D1FEAF:R001:C00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INBULLET" val="True"/>
  <p:tag name="TABLEINFO" val="RW:R001;LK=False|RW:R001;ST=1|RW:R001;RH=1|CL:C001;LK=False|CL:C001;ST=1|CL:C001;CW=1"/>
  <p:tag name="TABLEVERSION" val="3.00"/>
  <p:tag name="NUMBEROFCOLUMNS" val=" 1"/>
  <p:tag name="NUMBEROFROWS" val=" 1"/>
  <p:tag name="AUTHOR" val="KMA"/>
  <p:tag name="PRIORNAME" val="KMA1D1FEAF"/>
  <p:tag name="LEFT" val="41"/>
  <p:tag name="BACKUPNAME" val="KMA1D1FEAF:R001:C001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SC_MS_EA_Home_ID0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SC_MS_EA_Home_ID0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2695</Words>
  <Application>Microsoft Office PowerPoint</Application>
  <PresentationFormat>화면 슬라이드 쇼(4:3)</PresentationFormat>
  <Paragraphs>374</Paragraphs>
  <Slides>39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39</vt:i4>
      </vt:variant>
    </vt:vector>
  </HeadingPairs>
  <TitlesOfParts>
    <vt:vector size="43" baseType="lpstr">
      <vt:lpstr>Office 테마</vt:lpstr>
      <vt:lpstr>MSC_MS_EA_Home_ID03</vt:lpstr>
      <vt:lpstr>1_MSC_MS_EA_Home_ID03</vt:lpstr>
      <vt:lpstr>1_Office 테마</vt:lpstr>
      <vt:lpstr>내발적 발전과 사회적 경제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참조: 부탄의 GNH정책</vt:lpstr>
      <vt:lpstr>슬라이드 23</vt:lpstr>
      <vt:lpstr>1. 지역화와 내발적 발전</vt:lpstr>
      <vt:lpstr>슬라이드 25</vt:lpstr>
      <vt:lpstr>슬라이드 26</vt:lpstr>
      <vt:lpstr>2. 사회적 경제의 이해</vt:lpstr>
      <vt:lpstr>슬라이드 28</vt:lpstr>
      <vt:lpstr>○ 사회적경제의 개념</vt:lpstr>
      <vt:lpstr>슬라이드 30</vt:lpstr>
      <vt:lpstr>슬라이드 31</vt:lpstr>
      <vt:lpstr>슬라이드 32</vt:lpstr>
      <vt:lpstr>슬라이드 33</vt:lpstr>
      <vt:lpstr>슬라이드 34</vt:lpstr>
      <vt:lpstr>슬라이드 35</vt:lpstr>
      <vt:lpstr>4. 협동사회경제의 유형(농촌지역)</vt:lpstr>
      <vt:lpstr>슬라이드 37</vt:lpstr>
      <vt:lpstr>슬라이드 38</vt:lpstr>
      <vt:lpstr>슬라이드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연구원장</dc:creator>
  <cp:lastModifiedBy>user</cp:lastModifiedBy>
  <cp:revision>82</cp:revision>
  <dcterms:created xsi:type="dcterms:W3CDTF">2012-03-27T08:01:06Z</dcterms:created>
  <dcterms:modified xsi:type="dcterms:W3CDTF">2013-10-22T07:45:38Z</dcterms:modified>
</cp:coreProperties>
</file>